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8" r:id="rId3"/>
    <p:sldId id="269" r:id="rId4"/>
    <p:sldId id="270" r:id="rId5"/>
    <p:sldId id="271" r:id="rId6"/>
    <p:sldId id="265" r:id="rId7"/>
    <p:sldId id="280" r:id="rId8"/>
    <p:sldId id="267" r:id="rId9"/>
    <p:sldId id="281" r:id="rId10"/>
    <p:sldId id="283" r:id="rId11"/>
    <p:sldId id="284" r:id="rId12"/>
    <p:sldId id="285" r:id="rId13"/>
    <p:sldId id="286" r:id="rId14"/>
    <p:sldId id="287" r:id="rId15"/>
    <p:sldId id="282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6"/>
    <p:restoredTop sz="94698"/>
  </p:normalViewPr>
  <p:slideViewPr>
    <p:cSldViewPr snapToGrid="0" showGuides="1">
      <p:cViewPr varScale="1">
        <p:scale>
          <a:sx n="70" d="100"/>
          <a:sy n="70" d="100"/>
        </p:scale>
        <p:origin x="65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5E12BE-C239-4194-B109-913894797E2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535865CD-E8C4-4FD9-B1CC-C5548020F953}">
      <dgm:prSet phldrT="[Text]"/>
      <dgm:spPr/>
      <dgm:t>
        <a:bodyPr/>
        <a:lstStyle/>
        <a:p>
          <a:r>
            <a:rPr lang="sv-SE" dirty="0"/>
            <a:t>Planering</a:t>
          </a:r>
        </a:p>
      </dgm:t>
    </dgm:pt>
    <dgm:pt modelId="{9DC27620-E5E6-4B4B-A6C6-8DE0DBEA2EEF}" type="parTrans" cxnId="{DFC912BD-4AA9-4E4D-80F2-64693B5D7B0A}">
      <dgm:prSet/>
      <dgm:spPr/>
      <dgm:t>
        <a:bodyPr/>
        <a:lstStyle/>
        <a:p>
          <a:endParaRPr lang="sv-SE"/>
        </a:p>
      </dgm:t>
    </dgm:pt>
    <dgm:pt modelId="{4685BE32-612E-4AE1-9A9D-B47934E58A25}" type="sibTrans" cxnId="{DFC912BD-4AA9-4E4D-80F2-64693B5D7B0A}">
      <dgm:prSet/>
      <dgm:spPr/>
      <dgm:t>
        <a:bodyPr/>
        <a:lstStyle/>
        <a:p>
          <a:endParaRPr lang="sv-SE"/>
        </a:p>
      </dgm:t>
    </dgm:pt>
    <dgm:pt modelId="{C58018B2-611F-430D-9D1D-D61B3E52E65D}">
      <dgm:prSet phldrT="[Text]"/>
      <dgm:spPr/>
      <dgm:t>
        <a:bodyPr/>
        <a:lstStyle/>
        <a:p>
          <a:r>
            <a:rPr lang="sv-SE" dirty="0"/>
            <a:t>Förarbete</a:t>
          </a:r>
        </a:p>
      </dgm:t>
    </dgm:pt>
    <dgm:pt modelId="{6E364838-FCE4-447C-9BEC-DE0A600A22C3}" type="parTrans" cxnId="{0A76FDB3-7A4D-48F1-A793-838F63D87662}">
      <dgm:prSet/>
      <dgm:spPr/>
      <dgm:t>
        <a:bodyPr/>
        <a:lstStyle/>
        <a:p>
          <a:endParaRPr lang="sv-SE"/>
        </a:p>
      </dgm:t>
    </dgm:pt>
    <dgm:pt modelId="{C9FBD9FB-9692-4615-818D-BC8BBC83469A}" type="sibTrans" cxnId="{0A76FDB3-7A4D-48F1-A793-838F63D87662}">
      <dgm:prSet/>
      <dgm:spPr/>
      <dgm:t>
        <a:bodyPr/>
        <a:lstStyle/>
        <a:p>
          <a:endParaRPr lang="sv-SE"/>
        </a:p>
      </dgm:t>
    </dgm:pt>
    <dgm:pt modelId="{69320ADD-370F-4E75-BE95-08E57DAE90D1}">
      <dgm:prSet phldrT="[Text]"/>
      <dgm:spPr/>
      <dgm:t>
        <a:bodyPr/>
        <a:lstStyle/>
        <a:p>
          <a:r>
            <a:rPr lang="sv-SE" dirty="0"/>
            <a:t>iscensätta</a:t>
          </a:r>
        </a:p>
      </dgm:t>
    </dgm:pt>
    <dgm:pt modelId="{DDABC024-528F-4834-8E3D-DA771ED3F180}" type="parTrans" cxnId="{1D6BD460-32A8-4FF4-9385-25FE28566737}">
      <dgm:prSet/>
      <dgm:spPr/>
      <dgm:t>
        <a:bodyPr/>
        <a:lstStyle/>
        <a:p>
          <a:endParaRPr lang="sv-SE"/>
        </a:p>
      </dgm:t>
    </dgm:pt>
    <dgm:pt modelId="{87A8B89A-8C9A-4945-B4D3-617164DBE456}" type="sibTrans" cxnId="{1D6BD460-32A8-4FF4-9385-25FE28566737}">
      <dgm:prSet/>
      <dgm:spPr/>
      <dgm:t>
        <a:bodyPr/>
        <a:lstStyle/>
        <a:p>
          <a:endParaRPr lang="sv-SE"/>
        </a:p>
      </dgm:t>
    </dgm:pt>
    <dgm:pt modelId="{D6E7D921-F603-4F3A-A054-B6660AC0DBF7}">
      <dgm:prSet phldrT="[Text]"/>
      <dgm:spPr/>
      <dgm:t>
        <a:bodyPr/>
        <a:lstStyle/>
        <a:p>
          <a:r>
            <a:rPr lang="sv-SE" dirty="0"/>
            <a:t>Lektion</a:t>
          </a:r>
        </a:p>
      </dgm:t>
    </dgm:pt>
    <dgm:pt modelId="{461EF7D3-58C6-4242-A36D-77922298EF8F}" type="parTrans" cxnId="{CAE2AE58-92A0-4268-B9BB-524C583FD2DB}">
      <dgm:prSet/>
      <dgm:spPr/>
      <dgm:t>
        <a:bodyPr/>
        <a:lstStyle/>
        <a:p>
          <a:endParaRPr lang="sv-SE"/>
        </a:p>
      </dgm:t>
    </dgm:pt>
    <dgm:pt modelId="{DEA57AF6-C82A-4E46-8AB2-C1572F2D215A}" type="sibTrans" cxnId="{CAE2AE58-92A0-4268-B9BB-524C583FD2DB}">
      <dgm:prSet/>
      <dgm:spPr/>
      <dgm:t>
        <a:bodyPr/>
        <a:lstStyle/>
        <a:p>
          <a:endParaRPr lang="sv-SE"/>
        </a:p>
      </dgm:t>
    </dgm:pt>
    <dgm:pt modelId="{2B90262B-9D4E-44B9-BD59-8B6ADB13C4C9}">
      <dgm:prSet phldrT="[Text]"/>
      <dgm:spPr/>
      <dgm:t>
        <a:bodyPr/>
        <a:lstStyle/>
        <a:p>
          <a:r>
            <a:rPr lang="sv-SE" dirty="0"/>
            <a:t>Återkoppling</a:t>
          </a:r>
        </a:p>
      </dgm:t>
    </dgm:pt>
    <dgm:pt modelId="{B402A475-EB47-412F-953E-809DF6731161}" type="parTrans" cxnId="{6FC7B600-204C-4784-B85D-B482927779FE}">
      <dgm:prSet/>
      <dgm:spPr/>
      <dgm:t>
        <a:bodyPr/>
        <a:lstStyle/>
        <a:p>
          <a:endParaRPr lang="sv-SE"/>
        </a:p>
      </dgm:t>
    </dgm:pt>
    <dgm:pt modelId="{5E8ACACC-73B9-48C5-9151-65D4C8BAC426}" type="sibTrans" cxnId="{6FC7B600-204C-4784-B85D-B482927779FE}">
      <dgm:prSet/>
      <dgm:spPr/>
      <dgm:t>
        <a:bodyPr/>
        <a:lstStyle/>
        <a:p>
          <a:endParaRPr lang="sv-SE"/>
        </a:p>
      </dgm:t>
    </dgm:pt>
    <dgm:pt modelId="{A1980702-7FED-42BD-BEAC-1579EDF84586}">
      <dgm:prSet phldrT="[Text]"/>
      <dgm:spPr/>
      <dgm:t>
        <a:bodyPr/>
        <a:lstStyle/>
        <a:p>
          <a:r>
            <a:rPr lang="sv-SE" dirty="0"/>
            <a:t>Efterarbete</a:t>
          </a:r>
        </a:p>
      </dgm:t>
    </dgm:pt>
    <dgm:pt modelId="{B1F69E3E-31DE-4FFA-BBCE-E3770BEAC57D}" type="parTrans" cxnId="{007FCA6C-3801-4F29-B45E-1566138BA65E}">
      <dgm:prSet/>
      <dgm:spPr/>
      <dgm:t>
        <a:bodyPr/>
        <a:lstStyle/>
        <a:p>
          <a:endParaRPr lang="sv-SE"/>
        </a:p>
      </dgm:t>
    </dgm:pt>
    <dgm:pt modelId="{3804F55B-9C73-4689-AFA5-3936354C7F79}" type="sibTrans" cxnId="{007FCA6C-3801-4F29-B45E-1566138BA65E}">
      <dgm:prSet/>
      <dgm:spPr/>
      <dgm:t>
        <a:bodyPr/>
        <a:lstStyle/>
        <a:p>
          <a:endParaRPr lang="sv-SE"/>
        </a:p>
      </dgm:t>
    </dgm:pt>
    <dgm:pt modelId="{1039C512-C00B-4799-8804-8071035C3A60}">
      <dgm:prSet phldrT="[Text]"/>
      <dgm:spPr/>
      <dgm:t>
        <a:bodyPr/>
        <a:lstStyle/>
        <a:p>
          <a:r>
            <a:rPr lang="sv-SE" dirty="0"/>
            <a:t>Övningar</a:t>
          </a:r>
        </a:p>
      </dgm:t>
    </dgm:pt>
    <dgm:pt modelId="{B4516FDF-BF56-417A-BF9D-6C2671CF78B2}" type="parTrans" cxnId="{A58D4FC6-D673-4A22-BCA6-3DB967A45076}">
      <dgm:prSet/>
      <dgm:spPr/>
      <dgm:t>
        <a:bodyPr/>
        <a:lstStyle/>
        <a:p>
          <a:endParaRPr lang="sv-SE"/>
        </a:p>
      </dgm:t>
    </dgm:pt>
    <dgm:pt modelId="{BB4D101C-53D7-43B0-BEE8-7E4F66D27089}" type="sibTrans" cxnId="{A58D4FC6-D673-4A22-BCA6-3DB967A45076}">
      <dgm:prSet/>
      <dgm:spPr/>
      <dgm:t>
        <a:bodyPr/>
        <a:lstStyle/>
        <a:p>
          <a:endParaRPr lang="sv-SE"/>
        </a:p>
      </dgm:t>
    </dgm:pt>
    <dgm:pt modelId="{8A4EDD9D-CC1E-4787-872B-DD24128086AF}">
      <dgm:prSet phldrT="[Text]"/>
      <dgm:spPr/>
      <dgm:t>
        <a:bodyPr/>
        <a:lstStyle/>
        <a:p>
          <a:r>
            <a:rPr lang="sv-SE" dirty="0"/>
            <a:t>lärandeinnehåll</a:t>
          </a:r>
        </a:p>
      </dgm:t>
    </dgm:pt>
    <dgm:pt modelId="{317849CF-BA84-4B0D-9A4F-AF53EE251F41}" type="parTrans" cxnId="{DEFA4E49-03A7-493C-AE0D-16E99048DD7D}">
      <dgm:prSet/>
      <dgm:spPr/>
      <dgm:t>
        <a:bodyPr/>
        <a:lstStyle/>
        <a:p>
          <a:endParaRPr lang="sv-SE"/>
        </a:p>
      </dgm:t>
    </dgm:pt>
    <dgm:pt modelId="{01101D08-744D-4B44-9DE2-0060EA1AC899}" type="sibTrans" cxnId="{DEFA4E49-03A7-493C-AE0D-16E99048DD7D}">
      <dgm:prSet/>
      <dgm:spPr/>
      <dgm:t>
        <a:bodyPr/>
        <a:lstStyle/>
        <a:p>
          <a:endParaRPr lang="sv-SE"/>
        </a:p>
      </dgm:t>
    </dgm:pt>
    <dgm:pt modelId="{5160E477-8206-4541-AD2F-8403DE3EE927}">
      <dgm:prSet phldrT="[Text]"/>
      <dgm:spPr/>
      <dgm:t>
        <a:bodyPr/>
        <a:lstStyle/>
        <a:p>
          <a:r>
            <a:rPr lang="sv-SE" dirty="0"/>
            <a:t>Formativ återkoppling</a:t>
          </a:r>
        </a:p>
      </dgm:t>
    </dgm:pt>
    <dgm:pt modelId="{D6CA4D1F-4118-4A4D-B4BC-6A87650F98AE}" type="parTrans" cxnId="{7A221125-1FD8-4E67-ACF7-EC170FF04FFB}">
      <dgm:prSet/>
      <dgm:spPr/>
      <dgm:t>
        <a:bodyPr/>
        <a:lstStyle/>
        <a:p>
          <a:endParaRPr lang="sv-SE"/>
        </a:p>
      </dgm:t>
    </dgm:pt>
    <dgm:pt modelId="{0ECF3986-8D1D-42C6-B495-C8013F1DFF9C}" type="sibTrans" cxnId="{7A221125-1FD8-4E67-ACF7-EC170FF04FFB}">
      <dgm:prSet/>
      <dgm:spPr/>
      <dgm:t>
        <a:bodyPr/>
        <a:lstStyle/>
        <a:p>
          <a:endParaRPr lang="sv-SE"/>
        </a:p>
      </dgm:t>
    </dgm:pt>
    <dgm:pt modelId="{38779BC4-3B59-4FB7-902A-DABAC6A06F7D}" type="pres">
      <dgm:prSet presAssocID="{CE5E12BE-C239-4194-B109-913894797E20}" presName="Name0" presStyleCnt="0">
        <dgm:presLayoutVars>
          <dgm:dir/>
          <dgm:animLvl val="lvl"/>
          <dgm:resizeHandles val="exact"/>
        </dgm:presLayoutVars>
      </dgm:prSet>
      <dgm:spPr/>
    </dgm:pt>
    <dgm:pt modelId="{98956CCA-671C-4382-BAC3-E1F539DFA39E}" type="pres">
      <dgm:prSet presAssocID="{CE5E12BE-C239-4194-B109-913894797E20}" presName="tSp" presStyleCnt="0"/>
      <dgm:spPr/>
    </dgm:pt>
    <dgm:pt modelId="{62A0A861-E4D3-48C9-A6A8-7AB63DD82501}" type="pres">
      <dgm:prSet presAssocID="{CE5E12BE-C239-4194-B109-913894797E20}" presName="bSp" presStyleCnt="0"/>
      <dgm:spPr/>
    </dgm:pt>
    <dgm:pt modelId="{6A233A1E-707B-4F13-89B5-44602598BC55}" type="pres">
      <dgm:prSet presAssocID="{CE5E12BE-C239-4194-B109-913894797E20}" presName="process" presStyleCnt="0"/>
      <dgm:spPr/>
    </dgm:pt>
    <dgm:pt modelId="{57861F2C-11E1-496E-BECA-4F8073363475}" type="pres">
      <dgm:prSet presAssocID="{535865CD-E8C4-4FD9-B1CC-C5548020F953}" presName="composite1" presStyleCnt="0"/>
      <dgm:spPr/>
    </dgm:pt>
    <dgm:pt modelId="{BEBBA6B6-2FA9-47B7-A09B-A56A90F253AB}" type="pres">
      <dgm:prSet presAssocID="{535865CD-E8C4-4FD9-B1CC-C5548020F953}" presName="dummyNode1" presStyleLbl="node1" presStyleIdx="0" presStyleCnt="3"/>
      <dgm:spPr/>
    </dgm:pt>
    <dgm:pt modelId="{89A43C1B-B0C7-45F9-A86C-01DB560DED89}" type="pres">
      <dgm:prSet presAssocID="{535865CD-E8C4-4FD9-B1CC-C5548020F953}" presName="childNode1" presStyleLbl="bgAcc1" presStyleIdx="0" presStyleCnt="3">
        <dgm:presLayoutVars>
          <dgm:bulletEnabled val="1"/>
        </dgm:presLayoutVars>
      </dgm:prSet>
      <dgm:spPr/>
    </dgm:pt>
    <dgm:pt modelId="{2E9DD769-836C-43C8-A9F0-91F3CF08CF91}" type="pres">
      <dgm:prSet presAssocID="{535865CD-E8C4-4FD9-B1CC-C5548020F953}" presName="childNode1tx" presStyleLbl="bgAcc1" presStyleIdx="0" presStyleCnt="3">
        <dgm:presLayoutVars>
          <dgm:bulletEnabled val="1"/>
        </dgm:presLayoutVars>
      </dgm:prSet>
      <dgm:spPr/>
    </dgm:pt>
    <dgm:pt modelId="{7D488370-38FF-47C3-B945-5741A927D00A}" type="pres">
      <dgm:prSet presAssocID="{535865CD-E8C4-4FD9-B1CC-C5548020F953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8FF4DE31-2B76-4B98-A486-DDE49CB3FB81}" type="pres">
      <dgm:prSet presAssocID="{535865CD-E8C4-4FD9-B1CC-C5548020F953}" presName="connSite1" presStyleCnt="0"/>
      <dgm:spPr/>
    </dgm:pt>
    <dgm:pt modelId="{4AAF3410-C088-4D07-A3F1-05A5808D37F6}" type="pres">
      <dgm:prSet presAssocID="{4685BE32-612E-4AE1-9A9D-B47934E58A25}" presName="Name9" presStyleLbl="sibTrans2D1" presStyleIdx="0" presStyleCnt="2"/>
      <dgm:spPr/>
    </dgm:pt>
    <dgm:pt modelId="{EA2FE1F9-E08B-4052-870D-B7AC619B5572}" type="pres">
      <dgm:prSet presAssocID="{69320ADD-370F-4E75-BE95-08E57DAE90D1}" presName="composite2" presStyleCnt="0"/>
      <dgm:spPr/>
    </dgm:pt>
    <dgm:pt modelId="{6D5CE2BF-D240-47ED-895A-940F10355FC7}" type="pres">
      <dgm:prSet presAssocID="{69320ADD-370F-4E75-BE95-08E57DAE90D1}" presName="dummyNode2" presStyleLbl="node1" presStyleIdx="0" presStyleCnt="3"/>
      <dgm:spPr/>
    </dgm:pt>
    <dgm:pt modelId="{F10C5A91-6CAC-4465-96AF-A2831D56886C}" type="pres">
      <dgm:prSet presAssocID="{69320ADD-370F-4E75-BE95-08E57DAE90D1}" presName="childNode2" presStyleLbl="bgAcc1" presStyleIdx="1" presStyleCnt="3">
        <dgm:presLayoutVars>
          <dgm:bulletEnabled val="1"/>
        </dgm:presLayoutVars>
      </dgm:prSet>
      <dgm:spPr/>
    </dgm:pt>
    <dgm:pt modelId="{508929F8-4FAA-4BF1-A226-DB6DC5D91E4C}" type="pres">
      <dgm:prSet presAssocID="{69320ADD-370F-4E75-BE95-08E57DAE90D1}" presName="childNode2tx" presStyleLbl="bgAcc1" presStyleIdx="1" presStyleCnt="3">
        <dgm:presLayoutVars>
          <dgm:bulletEnabled val="1"/>
        </dgm:presLayoutVars>
      </dgm:prSet>
      <dgm:spPr/>
    </dgm:pt>
    <dgm:pt modelId="{D12332E3-EAF8-450F-8B16-08C9194A61C9}" type="pres">
      <dgm:prSet presAssocID="{69320ADD-370F-4E75-BE95-08E57DAE90D1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58157D69-63BA-42EF-BBFA-DFCCAEEE5D94}" type="pres">
      <dgm:prSet presAssocID="{69320ADD-370F-4E75-BE95-08E57DAE90D1}" presName="connSite2" presStyleCnt="0"/>
      <dgm:spPr/>
    </dgm:pt>
    <dgm:pt modelId="{C003258E-A6C4-48C1-ACC2-F88A4318432B}" type="pres">
      <dgm:prSet presAssocID="{87A8B89A-8C9A-4945-B4D3-617164DBE456}" presName="Name18" presStyleLbl="sibTrans2D1" presStyleIdx="1" presStyleCnt="2"/>
      <dgm:spPr/>
    </dgm:pt>
    <dgm:pt modelId="{A66F9F27-54E6-4538-9BFA-B90583F9F258}" type="pres">
      <dgm:prSet presAssocID="{2B90262B-9D4E-44B9-BD59-8B6ADB13C4C9}" presName="composite1" presStyleCnt="0"/>
      <dgm:spPr/>
    </dgm:pt>
    <dgm:pt modelId="{F49027C6-7197-4DBD-82B8-CC553320CC6F}" type="pres">
      <dgm:prSet presAssocID="{2B90262B-9D4E-44B9-BD59-8B6ADB13C4C9}" presName="dummyNode1" presStyleLbl="node1" presStyleIdx="1" presStyleCnt="3"/>
      <dgm:spPr/>
    </dgm:pt>
    <dgm:pt modelId="{93E25B4E-3AC7-4C91-B817-5D0470D64A18}" type="pres">
      <dgm:prSet presAssocID="{2B90262B-9D4E-44B9-BD59-8B6ADB13C4C9}" presName="childNode1" presStyleLbl="bgAcc1" presStyleIdx="2" presStyleCnt="3">
        <dgm:presLayoutVars>
          <dgm:bulletEnabled val="1"/>
        </dgm:presLayoutVars>
      </dgm:prSet>
      <dgm:spPr/>
    </dgm:pt>
    <dgm:pt modelId="{A464B391-7215-491E-B535-9DCDB06D356B}" type="pres">
      <dgm:prSet presAssocID="{2B90262B-9D4E-44B9-BD59-8B6ADB13C4C9}" presName="childNode1tx" presStyleLbl="bgAcc1" presStyleIdx="2" presStyleCnt="3">
        <dgm:presLayoutVars>
          <dgm:bulletEnabled val="1"/>
        </dgm:presLayoutVars>
      </dgm:prSet>
      <dgm:spPr/>
    </dgm:pt>
    <dgm:pt modelId="{5905C9DD-4F5F-46C1-9CB8-8E0BD5FE5E1B}" type="pres">
      <dgm:prSet presAssocID="{2B90262B-9D4E-44B9-BD59-8B6ADB13C4C9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7D43405E-5B0A-481C-A831-8197A69C4C84}" type="pres">
      <dgm:prSet presAssocID="{2B90262B-9D4E-44B9-BD59-8B6ADB13C4C9}" presName="connSite1" presStyleCnt="0"/>
      <dgm:spPr/>
    </dgm:pt>
  </dgm:ptLst>
  <dgm:cxnLst>
    <dgm:cxn modelId="{6FC7B600-204C-4784-B85D-B482927779FE}" srcId="{CE5E12BE-C239-4194-B109-913894797E20}" destId="{2B90262B-9D4E-44B9-BD59-8B6ADB13C4C9}" srcOrd="2" destOrd="0" parTransId="{B402A475-EB47-412F-953E-809DF6731161}" sibTransId="{5E8ACACC-73B9-48C5-9151-65D4C8BAC426}"/>
    <dgm:cxn modelId="{632F000E-F375-44A0-9004-369FABD159DF}" type="presOf" srcId="{535865CD-E8C4-4FD9-B1CC-C5548020F953}" destId="{7D488370-38FF-47C3-B945-5741A927D00A}" srcOrd="0" destOrd="0" presId="urn:microsoft.com/office/officeart/2005/8/layout/hProcess4"/>
    <dgm:cxn modelId="{7A221125-1FD8-4E67-ACF7-EC170FF04FFB}" srcId="{2B90262B-9D4E-44B9-BD59-8B6ADB13C4C9}" destId="{5160E477-8206-4541-AD2F-8403DE3EE927}" srcOrd="1" destOrd="0" parTransId="{D6CA4D1F-4118-4A4D-B4BC-6A87650F98AE}" sibTransId="{0ECF3986-8D1D-42C6-B495-C8013F1DFF9C}"/>
    <dgm:cxn modelId="{025CB630-5641-49B9-9896-92DFA773279C}" type="presOf" srcId="{5160E477-8206-4541-AD2F-8403DE3EE927}" destId="{A464B391-7215-491E-B535-9DCDB06D356B}" srcOrd="1" destOrd="1" presId="urn:microsoft.com/office/officeart/2005/8/layout/hProcess4"/>
    <dgm:cxn modelId="{1D6BD460-32A8-4FF4-9385-25FE28566737}" srcId="{CE5E12BE-C239-4194-B109-913894797E20}" destId="{69320ADD-370F-4E75-BE95-08E57DAE90D1}" srcOrd="1" destOrd="0" parTransId="{DDABC024-528F-4834-8E3D-DA771ED3F180}" sibTransId="{87A8B89A-8C9A-4945-B4D3-617164DBE456}"/>
    <dgm:cxn modelId="{DEFA4E49-03A7-493C-AE0D-16E99048DD7D}" srcId="{69320ADD-370F-4E75-BE95-08E57DAE90D1}" destId="{8A4EDD9D-CC1E-4787-872B-DD24128086AF}" srcOrd="1" destOrd="0" parTransId="{317849CF-BA84-4B0D-9A4F-AF53EE251F41}" sibTransId="{01101D08-744D-4B44-9DE2-0060EA1AC899}"/>
    <dgm:cxn modelId="{007FCA6C-3801-4F29-B45E-1566138BA65E}" srcId="{2B90262B-9D4E-44B9-BD59-8B6ADB13C4C9}" destId="{A1980702-7FED-42BD-BEAC-1579EDF84586}" srcOrd="0" destOrd="0" parTransId="{B1F69E3E-31DE-4FFA-BBCE-E3770BEAC57D}" sibTransId="{3804F55B-9C73-4689-AFA5-3936354C7F79}"/>
    <dgm:cxn modelId="{5C035871-D800-4369-9FCB-342F2A4F8557}" type="presOf" srcId="{C58018B2-611F-430D-9D1D-D61B3E52E65D}" destId="{89A43C1B-B0C7-45F9-A86C-01DB560DED89}" srcOrd="0" destOrd="0" presId="urn:microsoft.com/office/officeart/2005/8/layout/hProcess4"/>
    <dgm:cxn modelId="{CAE2AE58-92A0-4268-B9BB-524C583FD2DB}" srcId="{69320ADD-370F-4E75-BE95-08E57DAE90D1}" destId="{D6E7D921-F603-4F3A-A054-B6660AC0DBF7}" srcOrd="0" destOrd="0" parTransId="{461EF7D3-58C6-4242-A36D-77922298EF8F}" sibTransId="{DEA57AF6-C82A-4E46-8AB2-C1572F2D215A}"/>
    <dgm:cxn modelId="{5C0E4D80-5F42-4AA6-BDBC-8065AF90FB1F}" type="presOf" srcId="{1039C512-C00B-4799-8804-8071035C3A60}" destId="{F10C5A91-6CAC-4465-96AF-A2831D56886C}" srcOrd="0" destOrd="2" presId="urn:microsoft.com/office/officeart/2005/8/layout/hProcess4"/>
    <dgm:cxn modelId="{C8FE6B86-E530-4E40-B4F6-7BCA45DB7E1E}" type="presOf" srcId="{1039C512-C00B-4799-8804-8071035C3A60}" destId="{508929F8-4FAA-4BF1-A226-DB6DC5D91E4C}" srcOrd="1" destOrd="2" presId="urn:microsoft.com/office/officeart/2005/8/layout/hProcess4"/>
    <dgm:cxn modelId="{CC84679A-BD73-4748-863F-C2B708B0B6C5}" type="presOf" srcId="{87A8B89A-8C9A-4945-B4D3-617164DBE456}" destId="{C003258E-A6C4-48C1-ACC2-F88A4318432B}" srcOrd="0" destOrd="0" presId="urn:microsoft.com/office/officeart/2005/8/layout/hProcess4"/>
    <dgm:cxn modelId="{E5ECF49E-3AD2-4E8C-9328-2C50D2CE07EE}" type="presOf" srcId="{A1980702-7FED-42BD-BEAC-1579EDF84586}" destId="{A464B391-7215-491E-B535-9DCDB06D356B}" srcOrd="1" destOrd="0" presId="urn:microsoft.com/office/officeart/2005/8/layout/hProcess4"/>
    <dgm:cxn modelId="{C942B1AA-FA52-4236-AF21-1AFFDD8079B7}" type="presOf" srcId="{D6E7D921-F603-4F3A-A054-B6660AC0DBF7}" destId="{F10C5A91-6CAC-4465-96AF-A2831D56886C}" srcOrd="0" destOrd="0" presId="urn:microsoft.com/office/officeart/2005/8/layout/hProcess4"/>
    <dgm:cxn modelId="{968576AB-8DD7-47F9-B797-C53FC4A5F988}" type="presOf" srcId="{2B90262B-9D4E-44B9-BD59-8B6ADB13C4C9}" destId="{5905C9DD-4F5F-46C1-9CB8-8E0BD5FE5E1B}" srcOrd="0" destOrd="0" presId="urn:microsoft.com/office/officeart/2005/8/layout/hProcess4"/>
    <dgm:cxn modelId="{7AF0D5AB-C66D-4A4E-9B09-27B4ECA835AC}" type="presOf" srcId="{5160E477-8206-4541-AD2F-8403DE3EE927}" destId="{93E25B4E-3AC7-4C91-B817-5D0470D64A18}" srcOrd="0" destOrd="1" presId="urn:microsoft.com/office/officeart/2005/8/layout/hProcess4"/>
    <dgm:cxn modelId="{05B7E7B2-7236-40AD-BB78-150FB5869D6A}" type="presOf" srcId="{8A4EDD9D-CC1E-4787-872B-DD24128086AF}" destId="{F10C5A91-6CAC-4465-96AF-A2831D56886C}" srcOrd="0" destOrd="1" presId="urn:microsoft.com/office/officeart/2005/8/layout/hProcess4"/>
    <dgm:cxn modelId="{0A76FDB3-7A4D-48F1-A793-838F63D87662}" srcId="{535865CD-E8C4-4FD9-B1CC-C5548020F953}" destId="{C58018B2-611F-430D-9D1D-D61B3E52E65D}" srcOrd="0" destOrd="0" parTransId="{6E364838-FCE4-447C-9BEC-DE0A600A22C3}" sibTransId="{C9FBD9FB-9692-4615-818D-BC8BBC83469A}"/>
    <dgm:cxn modelId="{8E628CBA-EDE6-45EB-9884-5B5A404EFBD0}" type="presOf" srcId="{A1980702-7FED-42BD-BEAC-1579EDF84586}" destId="{93E25B4E-3AC7-4C91-B817-5D0470D64A18}" srcOrd="0" destOrd="0" presId="urn:microsoft.com/office/officeart/2005/8/layout/hProcess4"/>
    <dgm:cxn modelId="{DFC912BD-4AA9-4E4D-80F2-64693B5D7B0A}" srcId="{CE5E12BE-C239-4194-B109-913894797E20}" destId="{535865CD-E8C4-4FD9-B1CC-C5548020F953}" srcOrd="0" destOrd="0" parTransId="{9DC27620-E5E6-4B4B-A6C6-8DE0DBEA2EEF}" sibTransId="{4685BE32-612E-4AE1-9A9D-B47934E58A25}"/>
    <dgm:cxn modelId="{1AC09DBE-7AA1-4EAA-94AD-3D1D93F1C8EF}" type="presOf" srcId="{69320ADD-370F-4E75-BE95-08E57DAE90D1}" destId="{D12332E3-EAF8-450F-8B16-08C9194A61C9}" srcOrd="0" destOrd="0" presId="urn:microsoft.com/office/officeart/2005/8/layout/hProcess4"/>
    <dgm:cxn modelId="{A58D4FC6-D673-4A22-BCA6-3DB967A45076}" srcId="{69320ADD-370F-4E75-BE95-08E57DAE90D1}" destId="{1039C512-C00B-4799-8804-8071035C3A60}" srcOrd="2" destOrd="0" parTransId="{B4516FDF-BF56-417A-BF9D-6C2671CF78B2}" sibTransId="{BB4D101C-53D7-43B0-BEE8-7E4F66D27089}"/>
    <dgm:cxn modelId="{D54B32CE-A6F5-4EC2-89FB-B8FCDCD3623E}" type="presOf" srcId="{D6E7D921-F603-4F3A-A054-B6660AC0DBF7}" destId="{508929F8-4FAA-4BF1-A226-DB6DC5D91E4C}" srcOrd="1" destOrd="0" presId="urn:microsoft.com/office/officeart/2005/8/layout/hProcess4"/>
    <dgm:cxn modelId="{63495FD1-C18A-47AB-9E6B-155465D50AC6}" type="presOf" srcId="{8A4EDD9D-CC1E-4787-872B-DD24128086AF}" destId="{508929F8-4FAA-4BF1-A226-DB6DC5D91E4C}" srcOrd="1" destOrd="1" presId="urn:microsoft.com/office/officeart/2005/8/layout/hProcess4"/>
    <dgm:cxn modelId="{84F97AD1-A759-4AB2-893E-EE939311AB53}" type="presOf" srcId="{CE5E12BE-C239-4194-B109-913894797E20}" destId="{38779BC4-3B59-4FB7-902A-DABAC6A06F7D}" srcOrd="0" destOrd="0" presId="urn:microsoft.com/office/officeart/2005/8/layout/hProcess4"/>
    <dgm:cxn modelId="{EBD501DC-8E5D-478C-9E22-FC41EB9316F0}" type="presOf" srcId="{4685BE32-612E-4AE1-9A9D-B47934E58A25}" destId="{4AAF3410-C088-4D07-A3F1-05A5808D37F6}" srcOrd="0" destOrd="0" presId="urn:microsoft.com/office/officeart/2005/8/layout/hProcess4"/>
    <dgm:cxn modelId="{5A3BABF3-66F2-49BB-A3EF-E9EC49523C70}" type="presOf" srcId="{C58018B2-611F-430D-9D1D-D61B3E52E65D}" destId="{2E9DD769-836C-43C8-A9F0-91F3CF08CF91}" srcOrd="1" destOrd="0" presId="urn:microsoft.com/office/officeart/2005/8/layout/hProcess4"/>
    <dgm:cxn modelId="{AED176E8-84A1-430E-94C4-524C2C659832}" type="presParOf" srcId="{38779BC4-3B59-4FB7-902A-DABAC6A06F7D}" destId="{98956CCA-671C-4382-BAC3-E1F539DFA39E}" srcOrd="0" destOrd="0" presId="urn:microsoft.com/office/officeart/2005/8/layout/hProcess4"/>
    <dgm:cxn modelId="{9D59DC53-A97F-4668-BE0F-0E523E8D80E3}" type="presParOf" srcId="{38779BC4-3B59-4FB7-902A-DABAC6A06F7D}" destId="{62A0A861-E4D3-48C9-A6A8-7AB63DD82501}" srcOrd="1" destOrd="0" presId="urn:microsoft.com/office/officeart/2005/8/layout/hProcess4"/>
    <dgm:cxn modelId="{3384FCE2-4321-420C-B1FC-4E1A88F142E6}" type="presParOf" srcId="{38779BC4-3B59-4FB7-902A-DABAC6A06F7D}" destId="{6A233A1E-707B-4F13-89B5-44602598BC55}" srcOrd="2" destOrd="0" presId="urn:microsoft.com/office/officeart/2005/8/layout/hProcess4"/>
    <dgm:cxn modelId="{97C2B4A0-417E-4045-A2D1-C026651AB563}" type="presParOf" srcId="{6A233A1E-707B-4F13-89B5-44602598BC55}" destId="{57861F2C-11E1-496E-BECA-4F8073363475}" srcOrd="0" destOrd="0" presId="urn:microsoft.com/office/officeart/2005/8/layout/hProcess4"/>
    <dgm:cxn modelId="{89D23624-D106-49E5-AD5B-6C7EF0FDC194}" type="presParOf" srcId="{57861F2C-11E1-496E-BECA-4F8073363475}" destId="{BEBBA6B6-2FA9-47B7-A09B-A56A90F253AB}" srcOrd="0" destOrd="0" presId="urn:microsoft.com/office/officeart/2005/8/layout/hProcess4"/>
    <dgm:cxn modelId="{8C405510-27FD-4733-9E4D-CCBCEC647102}" type="presParOf" srcId="{57861F2C-11E1-496E-BECA-4F8073363475}" destId="{89A43C1B-B0C7-45F9-A86C-01DB560DED89}" srcOrd="1" destOrd="0" presId="urn:microsoft.com/office/officeart/2005/8/layout/hProcess4"/>
    <dgm:cxn modelId="{EFCF1997-3AF0-4661-92E2-139565A4EA3F}" type="presParOf" srcId="{57861F2C-11E1-496E-BECA-4F8073363475}" destId="{2E9DD769-836C-43C8-A9F0-91F3CF08CF91}" srcOrd="2" destOrd="0" presId="urn:microsoft.com/office/officeart/2005/8/layout/hProcess4"/>
    <dgm:cxn modelId="{2089A9E8-0507-4D93-B8AE-6F709A31E5AE}" type="presParOf" srcId="{57861F2C-11E1-496E-BECA-4F8073363475}" destId="{7D488370-38FF-47C3-B945-5741A927D00A}" srcOrd="3" destOrd="0" presId="urn:microsoft.com/office/officeart/2005/8/layout/hProcess4"/>
    <dgm:cxn modelId="{08BC5750-CE08-473F-B4F3-131286B3C5D6}" type="presParOf" srcId="{57861F2C-11E1-496E-BECA-4F8073363475}" destId="{8FF4DE31-2B76-4B98-A486-DDE49CB3FB81}" srcOrd="4" destOrd="0" presId="urn:microsoft.com/office/officeart/2005/8/layout/hProcess4"/>
    <dgm:cxn modelId="{293EB935-EFEF-4298-A8C5-A71E9D63285F}" type="presParOf" srcId="{6A233A1E-707B-4F13-89B5-44602598BC55}" destId="{4AAF3410-C088-4D07-A3F1-05A5808D37F6}" srcOrd="1" destOrd="0" presId="urn:microsoft.com/office/officeart/2005/8/layout/hProcess4"/>
    <dgm:cxn modelId="{A7A670E2-9D5B-45CD-AD79-0FB1F2D252BA}" type="presParOf" srcId="{6A233A1E-707B-4F13-89B5-44602598BC55}" destId="{EA2FE1F9-E08B-4052-870D-B7AC619B5572}" srcOrd="2" destOrd="0" presId="urn:microsoft.com/office/officeart/2005/8/layout/hProcess4"/>
    <dgm:cxn modelId="{2D75CBF1-C857-4F76-B1ED-B63BCE515677}" type="presParOf" srcId="{EA2FE1F9-E08B-4052-870D-B7AC619B5572}" destId="{6D5CE2BF-D240-47ED-895A-940F10355FC7}" srcOrd="0" destOrd="0" presId="urn:microsoft.com/office/officeart/2005/8/layout/hProcess4"/>
    <dgm:cxn modelId="{6791A834-9D58-4DEE-A9D2-B21995A49B8F}" type="presParOf" srcId="{EA2FE1F9-E08B-4052-870D-B7AC619B5572}" destId="{F10C5A91-6CAC-4465-96AF-A2831D56886C}" srcOrd="1" destOrd="0" presId="urn:microsoft.com/office/officeart/2005/8/layout/hProcess4"/>
    <dgm:cxn modelId="{D428DCEC-76F9-435E-AC3A-F2C7A2DB310B}" type="presParOf" srcId="{EA2FE1F9-E08B-4052-870D-B7AC619B5572}" destId="{508929F8-4FAA-4BF1-A226-DB6DC5D91E4C}" srcOrd="2" destOrd="0" presId="urn:microsoft.com/office/officeart/2005/8/layout/hProcess4"/>
    <dgm:cxn modelId="{B7A9B7B3-8D9D-450F-9806-F9A4DB110284}" type="presParOf" srcId="{EA2FE1F9-E08B-4052-870D-B7AC619B5572}" destId="{D12332E3-EAF8-450F-8B16-08C9194A61C9}" srcOrd="3" destOrd="0" presId="urn:microsoft.com/office/officeart/2005/8/layout/hProcess4"/>
    <dgm:cxn modelId="{29F0838A-C4E2-4C7F-BC15-FF55A7AA1DCE}" type="presParOf" srcId="{EA2FE1F9-E08B-4052-870D-B7AC619B5572}" destId="{58157D69-63BA-42EF-BBFA-DFCCAEEE5D94}" srcOrd="4" destOrd="0" presId="urn:microsoft.com/office/officeart/2005/8/layout/hProcess4"/>
    <dgm:cxn modelId="{0D129692-3B93-4328-8D8B-93B9CB2D9288}" type="presParOf" srcId="{6A233A1E-707B-4F13-89B5-44602598BC55}" destId="{C003258E-A6C4-48C1-ACC2-F88A4318432B}" srcOrd="3" destOrd="0" presId="urn:microsoft.com/office/officeart/2005/8/layout/hProcess4"/>
    <dgm:cxn modelId="{C7862B00-6B4E-416B-8BC9-37DB32F43CDA}" type="presParOf" srcId="{6A233A1E-707B-4F13-89B5-44602598BC55}" destId="{A66F9F27-54E6-4538-9BFA-B90583F9F258}" srcOrd="4" destOrd="0" presId="urn:microsoft.com/office/officeart/2005/8/layout/hProcess4"/>
    <dgm:cxn modelId="{2F21D771-609A-47E3-ABB5-5884C1D5AA35}" type="presParOf" srcId="{A66F9F27-54E6-4538-9BFA-B90583F9F258}" destId="{F49027C6-7197-4DBD-82B8-CC553320CC6F}" srcOrd="0" destOrd="0" presId="urn:microsoft.com/office/officeart/2005/8/layout/hProcess4"/>
    <dgm:cxn modelId="{7ACDE0E8-F205-477A-AD00-E9A10EEFE820}" type="presParOf" srcId="{A66F9F27-54E6-4538-9BFA-B90583F9F258}" destId="{93E25B4E-3AC7-4C91-B817-5D0470D64A18}" srcOrd="1" destOrd="0" presId="urn:microsoft.com/office/officeart/2005/8/layout/hProcess4"/>
    <dgm:cxn modelId="{3C8182A3-44F5-4AB2-BD68-18710E35CBF3}" type="presParOf" srcId="{A66F9F27-54E6-4538-9BFA-B90583F9F258}" destId="{A464B391-7215-491E-B535-9DCDB06D356B}" srcOrd="2" destOrd="0" presId="urn:microsoft.com/office/officeart/2005/8/layout/hProcess4"/>
    <dgm:cxn modelId="{89107E01-1211-47B4-8BBD-80B7D6D5DB7B}" type="presParOf" srcId="{A66F9F27-54E6-4538-9BFA-B90583F9F258}" destId="{5905C9DD-4F5F-46C1-9CB8-8E0BD5FE5E1B}" srcOrd="3" destOrd="0" presId="urn:microsoft.com/office/officeart/2005/8/layout/hProcess4"/>
    <dgm:cxn modelId="{F7C7DA65-71F4-4B59-A335-64E55E96D35F}" type="presParOf" srcId="{A66F9F27-54E6-4538-9BFA-B90583F9F258}" destId="{7D43405E-5B0A-481C-A831-8197A69C4C8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3C7B88-288E-4E86-B2C4-AE23CF4570B3}" type="doc">
      <dgm:prSet loTypeId="urn:microsoft.com/office/officeart/2005/8/layout/funnel1" loCatId="process" qsTypeId="urn:microsoft.com/office/officeart/2005/8/quickstyle/simple1" qsCatId="simple" csTypeId="urn:microsoft.com/office/officeart/2005/8/colors/colorful3" csCatId="colorful" phldr="0"/>
      <dgm:spPr/>
      <dgm:t>
        <a:bodyPr/>
        <a:lstStyle/>
        <a:p>
          <a:endParaRPr lang="sv-SE"/>
        </a:p>
      </dgm:t>
    </dgm:pt>
    <dgm:pt modelId="{FBB22F5A-FEC5-4D44-B371-11F4923AFDCF}">
      <dgm:prSet phldrT="[Text]" phldr="1"/>
      <dgm:spPr/>
      <dgm:t>
        <a:bodyPr/>
        <a:lstStyle/>
        <a:p>
          <a:endParaRPr lang="sv-SE" dirty="0"/>
        </a:p>
      </dgm:t>
    </dgm:pt>
    <dgm:pt modelId="{4B7D8007-857D-47DB-A2D5-EC410EF4A568}" type="parTrans" cxnId="{A1EF2BBE-8EA1-40D2-96D0-93AA9C4953FD}">
      <dgm:prSet/>
      <dgm:spPr/>
      <dgm:t>
        <a:bodyPr/>
        <a:lstStyle/>
        <a:p>
          <a:endParaRPr lang="sv-SE"/>
        </a:p>
      </dgm:t>
    </dgm:pt>
    <dgm:pt modelId="{7A9C3CD2-A8A5-45C0-963F-213551766C51}" type="sibTrans" cxnId="{A1EF2BBE-8EA1-40D2-96D0-93AA9C4953FD}">
      <dgm:prSet/>
      <dgm:spPr/>
      <dgm:t>
        <a:bodyPr/>
        <a:lstStyle/>
        <a:p>
          <a:endParaRPr lang="sv-SE"/>
        </a:p>
      </dgm:t>
    </dgm:pt>
    <dgm:pt modelId="{51126149-403B-4635-B77B-891D04521B3E}">
      <dgm:prSet phldrT="[Text]" phldr="1"/>
      <dgm:spPr/>
      <dgm:t>
        <a:bodyPr/>
        <a:lstStyle/>
        <a:p>
          <a:endParaRPr lang="sv-SE" dirty="0"/>
        </a:p>
      </dgm:t>
    </dgm:pt>
    <dgm:pt modelId="{67B3BC05-E6A2-4EF2-8D5A-5469BCA4E281}" type="parTrans" cxnId="{B9640435-3002-43E7-B1EF-2896C0AA77B6}">
      <dgm:prSet/>
      <dgm:spPr/>
      <dgm:t>
        <a:bodyPr/>
        <a:lstStyle/>
        <a:p>
          <a:endParaRPr lang="sv-SE"/>
        </a:p>
      </dgm:t>
    </dgm:pt>
    <dgm:pt modelId="{CA5267BC-4648-4C1A-9856-23A76D78B61C}" type="sibTrans" cxnId="{B9640435-3002-43E7-B1EF-2896C0AA77B6}">
      <dgm:prSet/>
      <dgm:spPr/>
      <dgm:t>
        <a:bodyPr/>
        <a:lstStyle/>
        <a:p>
          <a:endParaRPr lang="sv-SE"/>
        </a:p>
      </dgm:t>
    </dgm:pt>
    <dgm:pt modelId="{31D6C21A-CDBE-45D0-926E-57F36EF8EB66}">
      <dgm:prSet phldrT="[Text]" phldr="1"/>
      <dgm:spPr/>
      <dgm:t>
        <a:bodyPr/>
        <a:lstStyle/>
        <a:p>
          <a:endParaRPr lang="sv-SE"/>
        </a:p>
      </dgm:t>
    </dgm:pt>
    <dgm:pt modelId="{4A246CDB-3867-4758-A11C-3C17F7449EEA}" type="parTrans" cxnId="{8A5289E2-A661-4F0C-9DAE-B91DA58C0B32}">
      <dgm:prSet/>
      <dgm:spPr/>
      <dgm:t>
        <a:bodyPr/>
        <a:lstStyle/>
        <a:p>
          <a:endParaRPr lang="sv-SE"/>
        </a:p>
      </dgm:t>
    </dgm:pt>
    <dgm:pt modelId="{5A38081A-B6DC-4DAE-AB6B-D94C07D6377B}" type="sibTrans" cxnId="{8A5289E2-A661-4F0C-9DAE-B91DA58C0B32}">
      <dgm:prSet/>
      <dgm:spPr/>
      <dgm:t>
        <a:bodyPr/>
        <a:lstStyle/>
        <a:p>
          <a:endParaRPr lang="sv-SE"/>
        </a:p>
      </dgm:t>
    </dgm:pt>
    <dgm:pt modelId="{FFC1E496-F2BE-4F76-8D98-F459D7E1EEFF}">
      <dgm:prSet phldrT="[Text]" phldr="1"/>
      <dgm:spPr/>
      <dgm:t>
        <a:bodyPr/>
        <a:lstStyle/>
        <a:p>
          <a:endParaRPr lang="sv-SE"/>
        </a:p>
      </dgm:t>
    </dgm:pt>
    <dgm:pt modelId="{D7EFDC2B-891C-4803-BAB2-8D675ABC330A}" type="parTrans" cxnId="{BFD6B963-1388-4A86-B673-FB44EE657000}">
      <dgm:prSet/>
      <dgm:spPr/>
      <dgm:t>
        <a:bodyPr/>
        <a:lstStyle/>
        <a:p>
          <a:endParaRPr lang="sv-SE"/>
        </a:p>
      </dgm:t>
    </dgm:pt>
    <dgm:pt modelId="{622D5307-CAE2-459A-B413-1A9642EF81D2}" type="sibTrans" cxnId="{BFD6B963-1388-4A86-B673-FB44EE657000}">
      <dgm:prSet/>
      <dgm:spPr/>
      <dgm:t>
        <a:bodyPr/>
        <a:lstStyle/>
        <a:p>
          <a:endParaRPr lang="sv-SE"/>
        </a:p>
      </dgm:t>
    </dgm:pt>
    <dgm:pt modelId="{E37120AE-9CB2-4C45-BC77-2F7C6E3A24D6}" type="pres">
      <dgm:prSet presAssocID="{653C7B88-288E-4E86-B2C4-AE23CF4570B3}" presName="Name0" presStyleCnt="0">
        <dgm:presLayoutVars>
          <dgm:chMax val="4"/>
          <dgm:resizeHandles val="exact"/>
        </dgm:presLayoutVars>
      </dgm:prSet>
      <dgm:spPr/>
    </dgm:pt>
    <dgm:pt modelId="{3EF25711-EC13-4133-BD9B-2A8FD14F42E9}" type="pres">
      <dgm:prSet presAssocID="{653C7B88-288E-4E86-B2C4-AE23CF4570B3}" presName="ellipse" presStyleLbl="trBgShp" presStyleIdx="0" presStyleCnt="1"/>
      <dgm:spPr/>
    </dgm:pt>
    <dgm:pt modelId="{7A25B940-DADF-4841-BA17-652F4D07BE55}" type="pres">
      <dgm:prSet presAssocID="{653C7B88-288E-4E86-B2C4-AE23CF4570B3}" presName="arrow1" presStyleLbl="fgShp" presStyleIdx="0" presStyleCnt="1"/>
      <dgm:spPr/>
    </dgm:pt>
    <dgm:pt modelId="{B14E51DC-2230-47EC-8ECF-87C2BBA26042}" type="pres">
      <dgm:prSet presAssocID="{653C7B88-288E-4E86-B2C4-AE23CF4570B3}" presName="rectangle" presStyleLbl="revTx" presStyleIdx="0" presStyleCnt="1">
        <dgm:presLayoutVars>
          <dgm:bulletEnabled val="1"/>
        </dgm:presLayoutVars>
      </dgm:prSet>
      <dgm:spPr/>
    </dgm:pt>
    <dgm:pt modelId="{1A78D39A-418A-4B62-A475-ACDA0FB5BB5B}" type="pres">
      <dgm:prSet presAssocID="{51126149-403B-4635-B77B-891D04521B3E}" presName="item1" presStyleLbl="node1" presStyleIdx="0" presStyleCnt="3">
        <dgm:presLayoutVars>
          <dgm:bulletEnabled val="1"/>
        </dgm:presLayoutVars>
      </dgm:prSet>
      <dgm:spPr/>
    </dgm:pt>
    <dgm:pt modelId="{4FF6F30F-6BFF-4256-8469-7B573AC8B5B0}" type="pres">
      <dgm:prSet presAssocID="{31D6C21A-CDBE-45D0-926E-57F36EF8EB66}" presName="item2" presStyleLbl="node1" presStyleIdx="1" presStyleCnt="3">
        <dgm:presLayoutVars>
          <dgm:bulletEnabled val="1"/>
        </dgm:presLayoutVars>
      </dgm:prSet>
      <dgm:spPr/>
    </dgm:pt>
    <dgm:pt modelId="{DFA318F2-FFE3-4D78-86E3-D01456C196EF}" type="pres">
      <dgm:prSet presAssocID="{FFC1E496-F2BE-4F76-8D98-F459D7E1EEFF}" presName="item3" presStyleLbl="node1" presStyleIdx="2" presStyleCnt="3">
        <dgm:presLayoutVars>
          <dgm:bulletEnabled val="1"/>
        </dgm:presLayoutVars>
      </dgm:prSet>
      <dgm:spPr/>
    </dgm:pt>
    <dgm:pt modelId="{3211C6E2-8A79-4174-8CD4-727E441CEC39}" type="pres">
      <dgm:prSet presAssocID="{653C7B88-288E-4E86-B2C4-AE23CF4570B3}" presName="funnel" presStyleLbl="trAlignAcc1" presStyleIdx="0" presStyleCnt="1"/>
      <dgm:spPr/>
    </dgm:pt>
  </dgm:ptLst>
  <dgm:cxnLst>
    <dgm:cxn modelId="{E59D5720-27F6-4C8B-A1F0-120EE1914AAD}" type="presOf" srcId="{31D6C21A-CDBE-45D0-926E-57F36EF8EB66}" destId="{1A78D39A-418A-4B62-A475-ACDA0FB5BB5B}" srcOrd="0" destOrd="0" presId="urn:microsoft.com/office/officeart/2005/8/layout/funnel1"/>
    <dgm:cxn modelId="{B9640435-3002-43E7-B1EF-2896C0AA77B6}" srcId="{653C7B88-288E-4E86-B2C4-AE23CF4570B3}" destId="{51126149-403B-4635-B77B-891D04521B3E}" srcOrd="1" destOrd="0" parTransId="{67B3BC05-E6A2-4EF2-8D5A-5469BCA4E281}" sibTransId="{CA5267BC-4648-4C1A-9856-23A76D78B61C}"/>
    <dgm:cxn modelId="{EF989537-C941-4A10-94E3-ED2F70F2677B}" type="presOf" srcId="{FBB22F5A-FEC5-4D44-B371-11F4923AFDCF}" destId="{DFA318F2-FFE3-4D78-86E3-D01456C196EF}" srcOrd="0" destOrd="0" presId="urn:microsoft.com/office/officeart/2005/8/layout/funnel1"/>
    <dgm:cxn modelId="{BFD6B963-1388-4A86-B673-FB44EE657000}" srcId="{653C7B88-288E-4E86-B2C4-AE23CF4570B3}" destId="{FFC1E496-F2BE-4F76-8D98-F459D7E1EEFF}" srcOrd="3" destOrd="0" parTransId="{D7EFDC2B-891C-4803-BAB2-8D675ABC330A}" sibTransId="{622D5307-CAE2-459A-B413-1A9642EF81D2}"/>
    <dgm:cxn modelId="{6D21AC57-B782-44A4-AA65-BC18F0A0A139}" type="presOf" srcId="{653C7B88-288E-4E86-B2C4-AE23CF4570B3}" destId="{E37120AE-9CB2-4C45-BC77-2F7C6E3A24D6}" srcOrd="0" destOrd="0" presId="urn:microsoft.com/office/officeart/2005/8/layout/funnel1"/>
    <dgm:cxn modelId="{81AD7A78-8116-428C-B7D5-B0B3D784AFE3}" type="presOf" srcId="{51126149-403B-4635-B77B-891D04521B3E}" destId="{4FF6F30F-6BFF-4256-8469-7B573AC8B5B0}" srcOrd="0" destOrd="0" presId="urn:microsoft.com/office/officeart/2005/8/layout/funnel1"/>
    <dgm:cxn modelId="{E6FA5DA4-281A-4FF2-8177-4E21C4C0D89B}" type="presOf" srcId="{FFC1E496-F2BE-4F76-8D98-F459D7E1EEFF}" destId="{B14E51DC-2230-47EC-8ECF-87C2BBA26042}" srcOrd="0" destOrd="0" presId="urn:microsoft.com/office/officeart/2005/8/layout/funnel1"/>
    <dgm:cxn modelId="{A1EF2BBE-8EA1-40D2-96D0-93AA9C4953FD}" srcId="{653C7B88-288E-4E86-B2C4-AE23CF4570B3}" destId="{FBB22F5A-FEC5-4D44-B371-11F4923AFDCF}" srcOrd="0" destOrd="0" parTransId="{4B7D8007-857D-47DB-A2D5-EC410EF4A568}" sibTransId="{7A9C3CD2-A8A5-45C0-963F-213551766C51}"/>
    <dgm:cxn modelId="{8A5289E2-A661-4F0C-9DAE-B91DA58C0B32}" srcId="{653C7B88-288E-4E86-B2C4-AE23CF4570B3}" destId="{31D6C21A-CDBE-45D0-926E-57F36EF8EB66}" srcOrd="2" destOrd="0" parTransId="{4A246CDB-3867-4758-A11C-3C17F7449EEA}" sibTransId="{5A38081A-B6DC-4DAE-AB6B-D94C07D6377B}"/>
    <dgm:cxn modelId="{5F5959C7-1071-4BDB-AEC7-F97914A7BD26}" type="presParOf" srcId="{E37120AE-9CB2-4C45-BC77-2F7C6E3A24D6}" destId="{3EF25711-EC13-4133-BD9B-2A8FD14F42E9}" srcOrd="0" destOrd="0" presId="urn:microsoft.com/office/officeart/2005/8/layout/funnel1"/>
    <dgm:cxn modelId="{276F6C19-D89C-4D9E-ADB9-0F82574274B0}" type="presParOf" srcId="{E37120AE-9CB2-4C45-BC77-2F7C6E3A24D6}" destId="{7A25B940-DADF-4841-BA17-652F4D07BE55}" srcOrd="1" destOrd="0" presId="urn:microsoft.com/office/officeart/2005/8/layout/funnel1"/>
    <dgm:cxn modelId="{0E582B3F-3721-4B07-8C53-1AF4224DEDE8}" type="presParOf" srcId="{E37120AE-9CB2-4C45-BC77-2F7C6E3A24D6}" destId="{B14E51DC-2230-47EC-8ECF-87C2BBA26042}" srcOrd="2" destOrd="0" presId="urn:microsoft.com/office/officeart/2005/8/layout/funnel1"/>
    <dgm:cxn modelId="{C2A3B717-2D21-472C-BA74-A3114ABDCB74}" type="presParOf" srcId="{E37120AE-9CB2-4C45-BC77-2F7C6E3A24D6}" destId="{1A78D39A-418A-4B62-A475-ACDA0FB5BB5B}" srcOrd="3" destOrd="0" presId="urn:microsoft.com/office/officeart/2005/8/layout/funnel1"/>
    <dgm:cxn modelId="{A933C947-491C-4339-9620-D3947356CB6C}" type="presParOf" srcId="{E37120AE-9CB2-4C45-BC77-2F7C6E3A24D6}" destId="{4FF6F30F-6BFF-4256-8469-7B573AC8B5B0}" srcOrd="4" destOrd="0" presId="urn:microsoft.com/office/officeart/2005/8/layout/funnel1"/>
    <dgm:cxn modelId="{0572294B-006D-44E4-9701-E014DF61AE3D}" type="presParOf" srcId="{E37120AE-9CB2-4C45-BC77-2F7C6E3A24D6}" destId="{DFA318F2-FFE3-4D78-86E3-D01456C196EF}" srcOrd="5" destOrd="0" presId="urn:microsoft.com/office/officeart/2005/8/layout/funnel1"/>
    <dgm:cxn modelId="{B2C11264-1188-44DB-A8BF-515EA43583BF}" type="presParOf" srcId="{E37120AE-9CB2-4C45-BC77-2F7C6E3A24D6}" destId="{3211C6E2-8A79-4174-8CD4-727E441CEC3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43C1B-B0C7-45F9-A86C-01DB560DED89}">
      <dsp:nvSpPr>
        <dsp:cNvPr id="0" name=""/>
        <dsp:cNvSpPr/>
      </dsp:nvSpPr>
      <dsp:spPr>
        <a:xfrm>
          <a:off x="1575" y="1082723"/>
          <a:ext cx="1445385" cy="119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Förarbete</a:t>
          </a:r>
        </a:p>
      </dsp:txBody>
      <dsp:txXfrm>
        <a:off x="29009" y="1110157"/>
        <a:ext cx="1390517" cy="881813"/>
      </dsp:txXfrm>
    </dsp:sp>
    <dsp:sp modelId="{4AAF3410-C088-4D07-A3F1-05A5808D37F6}">
      <dsp:nvSpPr>
        <dsp:cNvPr id="0" name=""/>
        <dsp:cNvSpPr/>
      </dsp:nvSpPr>
      <dsp:spPr>
        <a:xfrm>
          <a:off x="829306" y="1422186"/>
          <a:ext cx="1511954" cy="1511954"/>
        </a:xfrm>
        <a:prstGeom prst="leftCircularArrow">
          <a:avLst>
            <a:gd name="adj1" fmla="val 2616"/>
            <a:gd name="adj2" fmla="val 317843"/>
            <a:gd name="adj3" fmla="val 2093354"/>
            <a:gd name="adj4" fmla="val 9024489"/>
            <a:gd name="adj5" fmla="val 305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88370-38FF-47C3-B945-5741A927D00A}">
      <dsp:nvSpPr>
        <dsp:cNvPr id="0" name=""/>
        <dsp:cNvSpPr/>
      </dsp:nvSpPr>
      <dsp:spPr>
        <a:xfrm>
          <a:off x="322772" y="2019405"/>
          <a:ext cx="1284786" cy="510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Planering</a:t>
          </a:r>
        </a:p>
      </dsp:txBody>
      <dsp:txXfrm>
        <a:off x="337736" y="2034369"/>
        <a:ext cx="1254858" cy="480989"/>
      </dsp:txXfrm>
    </dsp:sp>
    <dsp:sp modelId="{F10C5A91-6CAC-4465-96AF-A2831D56886C}">
      <dsp:nvSpPr>
        <dsp:cNvPr id="0" name=""/>
        <dsp:cNvSpPr/>
      </dsp:nvSpPr>
      <dsp:spPr>
        <a:xfrm>
          <a:off x="1795875" y="1082723"/>
          <a:ext cx="1445385" cy="119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Lektion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lärandeinnehåll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Övningar</a:t>
          </a:r>
        </a:p>
      </dsp:txBody>
      <dsp:txXfrm>
        <a:off x="1823309" y="1365616"/>
        <a:ext cx="1390517" cy="881813"/>
      </dsp:txXfrm>
    </dsp:sp>
    <dsp:sp modelId="{C003258E-A6C4-48C1-ACC2-F88A4318432B}">
      <dsp:nvSpPr>
        <dsp:cNvPr id="0" name=""/>
        <dsp:cNvSpPr/>
      </dsp:nvSpPr>
      <dsp:spPr>
        <a:xfrm>
          <a:off x="2611561" y="376703"/>
          <a:ext cx="1696642" cy="1696642"/>
        </a:xfrm>
        <a:prstGeom prst="circularArrow">
          <a:avLst>
            <a:gd name="adj1" fmla="val 2331"/>
            <a:gd name="adj2" fmla="val 281382"/>
            <a:gd name="adj3" fmla="val 19543107"/>
            <a:gd name="adj4" fmla="val 12575511"/>
            <a:gd name="adj5" fmla="val 271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2332E3-EAF8-450F-8B16-08C9194A61C9}">
      <dsp:nvSpPr>
        <dsp:cNvPr id="0" name=""/>
        <dsp:cNvSpPr/>
      </dsp:nvSpPr>
      <dsp:spPr>
        <a:xfrm>
          <a:off x="2117072" y="827265"/>
          <a:ext cx="1284786" cy="510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iscensätta</a:t>
          </a:r>
        </a:p>
      </dsp:txBody>
      <dsp:txXfrm>
        <a:off x="2132036" y="842229"/>
        <a:ext cx="1254858" cy="480989"/>
      </dsp:txXfrm>
    </dsp:sp>
    <dsp:sp modelId="{93E25B4E-3AC7-4C91-B817-5D0470D64A18}">
      <dsp:nvSpPr>
        <dsp:cNvPr id="0" name=""/>
        <dsp:cNvSpPr/>
      </dsp:nvSpPr>
      <dsp:spPr>
        <a:xfrm>
          <a:off x="3590175" y="1082723"/>
          <a:ext cx="1445385" cy="1192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Efterarbete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400" kern="1200" dirty="0"/>
            <a:t>Formativ återkoppling</a:t>
          </a:r>
        </a:p>
      </dsp:txBody>
      <dsp:txXfrm>
        <a:off x="3617609" y="1110157"/>
        <a:ext cx="1390517" cy="881813"/>
      </dsp:txXfrm>
    </dsp:sp>
    <dsp:sp modelId="{5905C9DD-4F5F-46C1-9CB8-8E0BD5FE5E1B}">
      <dsp:nvSpPr>
        <dsp:cNvPr id="0" name=""/>
        <dsp:cNvSpPr/>
      </dsp:nvSpPr>
      <dsp:spPr>
        <a:xfrm>
          <a:off x="3911372" y="2019405"/>
          <a:ext cx="1284786" cy="5109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Återkoppling</a:t>
          </a:r>
        </a:p>
      </dsp:txBody>
      <dsp:txXfrm>
        <a:off x="3926336" y="2034369"/>
        <a:ext cx="1254858" cy="480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25711-EC13-4133-BD9B-2A8FD14F42E9}">
      <dsp:nvSpPr>
        <dsp:cNvPr id="0" name=""/>
        <dsp:cNvSpPr/>
      </dsp:nvSpPr>
      <dsp:spPr>
        <a:xfrm>
          <a:off x="1954081" y="161423"/>
          <a:ext cx="3203630" cy="1112578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25B940-DADF-4841-BA17-652F4D07BE55}">
      <dsp:nvSpPr>
        <dsp:cNvPr id="0" name=""/>
        <dsp:cNvSpPr/>
      </dsp:nvSpPr>
      <dsp:spPr>
        <a:xfrm>
          <a:off x="3250434" y="2885750"/>
          <a:ext cx="620858" cy="397349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E51DC-2230-47EC-8ECF-87C2BBA26042}">
      <dsp:nvSpPr>
        <dsp:cNvPr id="0" name=""/>
        <dsp:cNvSpPr/>
      </dsp:nvSpPr>
      <dsp:spPr>
        <a:xfrm>
          <a:off x="2070803" y="3203630"/>
          <a:ext cx="2980121" cy="74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600" kern="1200"/>
        </a:p>
      </dsp:txBody>
      <dsp:txXfrm>
        <a:off x="2070803" y="3203630"/>
        <a:ext cx="2980121" cy="745030"/>
      </dsp:txXfrm>
    </dsp:sp>
    <dsp:sp modelId="{1A78D39A-418A-4B62-A475-ACDA0FB5BB5B}">
      <dsp:nvSpPr>
        <dsp:cNvPr id="0" name=""/>
        <dsp:cNvSpPr/>
      </dsp:nvSpPr>
      <dsp:spPr>
        <a:xfrm>
          <a:off x="3118812" y="1359928"/>
          <a:ext cx="1117545" cy="11175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500" kern="1200"/>
        </a:p>
      </dsp:txBody>
      <dsp:txXfrm>
        <a:off x="3282473" y="1523589"/>
        <a:ext cx="790223" cy="790223"/>
      </dsp:txXfrm>
    </dsp:sp>
    <dsp:sp modelId="{4FF6F30F-6BFF-4256-8469-7B573AC8B5B0}">
      <dsp:nvSpPr>
        <dsp:cNvPr id="0" name=""/>
        <dsp:cNvSpPr/>
      </dsp:nvSpPr>
      <dsp:spPr>
        <a:xfrm>
          <a:off x="2319146" y="521521"/>
          <a:ext cx="1117545" cy="1117545"/>
        </a:xfrm>
        <a:prstGeom prst="ellipse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500" kern="1200" dirty="0"/>
        </a:p>
      </dsp:txBody>
      <dsp:txXfrm>
        <a:off x="2482807" y="685182"/>
        <a:ext cx="790223" cy="790223"/>
      </dsp:txXfrm>
    </dsp:sp>
    <dsp:sp modelId="{DFA318F2-FFE3-4D78-86E3-D01456C196EF}">
      <dsp:nvSpPr>
        <dsp:cNvPr id="0" name=""/>
        <dsp:cNvSpPr/>
      </dsp:nvSpPr>
      <dsp:spPr>
        <a:xfrm>
          <a:off x="3461526" y="251323"/>
          <a:ext cx="1117545" cy="1117545"/>
        </a:xfrm>
        <a:prstGeom prst="ellipse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2500" kern="1200" dirty="0"/>
        </a:p>
      </dsp:txBody>
      <dsp:txXfrm>
        <a:off x="3625187" y="414984"/>
        <a:ext cx="790223" cy="790223"/>
      </dsp:txXfrm>
    </dsp:sp>
    <dsp:sp modelId="{3211C6E2-8A79-4174-8CD4-727E441CEC39}">
      <dsp:nvSpPr>
        <dsp:cNvPr id="0" name=""/>
        <dsp:cNvSpPr/>
      </dsp:nvSpPr>
      <dsp:spPr>
        <a:xfrm>
          <a:off x="1822459" y="24834"/>
          <a:ext cx="3476808" cy="278144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B0DB7-F90E-E84F-B035-9C5D7A6F60C1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6C92F-BBCD-564D-853C-FA455A1C7B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607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v-SE"/>
              <a:t>Vasily Davydov: Russian pedagogue, mathematic education.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v-SE"/>
              <a:t>It </a:t>
            </a:r>
            <a:r>
              <a:rPr lang="sv-SE" sz="1200"/>
              <a:t>is central that </a:t>
            </a:r>
            <a:r>
              <a:rPr lang="sv-SE"/>
              <a:t>students</a:t>
            </a:r>
            <a:r>
              <a:rPr lang="sv-SE" sz="1200"/>
              <a:t> are active agents of their own learning.  </a:t>
            </a:r>
            <a:endParaRPr sz="120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-SE"/>
              <a:t>content rich problem situations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-SE"/>
              <a:t>not presenting finalizes models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sv-SE"/>
              <a:t>students need to do theoretical work</a:t>
            </a:r>
            <a:endParaRPr/>
          </a:p>
        </p:txBody>
      </p:sp>
      <p:sp>
        <p:nvSpPr>
          <p:cNvPr id="253" name="Google Shape;25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sv-S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Konflikt och samhällsmodellen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7C3E6-D61C-8F4A-ADC5-2C4D028E49B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4313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FE41C4-96A1-0AA5-F185-EBFC047EE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815179B-CC72-1CDC-91F9-0D7CC77AA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674FED-E85C-D6C8-317C-221CFA82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66CB-1FF2-0643-A8FA-D5EB4B2174D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74E8D01-E0C4-2913-480C-93C63B19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1905F86-AA13-3C2A-2110-C153791A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E77B-A522-EC45-8118-492F1BD3A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146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805001-581A-287D-5695-9AC4763D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BC3E02-01CD-3674-DA11-6909BD34B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54D205-9D29-46B5-D839-5F71D213E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66CB-1FF2-0643-A8FA-D5EB4B2174D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DAC5DB8-FD40-CD90-E3A3-0EC7F81F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D5B11E-AEC8-9631-5CA1-EE2A6122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E77B-A522-EC45-8118-492F1BD3A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95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F207383-D422-7ADD-A027-DEC45D0B1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7B4C4B9-019E-D072-4A95-4AC0841A7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F9CAA9-A081-A418-25F0-2719AD1A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66CB-1FF2-0643-A8FA-D5EB4B2174D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7D7451-87FD-A034-5CA4-097D8935B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A60388-80B4-4915-420D-2189D3CD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E77B-A522-EC45-8118-492F1BD3A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385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5539E5-CB31-DF0D-A414-C4295F61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77F184-6D06-FB91-1FE4-489490D1B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6B4C96E-AC6E-576A-50D3-161E52709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66CB-1FF2-0643-A8FA-D5EB4B2174D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2A0DBD-E6B7-CF3B-ECC9-448A674F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AE1FD9F-A670-87A5-D6AF-FEE606512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E77B-A522-EC45-8118-492F1BD3A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9910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E1A61D-006C-C8C3-32B5-A276C11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2570A7-35B0-5A30-F2C5-AD864A3FB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D9417D-9354-837D-07B3-2275EAC2A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66CB-1FF2-0643-A8FA-D5EB4B2174D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BEB6D5-58D4-B377-B9CA-63A0452FA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9F8696E-AF9B-270E-8286-A32F340F3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E77B-A522-EC45-8118-492F1BD3A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21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1D65C1-C52C-70BA-C15F-BBAA1B254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BCF7CEC-917F-C915-F5F7-D04C8FD0B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8B1551C-2009-D4AA-E2FE-C62DF39AD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F62D5AA-8877-A5CB-8097-D4775E88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66CB-1FF2-0643-A8FA-D5EB4B2174D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E727130-1268-39EA-81A1-D2F80947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D3C7D8-923F-3FA4-537E-9C03E7779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E77B-A522-EC45-8118-492F1BD3A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546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A0BC78-9CE7-7E9E-E158-3866DE238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969A212-FD80-8A15-E875-E0F0544D1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2CB5726-41C8-951B-2412-F21B6A4E7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20F4350-EA59-47BE-3F95-9FC5576E0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698F01D-E986-B48F-4DF0-64971D571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65D61A4-7238-CC9F-49F1-BDFBA052D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66CB-1FF2-0643-A8FA-D5EB4B2174D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3F34888A-9A55-669C-A9E4-ED0C599C4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7D7825C-36C0-55CB-30F6-4BC7BEE6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E77B-A522-EC45-8118-492F1BD3A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11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3DDAC2-21C1-E5FC-B2C5-4CAE620C9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A531B1A-5378-B5E2-2559-85278ED2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66CB-1FF2-0643-A8FA-D5EB4B2174D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64046E8-3419-9416-FC3D-BCC2F1BA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D09D37-2218-D2F2-C127-23265917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E77B-A522-EC45-8118-492F1BD3A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807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188A021-ADCA-3A94-FBC0-55C9509B3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66CB-1FF2-0643-A8FA-D5EB4B2174D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15B6D0F-7958-AB08-B674-FFC1E0CD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54EAD9-4F6C-6FA0-F691-90786E4F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E77B-A522-EC45-8118-492F1BD3A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779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E2AC95-1E04-491B-A243-EEB19CA11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BA6ADA9-8A5C-ECB0-76E3-52FD52765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ABF5B4-3528-5ECA-D14C-7BC4978E9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544A8C-73BD-A180-6CD0-07876DAD5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66CB-1FF2-0643-A8FA-D5EB4B2174D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276E317-7202-420B-D205-41E40D05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555929F-660D-3AF6-8B3A-CEA9D4A1D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E77B-A522-EC45-8118-492F1BD3A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79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C6910D-B089-C66F-1576-FAC628FF4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A5FB583-9925-4C01-4545-583035769C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E6FADEF-14CE-9377-F750-94A9CF2A4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C0B1013-58E5-641B-65D3-3060F81E9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966CB-1FF2-0643-A8FA-D5EB4B2174D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3F8E615-8195-B860-B692-1C1682D4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1B1D519-DCDD-89C7-0885-B8D0743DC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EE77B-A522-EC45-8118-492F1BD3A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760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5049345-6B43-A8C8-4526-15688815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C5FABE3-386E-E649-6E6A-9FAF75DF5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479C6B-607D-06F9-7E42-3424E0AE8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C966CB-1FF2-0643-A8FA-D5EB4B2174D9}" type="datetimeFigureOut">
              <a:rPr lang="sv-SE" smtClean="0"/>
              <a:t>2026-04-22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11A59CB-B39F-D621-DA0F-461597216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025F1F-DE8D-1EFE-AAEC-AA428BF16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EE77B-A522-EC45-8118-492F1BD3A0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62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B95AC123-80EB-58AB-7D1C-AB15631E0AA8}"/>
              </a:ext>
            </a:extLst>
          </p:cNvPr>
          <p:cNvSpPr txBox="1"/>
          <p:nvPr/>
        </p:nvSpPr>
        <p:spPr>
          <a:xfrm>
            <a:off x="362944" y="2502631"/>
            <a:ext cx="1143511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800" dirty="0"/>
              <a:t>Ämnesdidaktiska modeller för SO-ämnena</a:t>
            </a:r>
          </a:p>
          <a:p>
            <a:pPr algn="ctr"/>
            <a:r>
              <a:rPr lang="sv-SE" sz="2800" i="1" dirty="0"/>
              <a:t>Martin Jakobsson &amp; Kenneth Nordgren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1C6A47-5C3B-2CEE-7DDF-060FFF1EB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020" y="4475988"/>
            <a:ext cx="1726692" cy="172669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4DE4946-3D12-AF17-EF83-05DD31C572FE}"/>
              </a:ext>
            </a:extLst>
          </p:cNvPr>
          <p:cNvSpPr txBox="1"/>
          <p:nvPr/>
        </p:nvSpPr>
        <p:spPr>
          <a:xfrm>
            <a:off x="7951379" y="5077724"/>
            <a:ext cx="1657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CSD/KAU</a:t>
            </a:r>
          </a:p>
        </p:txBody>
      </p:sp>
    </p:spTree>
    <p:extLst>
      <p:ext uri="{BB962C8B-B14F-4D97-AF65-F5344CB8AC3E}">
        <p14:creationId xmlns:p14="http://schemas.microsoft.com/office/powerpoint/2010/main" val="3146340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6;p24">
            <a:extLst>
              <a:ext uri="{FF2B5EF4-FFF2-40B4-BE49-F238E27FC236}">
                <a16:creationId xmlns:a16="http://schemas.microsoft.com/office/drawing/2014/main" id="{B8F05209-7515-4866-92EE-711642863A7E}"/>
              </a:ext>
            </a:extLst>
          </p:cNvPr>
          <p:cNvSpPr txBox="1">
            <a:spLocks/>
          </p:cNvSpPr>
          <p:nvPr/>
        </p:nvSpPr>
        <p:spPr>
          <a:xfrm>
            <a:off x="659372" y="2264441"/>
            <a:ext cx="5976000" cy="556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v-SE" sz="3200" kern="0" dirty="0"/>
              <a:t>Historiebruk</a:t>
            </a:r>
            <a:endParaRPr lang="sv-SE" kern="0" dirty="0"/>
          </a:p>
        </p:txBody>
      </p:sp>
      <p:pic>
        <p:nvPicPr>
          <p:cNvPr id="5" name="Google Shape;137;p24" title="Skärmavbild 2026-03-22 kl. 09.04.54.png">
            <a:extLst>
              <a:ext uri="{FF2B5EF4-FFF2-40B4-BE49-F238E27FC236}">
                <a16:creationId xmlns:a16="http://schemas.microsoft.com/office/drawing/2014/main" id="{084BA7C0-AD26-44FF-959D-7B6CC01F4F19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328" b="318"/>
          <a:stretch/>
        </p:blipFill>
        <p:spPr>
          <a:xfrm>
            <a:off x="7441601" y="347544"/>
            <a:ext cx="4750399" cy="63780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AE206B8-7DF6-4376-A16C-1FFDDF950C4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54676" b="25540"/>
          <a:stretch/>
        </p:blipFill>
        <p:spPr bwMode="auto">
          <a:xfrm>
            <a:off x="1177330" y="3536544"/>
            <a:ext cx="4720590" cy="1038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700795F-0E95-2F13-289F-78EED67EE62C}"/>
              </a:ext>
            </a:extLst>
          </p:cNvPr>
          <p:cNvSpPr txBox="1"/>
          <p:nvPr/>
        </p:nvSpPr>
        <p:spPr>
          <a:xfrm>
            <a:off x="1325" y="0"/>
            <a:ext cx="6940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rgbClr val="1F376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Ämnesdidaktiska modeller för elevers domänspecifika lärande i historia II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646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95138C8-4ADD-476E-809E-455AF13B3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5"/>
          <a:stretch/>
        </p:blipFill>
        <p:spPr bwMode="auto">
          <a:xfrm>
            <a:off x="5701972" y="724826"/>
            <a:ext cx="5739493" cy="342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5A7D05C-0D16-4F48-8D9E-1019B2A321D5}"/>
              </a:ext>
            </a:extLst>
          </p:cNvPr>
          <p:cNvGraphicFramePr/>
          <p:nvPr/>
        </p:nvGraphicFramePr>
        <p:xfrm>
          <a:off x="-443475" y="967902"/>
          <a:ext cx="7121728" cy="3973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p 4">
            <a:extLst>
              <a:ext uri="{FF2B5EF4-FFF2-40B4-BE49-F238E27FC236}">
                <a16:creationId xmlns:a16="http://schemas.microsoft.com/office/drawing/2014/main" id="{62A3CAB8-99F9-4C5A-8C23-F940D7368F9A}"/>
              </a:ext>
            </a:extLst>
          </p:cNvPr>
          <p:cNvGrpSpPr/>
          <p:nvPr/>
        </p:nvGrpSpPr>
        <p:grpSpPr>
          <a:xfrm>
            <a:off x="1999844" y="409130"/>
            <a:ext cx="1117545" cy="1117545"/>
            <a:chOff x="2319146" y="521521"/>
            <a:chExt cx="1117545" cy="1117545"/>
          </a:xfrm>
          <a:solidFill>
            <a:schemeClr val="accent1"/>
          </a:solidFill>
        </p:grpSpPr>
        <p:sp>
          <p:nvSpPr>
            <p:cNvPr id="6" name="Ellips 5">
              <a:extLst>
                <a:ext uri="{FF2B5EF4-FFF2-40B4-BE49-F238E27FC236}">
                  <a16:creationId xmlns:a16="http://schemas.microsoft.com/office/drawing/2014/main" id="{00D7AB2D-856E-43CF-B381-B18AA66385A8}"/>
                </a:ext>
              </a:extLst>
            </p:cNvPr>
            <p:cNvSpPr/>
            <p:nvPr/>
          </p:nvSpPr>
          <p:spPr>
            <a:xfrm>
              <a:off x="2319146" y="521521"/>
              <a:ext cx="1117545" cy="111754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355300"/>
                <a:satOff val="50000"/>
                <a:lumOff val="-7353"/>
                <a:alphaOff val="0"/>
              </a:schemeClr>
            </a:fillRef>
            <a:effectRef idx="0">
              <a:schemeClr val="accent3">
                <a:hueOff val="1355300"/>
                <a:satOff val="50000"/>
                <a:lumOff val="-735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SE"/>
            </a:p>
          </p:txBody>
        </p:sp>
        <p:sp>
          <p:nvSpPr>
            <p:cNvPr id="7" name="Ellips 4">
              <a:extLst>
                <a:ext uri="{FF2B5EF4-FFF2-40B4-BE49-F238E27FC236}">
                  <a16:creationId xmlns:a16="http://schemas.microsoft.com/office/drawing/2014/main" id="{9A698F85-5659-4C1D-8806-726366364ABE}"/>
                </a:ext>
              </a:extLst>
            </p:cNvPr>
            <p:cNvSpPr txBox="1"/>
            <p:nvPr/>
          </p:nvSpPr>
          <p:spPr>
            <a:xfrm>
              <a:off x="2482807" y="685182"/>
              <a:ext cx="790223" cy="79022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sv-SE" sz="2400" kern="1200"/>
            </a:p>
          </p:txBody>
        </p:sp>
      </p:grpSp>
      <p:pic>
        <p:nvPicPr>
          <p:cNvPr id="8" name="Google Shape;137;p24" title="Skärmavbild 2026-03-22 kl. 09.04.54.png">
            <a:extLst>
              <a:ext uri="{FF2B5EF4-FFF2-40B4-BE49-F238E27FC236}">
                <a16:creationId xmlns:a16="http://schemas.microsoft.com/office/drawing/2014/main" id="{3A856640-762C-4F0D-8D39-478A05140CB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8">
            <a:alphaModFix/>
          </a:blip>
          <a:srcRect t="328" b="318"/>
          <a:stretch/>
        </p:blipFill>
        <p:spPr>
          <a:xfrm>
            <a:off x="2213364" y="4297931"/>
            <a:ext cx="1808050" cy="1773086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" name="Google Shape;137;p24" title="Skärmavbild 2026-03-22 kl. 09.04.54.png">
            <a:extLst>
              <a:ext uri="{FF2B5EF4-FFF2-40B4-BE49-F238E27FC236}">
                <a16:creationId xmlns:a16="http://schemas.microsoft.com/office/drawing/2014/main" id="{22FB3A2D-9E9F-4907-8EC2-C467D3CB11E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8">
            <a:alphaModFix/>
          </a:blip>
          <a:srcRect t="328" b="318"/>
          <a:stretch/>
        </p:blipFill>
        <p:spPr>
          <a:xfrm>
            <a:off x="7527042" y="4154124"/>
            <a:ext cx="1808050" cy="1773086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50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3D04975-ADCC-4E56-B405-095DE79A4D5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0" t="54676" b="25540"/>
          <a:stretch/>
        </p:blipFill>
        <p:spPr bwMode="auto">
          <a:xfrm>
            <a:off x="3463330" y="749030"/>
            <a:ext cx="4720590" cy="1038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oogle Shape;137;p24" title="Skärmavbild 2026-03-22 kl. 09.04.54.png">
            <a:extLst>
              <a:ext uri="{FF2B5EF4-FFF2-40B4-BE49-F238E27FC236}">
                <a16:creationId xmlns:a16="http://schemas.microsoft.com/office/drawing/2014/main" id="{3F4F9D08-BC84-4191-BD2A-B27FF44C92D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328" b="318"/>
          <a:stretch/>
        </p:blipFill>
        <p:spPr>
          <a:xfrm>
            <a:off x="5087566" y="1468876"/>
            <a:ext cx="1167319" cy="1313234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7" name="Google Shape;138;p24" title="Skärmavbild 2026-03-22 kl. 09.17.14.png">
            <a:extLst>
              <a:ext uri="{FF2B5EF4-FFF2-40B4-BE49-F238E27FC236}">
                <a16:creationId xmlns:a16="http://schemas.microsoft.com/office/drawing/2014/main" id="{4D47B562-CDF9-457D-A60C-A4332CC243C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5205" y="2782110"/>
            <a:ext cx="2294567" cy="325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8" name="Google Shape;139;p24" title="Skärmavbild 2026-03-22 kl. 09.17.05.png">
            <a:extLst>
              <a:ext uri="{FF2B5EF4-FFF2-40B4-BE49-F238E27FC236}">
                <a16:creationId xmlns:a16="http://schemas.microsoft.com/office/drawing/2014/main" id="{D9FDD2A6-F9C3-4FEF-8B43-C76477BC6B2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9198" y="3009361"/>
            <a:ext cx="2342465" cy="322606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E0CD558D-0471-4F4D-89F9-3F39BC795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821" y="3081734"/>
            <a:ext cx="3653937" cy="306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9D088E28-C7DF-4245-ACDF-8D13685BD04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39" y="1270878"/>
            <a:ext cx="8611737" cy="3971498"/>
          </a:xfrm>
          <a:prstGeom prst="rect">
            <a:avLst/>
          </a:prstGeom>
        </p:spPr>
      </p:pic>
      <p:pic>
        <p:nvPicPr>
          <p:cNvPr id="3" name="Google Shape;137;p24" title="Skärmavbild 2026-03-22 kl. 09.04.54.png">
            <a:extLst>
              <a:ext uri="{FF2B5EF4-FFF2-40B4-BE49-F238E27FC236}">
                <a16:creationId xmlns:a16="http://schemas.microsoft.com/office/drawing/2014/main" id="{3BBDEBEF-BF5D-4B57-98F8-61507BF29A8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t="328" b="318"/>
          <a:stretch/>
        </p:blipFill>
        <p:spPr>
          <a:xfrm>
            <a:off x="8119536" y="2976034"/>
            <a:ext cx="1518796" cy="1626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4" name="Google Shape;138;p24" title="Skärmavbild 2026-03-22 kl. 09.17.14.png">
            <a:extLst>
              <a:ext uri="{FF2B5EF4-FFF2-40B4-BE49-F238E27FC236}">
                <a16:creationId xmlns:a16="http://schemas.microsoft.com/office/drawing/2014/main" id="{E6AEF3EB-2110-458B-A8C5-03C56D1CB6B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7814" y="2976034"/>
            <a:ext cx="1422385" cy="1626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5" name="Google Shape;139;p24" title="Skärmavbild 2026-03-22 kl. 09.17.05.png">
            <a:extLst>
              <a:ext uri="{FF2B5EF4-FFF2-40B4-BE49-F238E27FC236}">
                <a16:creationId xmlns:a16="http://schemas.microsoft.com/office/drawing/2014/main" id="{C8FC3835-B9BD-48A1-B9B9-0D2983E3511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7124" y="2976034"/>
            <a:ext cx="1646828" cy="192270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046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onstruöst hyckleri om Ukraina">
            <a:extLst>
              <a:ext uri="{FF2B5EF4-FFF2-40B4-BE49-F238E27FC236}">
                <a16:creationId xmlns:a16="http://schemas.microsoft.com/office/drawing/2014/main" id="{C825544E-919C-4308-A322-DF8F41768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37" y="2277054"/>
            <a:ext cx="3020918" cy="230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581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517A5-1FFB-C23A-B8FE-0E1CFF513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3E19C20-A94A-41D1-A414-E3D4EB9305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75"/>
          <a:stretch/>
        </p:blipFill>
        <p:spPr>
          <a:xfrm>
            <a:off x="2111692" y="852985"/>
            <a:ext cx="7395410" cy="515203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0CF470B-7CF7-5737-56DE-468D838BFA2A}"/>
              </a:ext>
            </a:extLst>
          </p:cNvPr>
          <p:cNvSpPr txBox="1"/>
          <p:nvPr/>
        </p:nvSpPr>
        <p:spPr>
          <a:xfrm>
            <a:off x="0" y="0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sz="1800" b="1" dirty="0">
                <a:solidFill>
                  <a:srgbClr val="1F376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Didaktiska planerings- och processmodeller</a:t>
            </a:r>
          </a:p>
        </p:txBody>
      </p:sp>
    </p:spTree>
    <p:extLst>
      <p:ext uri="{BB962C8B-B14F-4D97-AF65-F5344CB8AC3E}">
        <p14:creationId xmlns:p14="http://schemas.microsoft.com/office/powerpoint/2010/main" val="272443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>
            <a:extLst>
              <a:ext uri="{FF2B5EF4-FFF2-40B4-BE49-F238E27FC236}">
                <a16:creationId xmlns:a16="http://schemas.microsoft.com/office/drawing/2014/main" id="{8951C6F6-A9D8-45A0-37A2-B233F7D4ED3F}"/>
              </a:ext>
            </a:extLst>
          </p:cNvPr>
          <p:cNvSpPr txBox="1"/>
          <p:nvPr/>
        </p:nvSpPr>
        <p:spPr>
          <a:xfrm>
            <a:off x="-1" y="0"/>
            <a:ext cx="1219200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600" dirty="0"/>
              <a:t>Didaktiska modeller</a:t>
            </a:r>
          </a:p>
          <a:p>
            <a:pPr lvl="1"/>
            <a:r>
              <a:rPr lang="sv-SE" sz="2800" dirty="0"/>
              <a:t>Varför didaktiska modeller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v-SE" sz="2400" dirty="0"/>
              <a:t>Kan göra skillnad i planering, genomförande och efterarbete av lektioner</a:t>
            </a:r>
          </a:p>
          <a:p>
            <a:pPr lvl="1"/>
            <a:r>
              <a:rPr lang="sv-SE" sz="2800" dirty="0"/>
              <a:t>Övergripande funktion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v-SE" sz="2400" dirty="0"/>
              <a:t>Brygga mellan undervisningens teori och praktik</a:t>
            </a:r>
          </a:p>
          <a:p>
            <a:pPr lvl="1"/>
            <a:r>
              <a:rPr lang="sv-SE" sz="2800" dirty="0"/>
              <a:t>Några specifika funktioner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400" dirty="0"/>
              <a:t>Ge överblick och struktur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400" dirty="0"/>
              <a:t>Reducera komplexitet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400" dirty="0"/>
              <a:t>Utgöra ett praktiskt och systematiskt stöd för lärare i planering, genomförande och utvärdering av lektioner</a:t>
            </a:r>
          </a:p>
          <a:p>
            <a:pPr lvl="1"/>
            <a:r>
              <a:rPr lang="sv-SE" sz="2800" dirty="0"/>
              <a:t>Varför </a:t>
            </a:r>
            <a:r>
              <a:rPr lang="sv-SE" sz="2800" u="sng" dirty="0"/>
              <a:t>ämnes</a:t>
            </a:r>
            <a:r>
              <a:rPr lang="sv-SE" sz="2800" dirty="0"/>
              <a:t>didaktiska modeller?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400" dirty="0"/>
              <a:t>Huvuddelen av det eleverna ska lära sig i skolan är indelat i olika ämnen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400" dirty="0"/>
              <a:t>Olika ämnen har olika kunskapsstruktur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sv-SE" sz="2400" dirty="0"/>
              <a:t>Olika vad, hur och varför och kunskap frambringad på olika sätt utifrån olika villkor</a:t>
            </a:r>
          </a:p>
        </p:txBody>
      </p:sp>
    </p:spTree>
    <p:extLst>
      <p:ext uri="{BB962C8B-B14F-4D97-AF65-F5344CB8AC3E}">
        <p14:creationId xmlns:p14="http://schemas.microsoft.com/office/powerpoint/2010/main" val="107425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F9D14-CC23-1911-B08E-B035100D5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00D7566-8106-80C8-5885-97D18DF4BF82}"/>
              </a:ext>
            </a:extLst>
          </p:cNvPr>
          <p:cNvSpPr txBox="1"/>
          <p:nvPr/>
        </p:nvSpPr>
        <p:spPr>
          <a:xfrm>
            <a:off x="0" y="0"/>
            <a:ext cx="6296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Vad är en ämnesdidaktisk modell: tre nivåer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86BB0DE-70C9-4CA7-A8E0-E1A2228D9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143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Teoretiska modeller över didaktiska relationer</a:t>
            </a:r>
          </a:p>
          <a:p>
            <a:pPr marL="0" indent="0">
              <a:buNone/>
            </a:pPr>
            <a:endParaRPr lang="sv-SE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1800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966E82E-7885-4789-A532-E50323DA3A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266042"/>
            <a:ext cx="6096001" cy="3150982"/>
          </a:xfrm>
          <a:prstGeom prst="rect">
            <a:avLst/>
          </a:prstGeom>
        </p:spPr>
      </p:pic>
      <p:graphicFrame>
        <p:nvGraphicFramePr>
          <p:cNvPr id="9" name="Platshållare för innehåll 6">
            <a:extLst>
              <a:ext uri="{FF2B5EF4-FFF2-40B4-BE49-F238E27FC236}">
                <a16:creationId xmlns:a16="http://schemas.microsoft.com/office/drawing/2014/main" id="{DB1A0E46-F625-4E22-A4E1-C73D4EF770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050902"/>
              </p:ext>
            </p:extLst>
          </p:nvPr>
        </p:nvGraphicFramePr>
        <p:xfrm>
          <a:off x="5851265" y="1162739"/>
          <a:ext cx="5197735" cy="33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729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F9D14-CC23-1911-B08E-B035100D5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86BB0DE-70C9-4CA7-A8E0-E1A2228D9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84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>
                <a:solidFill>
                  <a:srgbClr val="1F3763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Teoretiska modeller över didaktiska relationer </a:t>
            </a:r>
          </a:p>
          <a:p>
            <a:pPr marL="0" indent="0">
              <a:buNone/>
            </a:pPr>
            <a:r>
              <a:rPr lang="sv-SE" sz="1800" b="1" dirty="0">
                <a:solidFill>
                  <a:srgbClr val="1F376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Didaktiska planerings- och processmodeller</a:t>
            </a:r>
            <a:endParaRPr lang="sv-SE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1800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1800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1800" b="1" dirty="0">
              <a:solidFill>
                <a:srgbClr val="1F3763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569E5AF-03E7-4769-B619-293944CF8CD6}"/>
              </a:ext>
            </a:extLst>
          </p:cNvPr>
          <p:cNvPicPr/>
          <p:nvPr/>
        </p:nvPicPr>
        <p:blipFill rotWithShape="1">
          <a:blip r:embed="rId2"/>
          <a:srcRect l="2798" t="4113" r="3380" b="3317"/>
          <a:stretch/>
        </p:blipFill>
        <p:spPr bwMode="auto">
          <a:xfrm>
            <a:off x="370450" y="1395170"/>
            <a:ext cx="8646549" cy="4611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99D338A9-1A74-486D-9FB4-8113A1A4CB78}"/>
              </a:ext>
            </a:extLst>
          </p:cNvPr>
          <p:cNvSpPr txBox="1"/>
          <p:nvPr/>
        </p:nvSpPr>
        <p:spPr>
          <a:xfrm>
            <a:off x="9232010" y="3429000"/>
            <a:ext cx="3308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https://www.so-didaktik.se/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E638795-08CD-BAE5-6B98-779EA0973F72}"/>
              </a:ext>
            </a:extLst>
          </p:cNvPr>
          <p:cNvSpPr txBox="1"/>
          <p:nvPr/>
        </p:nvSpPr>
        <p:spPr>
          <a:xfrm>
            <a:off x="0" y="0"/>
            <a:ext cx="6296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Vad är en ämnesdidaktisk modell: tre nivåer</a:t>
            </a:r>
          </a:p>
        </p:txBody>
      </p:sp>
    </p:spTree>
    <p:extLst>
      <p:ext uri="{BB962C8B-B14F-4D97-AF65-F5344CB8AC3E}">
        <p14:creationId xmlns:p14="http://schemas.microsoft.com/office/powerpoint/2010/main" val="343212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F9D14-CC23-1911-B08E-B035100D5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1BBE7284-936C-F709-8CB9-FB7EA62E2B45}"/>
              </a:ext>
            </a:extLst>
          </p:cNvPr>
          <p:cNvSpPr txBox="1">
            <a:spLocks/>
          </p:cNvSpPr>
          <p:nvPr/>
        </p:nvSpPr>
        <p:spPr>
          <a:xfrm>
            <a:off x="0" y="5884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800" dirty="0">
                <a:solidFill>
                  <a:srgbClr val="1F376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Teoretiska modeller över didaktiska relationer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dirty="0">
                <a:solidFill>
                  <a:srgbClr val="1F376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Didaktiska planerings- och processmodeller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b="1" dirty="0">
                <a:solidFill>
                  <a:srgbClr val="1F376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Ämnesdidaktiska modeller för elevers domänspecifika lärande</a:t>
            </a:r>
          </a:p>
          <a:p>
            <a:endParaRPr lang="sv-SE" sz="1800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1800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v-SE" sz="1800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1800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1800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C2C638A-6A2F-E30D-3A1A-EFC438A065A4}"/>
              </a:ext>
            </a:extLst>
          </p:cNvPr>
          <p:cNvSpPr txBox="1"/>
          <p:nvPr/>
        </p:nvSpPr>
        <p:spPr>
          <a:xfrm>
            <a:off x="0" y="0"/>
            <a:ext cx="6296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Vad är en ämnesdidaktisk modell: tre nivåer</a:t>
            </a:r>
          </a:p>
        </p:txBody>
      </p:sp>
    </p:spTree>
    <p:extLst>
      <p:ext uri="{BB962C8B-B14F-4D97-AF65-F5344CB8AC3E}">
        <p14:creationId xmlns:p14="http://schemas.microsoft.com/office/powerpoint/2010/main" val="127147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8"/>
          <p:cNvSpPr txBox="1"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sv-SE" sz="4600" dirty="0" err="1"/>
              <a:t>Vasily</a:t>
            </a:r>
            <a:r>
              <a:rPr lang="sv-SE" sz="4600" dirty="0"/>
              <a:t> Davydov: Lärandeverksamhet</a:t>
            </a:r>
            <a:endParaRPr sz="4600" dirty="0"/>
          </a:p>
        </p:txBody>
      </p:sp>
      <p:sp>
        <p:nvSpPr>
          <p:cNvPr id="257" name="Google Shape;257;p8"/>
          <p:cNvSpPr txBox="1">
            <a:spLocks noGrp="1"/>
          </p:cNvSpPr>
          <p:nvPr>
            <p:ph type="body" idx="1"/>
          </p:nvPr>
        </p:nvSpPr>
        <p:spPr>
          <a:xfrm>
            <a:off x="572493" y="1737362"/>
            <a:ext cx="6713552" cy="4119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sv-SE" b="1" dirty="0"/>
              <a:t>Att lära sig att förstå och tillämpa modeller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 dirty="0"/>
              <a:t>Elever tenderar att överta modeller snarare än att förstå modellen – tillämpar dem därför instrumentellt och klarar inte transfer till nya situationer</a:t>
            </a:r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 dirty="0"/>
              <a:t>Lärare måste utforma innehållsrika problemsituationer som möjliggör ämnesspecifikt teoretiskt tänkande</a:t>
            </a:r>
            <a:endParaRPr dirty="0"/>
          </a:p>
          <a:p>
            <a:pPr marL="228600" lvl="0" indent="-2152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sv-SE" dirty="0"/>
              <a:t>De teoretiska modellerna kan inte presenteras som färdiga, eftersom eleverna måste hantera relationer mellan begrepp och bygga upp sin förståelse för dessa.</a:t>
            </a:r>
            <a:endParaRPr dirty="0"/>
          </a:p>
          <a:p>
            <a:pPr marL="228600" lvl="0" indent="-9080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258" name="Google Shape;258;p8" descr="Vasily Vasilievich Davydov"/>
          <p:cNvPicPr preferRelativeResize="0"/>
          <p:nvPr/>
        </p:nvPicPr>
        <p:blipFill rotWithShape="1">
          <a:blip r:embed="rId3">
            <a:alphaModFix/>
          </a:blip>
          <a:srcRect r="3794"/>
          <a:stretch/>
        </p:blipFill>
        <p:spPr>
          <a:xfrm>
            <a:off x="8329612" y="1815590"/>
            <a:ext cx="3287109" cy="341676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8"/>
          <p:cNvSpPr txBox="1"/>
          <p:nvPr/>
        </p:nvSpPr>
        <p:spPr>
          <a:xfrm>
            <a:off x="8329612" y="5520248"/>
            <a:ext cx="362577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sv-S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Vasily Davydov 1930-1998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sv-S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Davydov, V. V., and V. V. Rubtsov. “Developing Reflective Thinking in the Process of Learning Activity”. </a:t>
            </a:r>
            <a:r>
              <a:rPr kumimoji="0" lang="sv-SE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Journal of Russian &amp; East European Psychology</a:t>
            </a:r>
            <a:r>
              <a:rPr kumimoji="0" lang="sv-SE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vol. 55, no. 4-6, 2018, pp. 287-571.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9638DD5-8CD0-4D7B-BD10-2DA377B71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10" y="939338"/>
            <a:ext cx="4015209" cy="439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C386AE-41EA-42BF-8E4A-CA112E5DA6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1" t="31133" r="39530" b="27649"/>
          <a:stretch/>
        </p:blipFill>
        <p:spPr bwMode="auto">
          <a:xfrm>
            <a:off x="7498081" y="2410691"/>
            <a:ext cx="1122218" cy="181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2DFB3CA-C039-4306-A19F-FCFA23FEB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17" b="64518"/>
          <a:stretch/>
        </p:blipFill>
        <p:spPr bwMode="auto">
          <a:xfrm>
            <a:off x="6001096" y="850669"/>
            <a:ext cx="1496985" cy="156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Rak 55"/>
          <p:cNvCxnSpPr/>
          <p:nvPr/>
        </p:nvCxnSpPr>
        <p:spPr>
          <a:xfrm>
            <a:off x="9162718" y="3370406"/>
            <a:ext cx="0" cy="37954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ruta 1"/>
          <p:cNvSpPr txBox="1"/>
          <p:nvPr/>
        </p:nvSpPr>
        <p:spPr>
          <a:xfrm>
            <a:off x="5806841" y="0"/>
            <a:ext cx="3026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/>
              <a:t>Två sätt att se på samhället</a:t>
            </a:r>
            <a:br>
              <a:rPr lang="sv-SE" b="1" dirty="0"/>
            </a:br>
            <a:r>
              <a:rPr lang="sv-SE" b="1" dirty="0"/>
              <a:t>i sex steg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4610364" y="8354"/>
            <a:ext cx="1007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u="sng" dirty="0"/>
              <a:t>Synsätt A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9402576" y="0"/>
            <a:ext cx="1010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u="sng" dirty="0"/>
              <a:t>Synsätt B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6416286" y="556283"/>
            <a:ext cx="816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i="1" dirty="0"/>
              <a:t>1. Form</a:t>
            </a:r>
          </a:p>
        </p:txBody>
      </p:sp>
      <p:sp>
        <p:nvSpPr>
          <p:cNvPr id="6" name="Likbent triangel 5"/>
          <p:cNvSpPr/>
          <p:nvPr/>
        </p:nvSpPr>
        <p:spPr>
          <a:xfrm>
            <a:off x="3691468" y="1706033"/>
            <a:ext cx="2793998" cy="2518834"/>
          </a:xfrm>
          <a:prstGeom prst="triangle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8720666" y="1706033"/>
            <a:ext cx="2683933" cy="25188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6416285" y="862040"/>
            <a:ext cx="1483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i="1" dirty="0"/>
              <a:t>2. Utsiktspunkt</a:t>
            </a:r>
          </a:p>
        </p:txBody>
      </p:sp>
      <p:cxnSp>
        <p:nvCxnSpPr>
          <p:cNvPr id="10" name="Rak 9"/>
          <p:cNvCxnSpPr/>
          <p:nvPr/>
        </p:nvCxnSpPr>
        <p:spPr>
          <a:xfrm>
            <a:off x="3073401" y="2919989"/>
            <a:ext cx="8467" cy="13048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 flipH="1">
            <a:off x="3073401" y="4224867"/>
            <a:ext cx="3217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 12"/>
          <p:cNvSpPr/>
          <p:nvPr/>
        </p:nvSpPr>
        <p:spPr>
          <a:xfrm>
            <a:off x="3268133" y="2700872"/>
            <a:ext cx="143934" cy="84666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2878667" y="2540006"/>
            <a:ext cx="389466" cy="372534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Ellips 15"/>
          <p:cNvSpPr/>
          <p:nvPr/>
        </p:nvSpPr>
        <p:spPr>
          <a:xfrm>
            <a:off x="3147483" y="2616206"/>
            <a:ext cx="76200" cy="84666"/>
          </a:xfrm>
          <a:prstGeom prst="ellipse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" name="Rak 17"/>
          <p:cNvCxnSpPr/>
          <p:nvPr/>
        </p:nvCxnSpPr>
        <p:spPr>
          <a:xfrm flipH="1">
            <a:off x="9779001" y="1041400"/>
            <a:ext cx="1397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Ellips 22"/>
          <p:cNvSpPr/>
          <p:nvPr/>
        </p:nvSpPr>
        <p:spPr>
          <a:xfrm rot="14507230">
            <a:off x="9387520" y="866739"/>
            <a:ext cx="389466" cy="372534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Ellips 23"/>
          <p:cNvSpPr/>
          <p:nvPr/>
        </p:nvSpPr>
        <p:spPr>
          <a:xfrm rot="14507230">
            <a:off x="9538264" y="1161393"/>
            <a:ext cx="76200" cy="84666"/>
          </a:xfrm>
          <a:prstGeom prst="ellipse">
            <a:avLst/>
          </a:prstGeom>
          <a:solidFill>
            <a:schemeClr val="tx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Ellips 24"/>
          <p:cNvSpPr/>
          <p:nvPr/>
        </p:nvSpPr>
        <p:spPr>
          <a:xfrm rot="15297780">
            <a:off x="9624964" y="1257738"/>
            <a:ext cx="155148" cy="78903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6" name="Rak 25"/>
          <p:cNvCxnSpPr/>
          <p:nvPr/>
        </p:nvCxnSpPr>
        <p:spPr>
          <a:xfrm flipV="1">
            <a:off x="11176002" y="1041400"/>
            <a:ext cx="1" cy="2557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ruta 27"/>
          <p:cNvSpPr txBox="1"/>
          <p:nvPr/>
        </p:nvSpPr>
        <p:spPr>
          <a:xfrm rot="16200000">
            <a:off x="2754512" y="3327399"/>
            <a:ext cx="1044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Från sidan</a:t>
            </a:r>
          </a:p>
        </p:txBody>
      </p:sp>
      <p:cxnSp>
        <p:nvCxnSpPr>
          <p:cNvPr id="30" name="Rak pil 29"/>
          <p:cNvCxnSpPr/>
          <p:nvPr/>
        </p:nvCxnSpPr>
        <p:spPr>
          <a:xfrm>
            <a:off x="3386667" y="2616206"/>
            <a:ext cx="560917" cy="0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ak pil 30"/>
          <p:cNvCxnSpPr/>
          <p:nvPr/>
        </p:nvCxnSpPr>
        <p:spPr>
          <a:xfrm>
            <a:off x="9599930" y="1306142"/>
            <a:ext cx="64770" cy="446458"/>
          </a:xfrm>
          <a:prstGeom prst="straightConnector1">
            <a:avLst/>
          </a:prstGeom>
          <a:ln>
            <a:solidFill>
              <a:srgbClr val="00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ruta 36"/>
          <p:cNvSpPr txBox="1"/>
          <p:nvPr/>
        </p:nvSpPr>
        <p:spPr>
          <a:xfrm>
            <a:off x="9820836" y="1068514"/>
            <a:ext cx="1009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Från ovan</a:t>
            </a:r>
          </a:p>
        </p:txBody>
      </p:sp>
      <p:cxnSp>
        <p:nvCxnSpPr>
          <p:cNvPr id="39" name="Rak 38"/>
          <p:cNvCxnSpPr/>
          <p:nvPr/>
        </p:nvCxnSpPr>
        <p:spPr>
          <a:xfrm flipH="1">
            <a:off x="4605648" y="2624662"/>
            <a:ext cx="1007754" cy="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/>
        </p:nvCxnSpPr>
        <p:spPr>
          <a:xfrm flipH="1">
            <a:off x="4147128" y="3479795"/>
            <a:ext cx="1906540" cy="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Rak 43"/>
          <p:cNvCxnSpPr>
            <a:stCxn id="7" idx="3"/>
            <a:endCxn id="7" idx="1"/>
          </p:cNvCxnSpPr>
          <p:nvPr/>
        </p:nvCxnSpPr>
        <p:spPr>
          <a:xfrm flipH="1">
            <a:off x="8720666" y="2965450"/>
            <a:ext cx="2683933" cy="0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Rak 46"/>
          <p:cNvCxnSpPr>
            <a:stCxn id="7" idx="0"/>
            <a:endCxn id="7" idx="2"/>
          </p:cNvCxnSpPr>
          <p:nvPr/>
        </p:nvCxnSpPr>
        <p:spPr>
          <a:xfrm>
            <a:off x="10062632" y="1706033"/>
            <a:ext cx="0" cy="2518834"/>
          </a:xfrm>
          <a:prstGeom prst="line">
            <a:avLst/>
          </a:prstGeom>
          <a:ln w="12700" cmpd="sng">
            <a:solidFill>
              <a:srgbClr val="0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ruta 49"/>
          <p:cNvSpPr txBox="1"/>
          <p:nvPr/>
        </p:nvSpPr>
        <p:spPr>
          <a:xfrm>
            <a:off x="6247300" y="3081592"/>
            <a:ext cx="567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skikt</a:t>
            </a:r>
          </a:p>
        </p:txBody>
      </p:sp>
      <p:sp>
        <p:nvSpPr>
          <p:cNvPr id="51" name="textruta 50"/>
          <p:cNvSpPr txBox="1"/>
          <p:nvPr/>
        </p:nvSpPr>
        <p:spPr>
          <a:xfrm>
            <a:off x="7625598" y="3696062"/>
            <a:ext cx="944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områden</a:t>
            </a:r>
          </a:p>
        </p:txBody>
      </p:sp>
      <p:sp>
        <p:nvSpPr>
          <p:cNvPr id="52" name="Tankebubbla 51"/>
          <p:cNvSpPr/>
          <p:nvPr/>
        </p:nvSpPr>
        <p:spPr>
          <a:xfrm>
            <a:off x="2683937" y="1883841"/>
            <a:ext cx="999063" cy="609599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makt</a:t>
            </a:r>
          </a:p>
        </p:txBody>
      </p:sp>
      <p:sp>
        <p:nvSpPr>
          <p:cNvPr id="53" name="Tankebubbla 52"/>
          <p:cNvSpPr/>
          <p:nvPr/>
        </p:nvSpPr>
        <p:spPr>
          <a:xfrm>
            <a:off x="8449734" y="248510"/>
            <a:ext cx="1134532" cy="609599"/>
          </a:xfrm>
          <a:prstGeom prst="cloudCallout">
            <a:avLst>
              <a:gd name="adj1" fmla="val 29167"/>
              <a:gd name="adj2" fmla="val 62500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uppgift</a:t>
            </a:r>
          </a:p>
        </p:txBody>
      </p:sp>
      <p:sp>
        <p:nvSpPr>
          <p:cNvPr id="54" name="Ellips 53"/>
          <p:cNvSpPr/>
          <p:nvPr/>
        </p:nvSpPr>
        <p:spPr>
          <a:xfrm>
            <a:off x="9090752" y="3481459"/>
            <a:ext cx="143933" cy="1396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79" name="Rak 78"/>
          <p:cNvCxnSpPr/>
          <p:nvPr/>
        </p:nvCxnSpPr>
        <p:spPr>
          <a:xfrm>
            <a:off x="9288662" y="3561431"/>
            <a:ext cx="210608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ruta 95"/>
          <p:cNvSpPr txBox="1"/>
          <p:nvPr/>
        </p:nvSpPr>
        <p:spPr>
          <a:xfrm>
            <a:off x="9004271" y="2962994"/>
            <a:ext cx="764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Marknad</a:t>
            </a:r>
          </a:p>
        </p:txBody>
      </p:sp>
      <p:sp>
        <p:nvSpPr>
          <p:cNvPr id="97" name="textruta 96"/>
          <p:cNvSpPr txBox="1"/>
          <p:nvPr/>
        </p:nvSpPr>
        <p:spPr>
          <a:xfrm rot="16200000">
            <a:off x="8638894" y="3367899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Köpare</a:t>
            </a:r>
          </a:p>
        </p:txBody>
      </p:sp>
      <p:sp>
        <p:nvSpPr>
          <p:cNvPr id="98" name="textruta 97"/>
          <p:cNvSpPr txBox="1"/>
          <p:nvPr/>
        </p:nvSpPr>
        <p:spPr>
          <a:xfrm rot="16200000">
            <a:off x="9527003" y="3383531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Säljare</a:t>
            </a:r>
          </a:p>
        </p:txBody>
      </p:sp>
      <p:sp>
        <p:nvSpPr>
          <p:cNvPr id="99" name="textruta 98"/>
          <p:cNvSpPr txBox="1"/>
          <p:nvPr/>
        </p:nvSpPr>
        <p:spPr>
          <a:xfrm>
            <a:off x="10279052" y="1709209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Utbildning</a:t>
            </a:r>
          </a:p>
        </p:txBody>
      </p:sp>
      <p:sp>
        <p:nvSpPr>
          <p:cNvPr id="100" name="textruta 99"/>
          <p:cNvSpPr txBox="1"/>
          <p:nvPr/>
        </p:nvSpPr>
        <p:spPr>
          <a:xfrm rot="16200000">
            <a:off x="9967463" y="2161505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Lärare</a:t>
            </a:r>
          </a:p>
        </p:txBody>
      </p:sp>
      <p:sp>
        <p:nvSpPr>
          <p:cNvPr id="101" name="textruta 100"/>
          <p:cNvSpPr txBox="1"/>
          <p:nvPr/>
        </p:nvSpPr>
        <p:spPr>
          <a:xfrm rot="16200000">
            <a:off x="10926313" y="215727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Elev</a:t>
            </a:r>
          </a:p>
        </p:txBody>
      </p:sp>
      <p:sp>
        <p:nvSpPr>
          <p:cNvPr id="102" name="textruta 101"/>
          <p:cNvSpPr txBox="1"/>
          <p:nvPr/>
        </p:nvSpPr>
        <p:spPr>
          <a:xfrm>
            <a:off x="8918178" y="3754889"/>
            <a:ext cx="920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i="1" dirty="0"/>
              <a:t>Produktion</a:t>
            </a:r>
          </a:p>
          <a:p>
            <a:pPr algn="ctr"/>
            <a:r>
              <a:rPr lang="sv-SE" sz="1200" i="1" dirty="0"/>
              <a:t>Konsumtion</a:t>
            </a:r>
          </a:p>
        </p:txBody>
      </p:sp>
      <p:sp>
        <p:nvSpPr>
          <p:cNvPr id="103" name="textruta 102"/>
          <p:cNvSpPr txBox="1"/>
          <p:nvPr/>
        </p:nvSpPr>
        <p:spPr>
          <a:xfrm>
            <a:off x="10196311" y="2531584"/>
            <a:ext cx="1040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i="1" dirty="0"/>
              <a:t>Undervisning</a:t>
            </a:r>
          </a:p>
          <a:p>
            <a:pPr algn="ctr"/>
            <a:r>
              <a:rPr lang="sv-SE" sz="1200" i="1" dirty="0"/>
              <a:t>Lärande</a:t>
            </a:r>
          </a:p>
        </p:txBody>
      </p:sp>
      <p:sp>
        <p:nvSpPr>
          <p:cNvPr id="115" name="textruta 114"/>
          <p:cNvSpPr txBox="1"/>
          <p:nvPr/>
        </p:nvSpPr>
        <p:spPr>
          <a:xfrm rot="16200000">
            <a:off x="8624050" y="2187980"/>
            <a:ext cx="710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Förälder</a:t>
            </a:r>
          </a:p>
        </p:txBody>
      </p:sp>
      <p:sp>
        <p:nvSpPr>
          <p:cNvPr id="116" name="textruta 115"/>
          <p:cNvSpPr txBox="1"/>
          <p:nvPr/>
        </p:nvSpPr>
        <p:spPr>
          <a:xfrm rot="16200000">
            <a:off x="9616265" y="2187980"/>
            <a:ext cx="476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Barn</a:t>
            </a:r>
          </a:p>
        </p:txBody>
      </p:sp>
      <p:sp>
        <p:nvSpPr>
          <p:cNvPr id="117" name="textruta 116"/>
          <p:cNvSpPr txBox="1"/>
          <p:nvPr/>
        </p:nvSpPr>
        <p:spPr>
          <a:xfrm>
            <a:off x="9039206" y="2514864"/>
            <a:ext cx="726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i="1" dirty="0"/>
              <a:t>Fostran</a:t>
            </a:r>
          </a:p>
          <a:p>
            <a:pPr algn="ctr"/>
            <a:r>
              <a:rPr lang="sv-SE" sz="1200" i="1" dirty="0"/>
              <a:t>Uppväxt</a:t>
            </a:r>
          </a:p>
        </p:txBody>
      </p:sp>
      <p:sp>
        <p:nvSpPr>
          <p:cNvPr id="118" name="textruta 117"/>
          <p:cNvSpPr txBox="1"/>
          <p:nvPr/>
        </p:nvSpPr>
        <p:spPr>
          <a:xfrm>
            <a:off x="9079312" y="1714754"/>
            <a:ext cx="5713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Familj</a:t>
            </a:r>
          </a:p>
        </p:txBody>
      </p:sp>
      <p:sp>
        <p:nvSpPr>
          <p:cNvPr id="130" name="textruta 129"/>
          <p:cNvSpPr txBox="1"/>
          <p:nvPr/>
        </p:nvSpPr>
        <p:spPr>
          <a:xfrm rot="16200000">
            <a:off x="9950487" y="3408433"/>
            <a:ext cx="701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Politiker</a:t>
            </a:r>
          </a:p>
        </p:txBody>
      </p:sp>
      <p:sp>
        <p:nvSpPr>
          <p:cNvPr id="132" name="textruta 131"/>
          <p:cNvSpPr txBox="1"/>
          <p:nvPr/>
        </p:nvSpPr>
        <p:spPr>
          <a:xfrm>
            <a:off x="9946939" y="3717273"/>
            <a:ext cx="1589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i="1" dirty="0"/>
              <a:t>Regler och fördelning</a:t>
            </a:r>
          </a:p>
          <a:p>
            <a:pPr algn="ctr"/>
            <a:r>
              <a:rPr lang="sv-SE" sz="1200" i="1" dirty="0"/>
              <a:t>Krav och stöd (röster)</a:t>
            </a:r>
          </a:p>
        </p:txBody>
      </p:sp>
      <p:sp>
        <p:nvSpPr>
          <p:cNvPr id="133" name="textruta 132"/>
          <p:cNvSpPr txBox="1"/>
          <p:nvPr/>
        </p:nvSpPr>
        <p:spPr>
          <a:xfrm>
            <a:off x="10459986" y="2965451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1" dirty="0"/>
              <a:t>Politik</a:t>
            </a:r>
          </a:p>
        </p:txBody>
      </p:sp>
      <p:sp>
        <p:nvSpPr>
          <p:cNvPr id="134" name="textruta 133"/>
          <p:cNvSpPr txBox="1"/>
          <p:nvPr/>
        </p:nvSpPr>
        <p:spPr>
          <a:xfrm rot="16200000">
            <a:off x="10855741" y="3408432"/>
            <a:ext cx="62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Väljare</a:t>
            </a:r>
          </a:p>
        </p:txBody>
      </p:sp>
      <p:sp>
        <p:nvSpPr>
          <p:cNvPr id="135" name="textruta 134"/>
          <p:cNvSpPr txBox="1"/>
          <p:nvPr/>
        </p:nvSpPr>
        <p:spPr>
          <a:xfrm>
            <a:off x="9162719" y="3116198"/>
            <a:ext cx="480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FF0000"/>
                </a:solidFill>
              </a:rPr>
              <a:t>olika</a:t>
            </a:r>
          </a:p>
        </p:txBody>
      </p:sp>
      <p:cxnSp>
        <p:nvCxnSpPr>
          <p:cNvPr id="136" name="Rak 135"/>
          <p:cNvCxnSpPr/>
          <p:nvPr/>
        </p:nvCxnSpPr>
        <p:spPr>
          <a:xfrm flipH="1" flipV="1">
            <a:off x="9399603" y="3358025"/>
            <a:ext cx="1246" cy="203407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textruta 139"/>
          <p:cNvSpPr txBox="1"/>
          <p:nvPr/>
        </p:nvSpPr>
        <p:spPr>
          <a:xfrm>
            <a:off x="10011984" y="2642990"/>
            <a:ext cx="480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FF0000"/>
                </a:solidFill>
              </a:rPr>
              <a:t>olika</a:t>
            </a:r>
          </a:p>
        </p:txBody>
      </p:sp>
      <p:cxnSp>
        <p:nvCxnSpPr>
          <p:cNvPr id="141" name="Rak 140"/>
          <p:cNvCxnSpPr/>
          <p:nvPr/>
        </p:nvCxnSpPr>
        <p:spPr>
          <a:xfrm flipH="1" flipV="1">
            <a:off x="10248868" y="2867573"/>
            <a:ext cx="1246" cy="203407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ruta 142"/>
          <p:cNvSpPr txBox="1"/>
          <p:nvPr/>
        </p:nvSpPr>
        <p:spPr>
          <a:xfrm>
            <a:off x="7254314" y="3945683"/>
            <a:ext cx="133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specialisering</a:t>
            </a:r>
          </a:p>
        </p:txBody>
      </p:sp>
      <p:sp>
        <p:nvSpPr>
          <p:cNvPr id="144" name="textruta 143"/>
          <p:cNvSpPr txBox="1"/>
          <p:nvPr/>
        </p:nvSpPr>
        <p:spPr>
          <a:xfrm>
            <a:off x="6247299" y="3318759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stratifiering</a:t>
            </a:r>
          </a:p>
        </p:txBody>
      </p:sp>
      <p:cxnSp>
        <p:nvCxnSpPr>
          <p:cNvPr id="145" name="Rak 144"/>
          <p:cNvCxnSpPr/>
          <p:nvPr/>
        </p:nvCxnSpPr>
        <p:spPr>
          <a:xfrm flipH="1">
            <a:off x="6056799" y="3279687"/>
            <a:ext cx="190500" cy="19218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Rak 147"/>
          <p:cNvCxnSpPr/>
          <p:nvPr/>
        </p:nvCxnSpPr>
        <p:spPr>
          <a:xfrm flipH="1">
            <a:off x="8569886" y="3844020"/>
            <a:ext cx="273952" cy="0"/>
          </a:xfrm>
          <a:prstGeom prst="line">
            <a:avLst/>
          </a:prstGeom>
          <a:ln w="12700" cmpd="sng">
            <a:solidFill>
              <a:srgbClr val="0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Ellips 149"/>
          <p:cNvSpPr/>
          <p:nvPr/>
        </p:nvSpPr>
        <p:spPr>
          <a:xfrm>
            <a:off x="4884365" y="2267617"/>
            <a:ext cx="143933" cy="1396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1" name="Rak 150"/>
          <p:cNvCxnSpPr/>
          <p:nvPr/>
        </p:nvCxnSpPr>
        <p:spPr>
          <a:xfrm>
            <a:off x="4954960" y="2407316"/>
            <a:ext cx="686" cy="1397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Rak 151"/>
          <p:cNvCxnSpPr/>
          <p:nvPr/>
        </p:nvCxnSpPr>
        <p:spPr>
          <a:xfrm>
            <a:off x="4805204" y="2443301"/>
            <a:ext cx="284478" cy="423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Rak 152"/>
          <p:cNvCxnSpPr/>
          <p:nvPr/>
        </p:nvCxnSpPr>
        <p:spPr>
          <a:xfrm>
            <a:off x="4955646" y="2547017"/>
            <a:ext cx="134036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Rak 153"/>
          <p:cNvCxnSpPr/>
          <p:nvPr/>
        </p:nvCxnSpPr>
        <p:spPr>
          <a:xfrm flipH="1">
            <a:off x="4837797" y="2547017"/>
            <a:ext cx="117850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Ellips 154"/>
          <p:cNvSpPr/>
          <p:nvPr/>
        </p:nvSpPr>
        <p:spPr>
          <a:xfrm>
            <a:off x="5180698" y="2263384"/>
            <a:ext cx="143933" cy="1396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6" name="Rak 155"/>
          <p:cNvCxnSpPr/>
          <p:nvPr/>
        </p:nvCxnSpPr>
        <p:spPr>
          <a:xfrm>
            <a:off x="5251293" y="2403083"/>
            <a:ext cx="686" cy="1397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Rak 156"/>
          <p:cNvCxnSpPr/>
          <p:nvPr/>
        </p:nvCxnSpPr>
        <p:spPr>
          <a:xfrm flipV="1">
            <a:off x="5134131" y="2443301"/>
            <a:ext cx="251885" cy="423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Rak 157"/>
          <p:cNvCxnSpPr/>
          <p:nvPr/>
        </p:nvCxnSpPr>
        <p:spPr>
          <a:xfrm>
            <a:off x="5251979" y="2542784"/>
            <a:ext cx="134036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Rak 158"/>
          <p:cNvCxnSpPr/>
          <p:nvPr/>
        </p:nvCxnSpPr>
        <p:spPr>
          <a:xfrm flipH="1">
            <a:off x="5134130" y="2542784"/>
            <a:ext cx="117850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Rak 159"/>
          <p:cNvCxnSpPr/>
          <p:nvPr/>
        </p:nvCxnSpPr>
        <p:spPr>
          <a:xfrm>
            <a:off x="4999720" y="2498333"/>
            <a:ext cx="210608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textruta 160"/>
          <p:cNvSpPr txBox="1"/>
          <p:nvPr/>
        </p:nvSpPr>
        <p:spPr>
          <a:xfrm>
            <a:off x="4911873" y="2017928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FF0000"/>
                </a:solidFill>
              </a:rPr>
              <a:t>lika</a:t>
            </a:r>
          </a:p>
        </p:txBody>
      </p:sp>
      <p:cxnSp>
        <p:nvCxnSpPr>
          <p:cNvPr id="162" name="Rak 161"/>
          <p:cNvCxnSpPr/>
          <p:nvPr/>
        </p:nvCxnSpPr>
        <p:spPr>
          <a:xfrm flipH="1" flipV="1">
            <a:off x="5110661" y="2294927"/>
            <a:ext cx="1246" cy="203407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textruta 162"/>
          <p:cNvSpPr txBox="1"/>
          <p:nvPr/>
        </p:nvSpPr>
        <p:spPr>
          <a:xfrm>
            <a:off x="5473625" y="2053489"/>
            <a:ext cx="382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i="1" dirty="0"/>
              <a:t>Få</a:t>
            </a:r>
          </a:p>
        </p:txBody>
      </p:sp>
      <p:sp>
        <p:nvSpPr>
          <p:cNvPr id="164" name="textruta 163"/>
          <p:cNvSpPr txBox="1"/>
          <p:nvPr/>
        </p:nvSpPr>
        <p:spPr>
          <a:xfrm>
            <a:off x="6416286" y="3649454"/>
            <a:ext cx="7825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i="1" dirty="0"/>
              <a:t>Många</a:t>
            </a:r>
          </a:p>
        </p:txBody>
      </p:sp>
      <p:sp>
        <p:nvSpPr>
          <p:cNvPr id="166" name="Ellips 165"/>
          <p:cNvSpPr/>
          <p:nvPr/>
        </p:nvSpPr>
        <p:spPr>
          <a:xfrm>
            <a:off x="4419386" y="3099333"/>
            <a:ext cx="143933" cy="1396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67" name="Rak 166"/>
          <p:cNvCxnSpPr/>
          <p:nvPr/>
        </p:nvCxnSpPr>
        <p:spPr>
          <a:xfrm>
            <a:off x="4489981" y="3239032"/>
            <a:ext cx="686" cy="1397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Rak 167"/>
          <p:cNvCxnSpPr/>
          <p:nvPr/>
        </p:nvCxnSpPr>
        <p:spPr>
          <a:xfrm>
            <a:off x="4340225" y="3275017"/>
            <a:ext cx="284478" cy="423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Rak 168"/>
          <p:cNvCxnSpPr/>
          <p:nvPr/>
        </p:nvCxnSpPr>
        <p:spPr>
          <a:xfrm>
            <a:off x="4490667" y="3378733"/>
            <a:ext cx="134036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Rak 169"/>
          <p:cNvCxnSpPr/>
          <p:nvPr/>
        </p:nvCxnSpPr>
        <p:spPr>
          <a:xfrm flipH="1">
            <a:off x="4372818" y="3378733"/>
            <a:ext cx="117850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Ellips 170"/>
          <p:cNvSpPr/>
          <p:nvPr/>
        </p:nvSpPr>
        <p:spPr>
          <a:xfrm>
            <a:off x="4715719" y="3095100"/>
            <a:ext cx="143933" cy="1396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2" name="Rak 171"/>
          <p:cNvCxnSpPr/>
          <p:nvPr/>
        </p:nvCxnSpPr>
        <p:spPr>
          <a:xfrm>
            <a:off x="4786314" y="3234799"/>
            <a:ext cx="686" cy="1397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Rak 172"/>
          <p:cNvCxnSpPr/>
          <p:nvPr/>
        </p:nvCxnSpPr>
        <p:spPr>
          <a:xfrm flipV="1">
            <a:off x="4669152" y="3275017"/>
            <a:ext cx="251885" cy="423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Rak 173"/>
          <p:cNvCxnSpPr/>
          <p:nvPr/>
        </p:nvCxnSpPr>
        <p:spPr>
          <a:xfrm>
            <a:off x="4787000" y="3374500"/>
            <a:ext cx="134036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Rak 174"/>
          <p:cNvCxnSpPr/>
          <p:nvPr/>
        </p:nvCxnSpPr>
        <p:spPr>
          <a:xfrm flipH="1">
            <a:off x="4669151" y="3374500"/>
            <a:ext cx="117850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Rak 175"/>
          <p:cNvCxnSpPr/>
          <p:nvPr/>
        </p:nvCxnSpPr>
        <p:spPr>
          <a:xfrm>
            <a:off x="4534741" y="3330049"/>
            <a:ext cx="210608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Ellips 177"/>
          <p:cNvSpPr/>
          <p:nvPr/>
        </p:nvSpPr>
        <p:spPr>
          <a:xfrm>
            <a:off x="5065186" y="3095538"/>
            <a:ext cx="143933" cy="1396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9" name="Rak 178"/>
          <p:cNvCxnSpPr/>
          <p:nvPr/>
        </p:nvCxnSpPr>
        <p:spPr>
          <a:xfrm>
            <a:off x="5135781" y="3235237"/>
            <a:ext cx="686" cy="1397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Rak 179"/>
          <p:cNvCxnSpPr/>
          <p:nvPr/>
        </p:nvCxnSpPr>
        <p:spPr>
          <a:xfrm>
            <a:off x="4986025" y="3271222"/>
            <a:ext cx="284478" cy="423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Rak 180"/>
          <p:cNvCxnSpPr/>
          <p:nvPr/>
        </p:nvCxnSpPr>
        <p:spPr>
          <a:xfrm>
            <a:off x="5136467" y="3374938"/>
            <a:ext cx="134036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Rak 181"/>
          <p:cNvCxnSpPr/>
          <p:nvPr/>
        </p:nvCxnSpPr>
        <p:spPr>
          <a:xfrm flipH="1">
            <a:off x="5018618" y="3374938"/>
            <a:ext cx="117850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3" name="Ellips 182"/>
          <p:cNvSpPr/>
          <p:nvPr/>
        </p:nvSpPr>
        <p:spPr>
          <a:xfrm>
            <a:off x="5361519" y="3091305"/>
            <a:ext cx="143933" cy="1396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84" name="Rak 183"/>
          <p:cNvCxnSpPr/>
          <p:nvPr/>
        </p:nvCxnSpPr>
        <p:spPr>
          <a:xfrm>
            <a:off x="5432114" y="3231004"/>
            <a:ext cx="686" cy="1397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Rak 184"/>
          <p:cNvCxnSpPr/>
          <p:nvPr/>
        </p:nvCxnSpPr>
        <p:spPr>
          <a:xfrm flipV="1">
            <a:off x="5314952" y="3271222"/>
            <a:ext cx="251885" cy="423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Rak 185"/>
          <p:cNvCxnSpPr/>
          <p:nvPr/>
        </p:nvCxnSpPr>
        <p:spPr>
          <a:xfrm>
            <a:off x="5432800" y="3370705"/>
            <a:ext cx="134036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Rak 186"/>
          <p:cNvCxnSpPr/>
          <p:nvPr/>
        </p:nvCxnSpPr>
        <p:spPr>
          <a:xfrm flipH="1">
            <a:off x="5314951" y="3370705"/>
            <a:ext cx="117850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Rak 187"/>
          <p:cNvCxnSpPr/>
          <p:nvPr/>
        </p:nvCxnSpPr>
        <p:spPr>
          <a:xfrm>
            <a:off x="5180541" y="3330049"/>
            <a:ext cx="210608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Rak 188"/>
          <p:cNvCxnSpPr/>
          <p:nvPr/>
        </p:nvCxnSpPr>
        <p:spPr>
          <a:xfrm>
            <a:off x="4849257" y="3334432"/>
            <a:ext cx="210608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0" name="Ellips 189"/>
          <p:cNvSpPr/>
          <p:nvPr/>
        </p:nvSpPr>
        <p:spPr>
          <a:xfrm>
            <a:off x="5647955" y="3095538"/>
            <a:ext cx="143933" cy="1396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91" name="Rak 190"/>
          <p:cNvCxnSpPr/>
          <p:nvPr/>
        </p:nvCxnSpPr>
        <p:spPr>
          <a:xfrm>
            <a:off x="5718550" y="3235237"/>
            <a:ext cx="686" cy="1397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Rak 191"/>
          <p:cNvCxnSpPr/>
          <p:nvPr/>
        </p:nvCxnSpPr>
        <p:spPr>
          <a:xfrm flipV="1">
            <a:off x="5601388" y="3275455"/>
            <a:ext cx="251885" cy="423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Rak 192"/>
          <p:cNvCxnSpPr/>
          <p:nvPr/>
        </p:nvCxnSpPr>
        <p:spPr>
          <a:xfrm>
            <a:off x="5719236" y="3374938"/>
            <a:ext cx="134036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Rak 193"/>
          <p:cNvCxnSpPr/>
          <p:nvPr/>
        </p:nvCxnSpPr>
        <p:spPr>
          <a:xfrm flipH="1">
            <a:off x="5601387" y="3374938"/>
            <a:ext cx="117850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Rak 198"/>
          <p:cNvCxnSpPr/>
          <p:nvPr/>
        </p:nvCxnSpPr>
        <p:spPr>
          <a:xfrm>
            <a:off x="5472241" y="3327936"/>
            <a:ext cx="210608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textruta 199"/>
          <p:cNvSpPr txBox="1"/>
          <p:nvPr/>
        </p:nvSpPr>
        <p:spPr>
          <a:xfrm>
            <a:off x="4769557" y="2846397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FF0000"/>
                </a:solidFill>
              </a:rPr>
              <a:t>lika</a:t>
            </a:r>
          </a:p>
        </p:txBody>
      </p:sp>
      <p:cxnSp>
        <p:nvCxnSpPr>
          <p:cNvPr id="201" name="Rak 200"/>
          <p:cNvCxnSpPr/>
          <p:nvPr/>
        </p:nvCxnSpPr>
        <p:spPr>
          <a:xfrm flipH="1" flipV="1">
            <a:off x="4968345" y="3123396"/>
            <a:ext cx="1246" cy="203407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Ellips 201"/>
          <p:cNvSpPr/>
          <p:nvPr/>
        </p:nvSpPr>
        <p:spPr>
          <a:xfrm>
            <a:off x="4874798" y="3848253"/>
            <a:ext cx="143933" cy="1396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03" name="Rak 202"/>
          <p:cNvCxnSpPr/>
          <p:nvPr/>
        </p:nvCxnSpPr>
        <p:spPr>
          <a:xfrm>
            <a:off x="4945393" y="3987952"/>
            <a:ext cx="686" cy="1397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Rak 203"/>
          <p:cNvCxnSpPr/>
          <p:nvPr/>
        </p:nvCxnSpPr>
        <p:spPr>
          <a:xfrm>
            <a:off x="4795637" y="4023937"/>
            <a:ext cx="284478" cy="423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Rak 204"/>
          <p:cNvCxnSpPr/>
          <p:nvPr/>
        </p:nvCxnSpPr>
        <p:spPr>
          <a:xfrm>
            <a:off x="4946079" y="4127653"/>
            <a:ext cx="134036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Rak 205"/>
          <p:cNvCxnSpPr/>
          <p:nvPr/>
        </p:nvCxnSpPr>
        <p:spPr>
          <a:xfrm flipH="1">
            <a:off x="4828230" y="4127653"/>
            <a:ext cx="117850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Ellips 206"/>
          <p:cNvSpPr/>
          <p:nvPr/>
        </p:nvSpPr>
        <p:spPr>
          <a:xfrm>
            <a:off x="5171131" y="3844020"/>
            <a:ext cx="143933" cy="1396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08" name="Rak 207"/>
          <p:cNvCxnSpPr/>
          <p:nvPr/>
        </p:nvCxnSpPr>
        <p:spPr>
          <a:xfrm>
            <a:off x="5241726" y="3983719"/>
            <a:ext cx="686" cy="1397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Rak 208"/>
          <p:cNvCxnSpPr/>
          <p:nvPr/>
        </p:nvCxnSpPr>
        <p:spPr>
          <a:xfrm flipV="1">
            <a:off x="5124564" y="4023937"/>
            <a:ext cx="251885" cy="423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Rak 209"/>
          <p:cNvCxnSpPr/>
          <p:nvPr/>
        </p:nvCxnSpPr>
        <p:spPr>
          <a:xfrm>
            <a:off x="5242412" y="4123420"/>
            <a:ext cx="134036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Rak 210"/>
          <p:cNvCxnSpPr/>
          <p:nvPr/>
        </p:nvCxnSpPr>
        <p:spPr>
          <a:xfrm flipH="1">
            <a:off x="5124563" y="4123420"/>
            <a:ext cx="117850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Rak 211"/>
          <p:cNvCxnSpPr/>
          <p:nvPr/>
        </p:nvCxnSpPr>
        <p:spPr>
          <a:xfrm>
            <a:off x="4990153" y="4078969"/>
            <a:ext cx="210608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Ellips 212"/>
          <p:cNvSpPr/>
          <p:nvPr/>
        </p:nvSpPr>
        <p:spPr>
          <a:xfrm>
            <a:off x="5520598" y="3844458"/>
            <a:ext cx="143933" cy="1396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14" name="Rak 213"/>
          <p:cNvCxnSpPr/>
          <p:nvPr/>
        </p:nvCxnSpPr>
        <p:spPr>
          <a:xfrm>
            <a:off x="5591193" y="3984157"/>
            <a:ext cx="686" cy="1397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Rak 214"/>
          <p:cNvCxnSpPr/>
          <p:nvPr/>
        </p:nvCxnSpPr>
        <p:spPr>
          <a:xfrm>
            <a:off x="5441437" y="4020142"/>
            <a:ext cx="284478" cy="423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Rak 215"/>
          <p:cNvCxnSpPr/>
          <p:nvPr/>
        </p:nvCxnSpPr>
        <p:spPr>
          <a:xfrm>
            <a:off x="5591879" y="4123858"/>
            <a:ext cx="134036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Rak 216"/>
          <p:cNvCxnSpPr/>
          <p:nvPr/>
        </p:nvCxnSpPr>
        <p:spPr>
          <a:xfrm flipH="1">
            <a:off x="5474030" y="4123858"/>
            <a:ext cx="117850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8" name="Ellips 217"/>
          <p:cNvSpPr/>
          <p:nvPr/>
        </p:nvSpPr>
        <p:spPr>
          <a:xfrm>
            <a:off x="5816931" y="3840225"/>
            <a:ext cx="143933" cy="1396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19" name="Rak 218"/>
          <p:cNvCxnSpPr/>
          <p:nvPr/>
        </p:nvCxnSpPr>
        <p:spPr>
          <a:xfrm>
            <a:off x="5887526" y="3979924"/>
            <a:ext cx="686" cy="1397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Rak 219"/>
          <p:cNvCxnSpPr/>
          <p:nvPr/>
        </p:nvCxnSpPr>
        <p:spPr>
          <a:xfrm flipV="1">
            <a:off x="5770364" y="4020142"/>
            <a:ext cx="251885" cy="423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Rak 220"/>
          <p:cNvCxnSpPr/>
          <p:nvPr/>
        </p:nvCxnSpPr>
        <p:spPr>
          <a:xfrm>
            <a:off x="5888212" y="4119625"/>
            <a:ext cx="134036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Rak 221"/>
          <p:cNvCxnSpPr/>
          <p:nvPr/>
        </p:nvCxnSpPr>
        <p:spPr>
          <a:xfrm flipH="1">
            <a:off x="5770363" y="4119625"/>
            <a:ext cx="117850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Rak 222"/>
          <p:cNvCxnSpPr/>
          <p:nvPr/>
        </p:nvCxnSpPr>
        <p:spPr>
          <a:xfrm>
            <a:off x="5635953" y="4078969"/>
            <a:ext cx="210608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Rak 223"/>
          <p:cNvCxnSpPr/>
          <p:nvPr/>
        </p:nvCxnSpPr>
        <p:spPr>
          <a:xfrm>
            <a:off x="5304669" y="4083352"/>
            <a:ext cx="210608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Ellips 224"/>
          <p:cNvSpPr/>
          <p:nvPr/>
        </p:nvSpPr>
        <p:spPr>
          <a:xfrm>
            <a:off x="6103367" y="3844458"/>
            <a:ext cx="143933" cy="1396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26" name="Rak 225"/>
          <p:cNvCxnSpPr/>
          <p:nvPr/>
        </p:nvCxnSpPr>
        <p:spPr>
          <a:xfrm>
            <a:off x="6173962" y="3984157"/>
            <a:ext cx="686" cy="1397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Rak 226"/>
          <p:cNvCxnSpPr/>
          <p:nvPr/>
        </p:nvCxnSpPr>
        <p:spPr>
          <a:xfrm flipV="1">
            <a:off x="6056800" y="4024375"/>
            <a:ext cx="251885" cy="423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Rak 227"/>
          <p:cNvCxnSpPr/>
          <p:nvPr/>
        </p:nvCxnSpPr>
        <p:spPr>
          <a:xfrm>
            <a:off x="6174648" y="4123858"/>
            <a:ext cx="134036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Rak 228"/>
          <p:cNvCxnSpPr/>
          <p:nvPr/>
        </p:nvCxnSpPr>
        <p:spPr>
          <a:xfrm flipH="1">
            <a:off x="6056799" y="4123858"/>
            <a:ext cx="117850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Rak 229"/>
          <p:cNvCxnSpPr/>
          <p:nvPr/>
        </p:nvCxnSpPr>
        <p:spPr>
          <a:xfrm>
            <a:off x="5927653" y="4076856"/>
            <a:ext cx="210608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1" name="textruta 230"/>
          <p:cNvSpPr txBox="1"/>
          <p:nvPr/>
        </p:nvSpPr>
        <p:spPr>
          <a:xfrm>
            <a:off x="5224969" y="3595317"/>
            <a:ext cx="402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FF0000"/>
                </a:solidFill>
              </a:rPr>
              <a:t>lika</a:t>
            </a:r>
          </a:p>
        </p:txBody>
      </p:sp>
      <p:cxnSp>
        <p:nvCxnSpPr>
          <p:cNvPr id="232" name="Rak 231"/>
          <p:cNvCxnSpPr/>
          <p:nvPr/>
        </p:nvCxnSpPr>
        <p:spPr>
          <a:xfrm flipH="1" flipV="1">
            <a:off x="5423757" y="3872316"/>
            <a:ext cx="1246" cy="203407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3" name="Ellips 232"/>
          <p:cNvSpPr/>
          <p:nvPr/>
        </p:nvSpPr>
        <p:spPr>
          <a:xfrm>
            <a:off x="3897363" y="3844020"/>
            <a:ext cx="143933" cy="1396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4" name="Rak 233"/>
          <p:cNvCxnSpPr/>
          <p:nvPr/>
        </p:nvCxnSpPr>
        <p:spPr>
          <a:xfrm>
            <a:off x="3967958" y="3983719"/>
            <a:ext cx="686" cy="1397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Rak 234"/>
          <p:cNvCxnSpPr/>
          <p:nvPr/>
        </p:nvCxnSpPr>
        <p:spPr>
          <a:xfrm>
            <a:off x="3818202" y="4019704"/>
            <a:ext cx="284478" cy="423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Rak 235"/>
          <p:cNvCxnSpPr/>
          <p:nvPr/>
        </p:nvCxnSpPr>
        <p:spPr>
          <a:xfrm>
            <a:off x="3968644" y="4123420"/>
            <a:ext cx="134036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Rak 236"/>
          <p:cNvCxnSpPr/>
          <p:nvPr/>
        </p:nvCxnSpPr>
        <p:spPr>
          <a:xfrm flipH="1">
            <a:off x="3850795" y="4123420"/>
            <a:ext cx="117850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8" name="Ellips 237"/>
          <p:cNvSpPr/>
          <p:nvPr/>
        </p:nvSpPr>
        <p:spPr>
          <a:xfrm>
            <a:off x="4193696" y="3839787"/>
            <a:ext cx="143933" cy="1396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9" name="Rak 238"/>
          <p:cNvCxnSpPr/>
          <p:nvPr/>
        </p:nvCxnSpPr>
        <p:spPr>
          <a:xfrm>
            <a:off x="4264291" y="3979486"/>
            <a:ext cx="686" cy="1397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Rak 239"/>
          <p:cNvCxnSpPr/>
          <p:nvPr/>
        </p:nvCxnSpPr>
        <p:spPr>
          <a:xfrm flipV="1">
            <a:off x="4147129" y="4019704"/>
            <a:ext cx="251885" cy="423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Rak 240"/>
          <p:cNvCxnSpPr/>
          <p:nvPr/>
        </p:nvCxnSpPr>
        <p:spPr>
          <a:xfrm>
            <a:off x="4264977" y="4119187"/>
            <a:ext cx="134036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Rak 241"/>
          <p:cNvCxnSpPr/>
          <p:nvPr/>
        </p:nvCxnSpPr>
        <p:spPr>
          <a:xfrm flipH="1">
            <a:off x="4147128" y="4119187"/>
            <a:ext cx="117850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Rak 242"/>
          <p:cNvCxnSpPr/>
          <p:nvPr/>
        </p:nvCxnSpPr>
        <p:spPr>
          <a:xfrm>
            <a:off x="4012718" y="4074736"/>
            <a:ext cx="210608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" name="Ellips 243"/>
          <p:cNvSpPr/>
          <p:nvPr/>
        </p:nvSpPr>
        <p:spPr>
          <a:xfrm>
            <a:off x="4543163" y="3840225"/>
            <a:ext cx="143933" cy="1396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45" name="Rak 244"/>
          <p:cNvCxnSpPr/>
          <p:nvPr/>
        </p:nvCxnSpPr>
        <p:spPr>
          <a:xfrm>
            <a:off x="4613758" y="3979924"/>
            <a:ext cx="686" cy="1397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Rak 245"/>
          <p:cNvCxnSpPr/>
          <p:nvPr/>
        </p:nvCxnSpPr>
        <p:spPr>
          <a:xfrm>
            <a:off x="4464002" y="4015909"/>
            <a:ext cx="284478" cy="4233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Rak 246"/>
          <p:cNvCxnSpPr/>
          <p:nvPr/>
        </p:nvCxnSpPr>
        <p:spPr>
          <a:xfrm>
            <a:off x="4614444" y="4119625"/>
            <a:ext cx="134036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Rak 247"/>
          <p:cNvCxnSpPr/>
          <p:nvPr/>
        </p:nvCxnSpPr>
        <p:spPr>
          <a:xfrm flipH="1">
            <a:off x="4496595" y="4119625"/>
            <a:ext cx="117850" cy="88901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Rak 250"/>
          <p:cNvCxnSpPr/>
          <p:nvPr/>
        </p:nvCxnSpPr>
        <p:spPr>
          <a:xfrm>
            <a:off x="4658518" y="4074736"/>
            <a:ext cx="210608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Rak 251"/>
          <p:cNvCxnSpPr/>
          <p:nvPr/>
        </p:nvCxnSpPr>
        <p:spPr>
          <a:xfrm>
            <a:off x="4327234" y="4079119"/>
            <a:ext cx="210608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Rak 252"/>
          <p:cNvCxnSpPr/>
          <p:nvPr/>
        </p:nvCxnSpPr>
        <p:spPr>
          <a:xfrm flipH="1" flipV="1">
            <a:off x="4264978" y="3391910"/>
            <a:ext cx="1246" cy="203407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" name="textruta 255"/>
          <p:cNvSpPr txBox="1"/>
          <p:nvPr/>
        </p:nvSpPr>
        <p:spPr>
          <a:xfrm>
            <a:off x="4041296" y="3540586"/>
            <a:ext cx="480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FF0000"/>
                </a:solidFill>
              </a:rPr>
              <a:t>olika</a:t>
            </a:r>
          </a:p>
        </p:txBody>
      </p:sp>
      <p:cxnSp>
        <p:nvCxnSpPr>
          <p:cNvPr id="257" name="Rak 256"/>
          <p:cNvCxnSpPr/>
          <p:nvPr/>
        </p:nvCxnSpPr>
        <p:spPr>
          <a:xfrm flipH="1" flipV="1">
            <a:off x="4733717" y="2520611"/>
            <a:ext cx="1246" cy="203407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8" name="textruta 257"/>
          <p:cNvSpPr txBox="1"/>
          <p:nvPr/>
        </p:nvSpPr>
        <p:spPr>
          <a:xfrm>
            <a:off x="4510035" y="2669287"/>
            <a:ext cx="480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FF0000"/>
                </a:solidFill>
              </a:rPr>
              <a:t>olika</a:t>
            </a:r>
          </a:p>
        </p:txBody>
      </p:sp>
      <p:sp>
        <p:nvSpPr>
          <p:cNvPr id="198" name="textruta 197"/>
          <p:cNvSpPr txBox="1"/>
          <p:nvPr/>
        </p:nvSpPr>
        <p:spPr>
          <a:xfrm>
            <a:off x="6416286" y="1156875"/>
            <a:ext cx="1157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i="1" dirty="0"/>
              <a:t>3. Indelning</a:t>
            </a:r>
          </a:p>
        </p:txBody>
      </p:sp>
      <p:sp>
        <p:nvSpPr>
          <p:cNvPr id="249" name="textruta 248"/>
          <p:cNvSpPr txBox="1"/>
          <p:nvPr/>
        </p:nvSpPr>
        <p:spPr>
          <a:xfrm>
            <a:off x="6416285" y="1444742"/>
            <a:ext cx="1239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i="1" dirty="0"/>
              <a:t>4. Perspektiv</a:t>
            </a:r>
          </a:p>
        </p:txBody>
      </p:sp>
      <p:sp>
        <p:nvSpPr>
          <p:cNvPr id="250" name="textruta 249"/>
          <p:cNvSpPr txBox="1"/>
          <p:nvPr/>
        </p:nvSpPr>
        <p:spPr>
          <a:xfrm>
            <a:off x="6416286" y="1764257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i="1" dirty="0"/>
              <a:t>5. Mål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718438" y="1312662"/>
            <a:ext cx="97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Hierarkiskt</a:t>
            </a:r>
            <a:br>
              <a:rPr lang="sv-SE" sz="1400" dirty="0"/>
            </a:br>
            <a:r>
              <a:rPr lang="sv-SE" sz="1400" dirty="0"/>
              <a:t>perspektiv</a:t>
            </a:r>
          </a:p>
        </p:txBody>
      </p:sp>
      <p:sp>
        <p:nvSpPr>
          <p:cNvPr id="254" name="textruta 253"/>
          <p:cNvSpPr txBox="1"/>
          <p:nvPr/>
        </p:nvSpPr>
        <p:spPr>
          <a:xfrm>
            <a:off x="6411471" y="2064934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i="1" dirty="0"/>
              <a:t>6. Problem</a:t>
            </a:r>
          </a:p>
        </p:txBody>
      </p:sp>
      <p:sp>
        <p:nvSpPr>
          <p:cNvPr id="255" name="textruta 254"/>
          <p:cNvSpPr txBox="1"/>
          <p:nvPr/>
        </p:nvSpPr>
        <p:spPr>
          <a:xfrm>
            <a:off x="8078562" y="850398"/>
            <a:ext cx="1058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Funktionellt</a:t>
            </a:r>
            <a:br>
              <a:rPr lang="sv-SE" sz="1400" dirty="0"/>
            </a:br>
            <a:r>
              <a:rPr lang="sv-SE" sz="1400" dirty="0"/>
              <a:t>perspektiv</a:t>
            </a:r>
          </a:p>
        </p:txBody>
      </p:sp>
      <p:cxnSp>
        <p:nvCxnSpPr>
          <p:cNvPr id="259" name="Rak 258"/>
          <p:cNvCxnSpPr/>
          <p:nvPr/>
        </p:nvCxnSpPr>
        <p:spPr>
          <a:xfrm>
            <a:off x="9636790" y="3384762"/>
            <a:ext cx="0" cy="37954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0" name="Ellips 259"/>
          <p:cNvSpPr/>
          <p:nvPr/>
        </p:nvSpPr>
        <p:spPr>
          <a:xfrm>
            <a:off x="9564824" y="3495815"/>
            <a:ext cx="143933" cy="1396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261" name="Rak 260"/>
          <p:cNvCxnSpPr/>
          <p:nvPr/>
        </p:nvCxnSpPr>
        <p:spPr>
          <a:xfrm>
            <a:off x="10442933" y="2143514"/>
            <a:ext cx="0" cy="37954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2" name="Ellips 261"/>
          <p:cNvSpPr/>
          <p:nvPr/>
        </p:nvSpPr>
        <p:spPr>
          <a:xfrm>
            <a:off x="10370967" y="2254567"/>
            <a:ext cx="143933" cy="1396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264" name="Rak 263"/>
          <p:cNvCxnSpPr/>
          <p:nvPr/>
        </p:nvCxnSpPr>
        <p:spPr>
          <a:xfrm>
            <a:off x="10917005" y="2157870"/>
            <a:ext cx="0" cy="37954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5" name="Ellips 264"/>
          <p:cNvSpPr/>
          <p:nvPr/>
        </p:nvSpPr>
        <p:spPr>
          <a:xfrm>
            <a:off x="10845039" y="2268923"/>
            <a:ext cx="143933" cy="1396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266" name="Rak 265"/>
          <p:cNvCxnSpPr/>
          <p:nvPr/>
        </p:nvCxnSpPr>
        <p:spPr>
          <a:xfrm>
            <a:off x="10578123" y="2354045"/>
            <a:ext cx="210608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Rak 266"/>
          <p:cNvCxnSpPr/>
          <p:nvPr/>
        </p:nvCxnSpPr>
        <p:spPr>
          <a:xfrm>
            <a:off x="9197118" y="2121224"/>
            <a:ext cx="0" cy="37954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8" name="Ellips 267"/>
          <p:cNvSpPr/>
          <p:nvPr/>
        </p:nvSpPr>
        <p:spPr>
          <a:xfrm>
            <a:off x="9125152" y="2232277"/>
            <a:ext cx="143933" cy="1396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269" name="Rak 268"/>
          <p:cNvCxnSpPr/>
          <p:nvPr/>
        </p:nvCxnSpPr>
        <p:spPr>
          <a:xfrm>
            <a:off x="9671190" y="2135580"/>
            <a:ext cx="0" cy="37954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0" name="Ellips 269"/>
          <p:cNvSpPr/>
          <p:nvPr/>
        </p:nvSpPr>
        <p:spPr>
          <a:xfrm>
            <a:off x="9599224" y="2246633"/>
            <a:ext cx="143933" cy="1396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271" name="Rak 270"/>
          <p:cNvCxnSpPr/>
          <p:nvPr/>
        </p:nvCxnSpPr>
        <p:spPr>
          <a:xfrm>
            <a:off x="9332308" y="2331755"/>
            <a:ext cx="210608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Rak 271"/>
          <p:cNvCxnSpPr/>
          <p:nvPr/>
        </p:nvCxnSpPr>
        <p:spPr>
          <a:xfrm>
            <a:off x="10503987" y="3367713"/>
            <a:ext cx="0" cy="37954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3" name="Ellips 272"/>
          <p:cNvSpPr/>
          <p:nvPr/>
        </p:nvSpPr>
        <p:spPr>
          <a:xfrm>
            <a:off x="10432021" y="3478766"/>
            <a:ext cx="143933" cy="1396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274" name="Rak 273"/>
          <p:cNvCxnSpPr/>
          <p:nvPr/>
        </p:nvCxnSpPr>
        <p:spPr>
          <a:xfrm>
            <a:off x="10978059" y="3362529"/>
            <a:ext cx="0" cy="37954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5" name="Ellips 274"/>
          <p:cNvSpPr/>
          <p:nvPr/>
        </p:nvSpPr>
        <p:spPr>
          <a:xfrm>
            <a:off x="10906093" y="3473582"/>
            <a:ext cx="143933" cy="13969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cxnSp>
        <p:nvCxnSpPr>
          <p:cNvPr id="276" name="Rak 275"/>
          <p:cNvCxnSpPr/>
          <p:nvPr/>
        </p:nvCxnSpPr>
        <p:spPr>
          <a:xfrm>
            <a:off x="10639177" y="3558704"/>
            <a:ext cx="210608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 rot="17946405">
            <a:off x="3048000" y="2800405"/>
            <a:ext cx="2258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Orättvis resursfördelning</a:t>
            </a:r>
          </a:p>
        </p:txBody>
      </p:sp>
      <p:sp>
        <p:nvSpPr>
          <p:cNvPr id="277" name="textruta 276"/>
          <p:cNvSpPr txBox="1"/>
          <p:nvPr/>
        </p:nvSpPr>
        <p:spPr>
          <a:xfrm rot="16200000">
            <a:off x="7433873" y="2600403"/>
            <a:ext cx="223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Rimlig arbetsfördelning</a:t>
            </a:r>
          </a:p>
        </p:txBody>
      </p:sp>
      <p:sp>
        <p:nvSpPr>
          <p:cNvPr id="278" name="textruta 277"/>
          <p:cNvSpPr txBox="1"/>
          <p:nvPr/>
        </p:nvSpPr>
        <p:spPr>
          <a:xfrm rot="17946405">
            <a:off x="2929210" y="2679109"/>
            <a:ext cx="2133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stabilitet=dominans=dåligt</a:t>
            </a:r>
          </a:p>
        </p:txBody>
      </p:sp>
      <p:sp>
        <p:nvSpPr>
          <p:cNvPr id="279" name="textruta 278"/>
          <p:cNvSpPr txBox="1"/>
          <p:nvPr/>
        </p:nvSpPr>
        <p:spPr>
          <a:xfrm rot="16200000">
            <a:off x="7415649" y="2548063"/>
            <a:ext cx="1786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stabilitet=jämvikt=bra</a:t>
            </a:r>
          </a:p>
        </p:txBody>
      </p:sp>
      <p:sp>
        <p:nvSpPr>
          <p:cNvPr id="280" name="textruta 279"/>
          <p:cNvSpPr txBox="1"/>
          <p:nvPr/>
        </p:nvSpPr>
        <p:spPr>
          <a:xfrm>
            <a:off x="3701577" y="4239568"/>
            <a:ext cx="27147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Samhällsförändring mot</a:t>
            </a:r>
            <a:br>
              <a:rPr lang="sv-SE" sz="1600" dirty="0"/>
            </a:br>
            <a:r>
              <a:rPr lang="sv-SE" sz="1600" dirty="0"/>
              <a:t>ökad jämlikhet</a:t>
            </a:r>
          </a:p>
        </p:txBody>
      </p:sp>
      <p:sp>
        <p:nvSpPr>
          <p:cNvPr id="281" name="textruta 280"/>
          <p:cNvSpPr txBox="1"/>
          <p:nvPr/>
        </p:nvSpPr>
        <p:spPr>
          <a:xfrm>
            <a:off x="8720666" y="4239568"/>
            <a:ext cx="27147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Samhällsbevarande mot</a:t>
            </a:r>
            <a:br>
              <a:rPr lang="sv-SE" sz="1600" dirty="0"/>
            </a:br>
            <a:r>
              <a:rPr lang="sv-SE" sz="1600" dirty="0"/>
              <a:t>bibehållen effektivitet</a:t>
            </a:r>
          </a:p>
        </p:txBody>
      </p:sp>
      <p:sp>
        <p:nvSpPr>
          <p:cNvPr id="282" name="textruta 281"/>
          <p:cNvSpPr txBox="1"/>
          <p:nvPr/>
        </p:nvSpPr>
        <p:spPr>
          <a:xfrm>
            <a:off x="3683000" y="4892077"/>
            <a:ext cx="2714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Ökade klyftor</a:t>
            </a:r>
          </a:p>
        </p:txBody>
      </p:sp>
      <p:cxnSp>
        <p:nvCxnSpPr>
          <p:cNvPr id="283" name="Rak pil 282"/>
          <p:cNvCxnSpPr/>
          <p:nvPr/>
        </p:nvCxnSpPr>
        <p:spPr>
          <a:xfrm>
            <a:off x="4944534" y="5096939"/>
            <a:ext cx="1158832" cy="0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5" name="textruta 284"/>
          <p:cNvSpPr txBox="1"/>
          <p:nvPr/>
        </p:nvSpPr>
        <p:spPr>
          <a:xfrm>
            <a:off x="3685647" y="5372795"/>
            <a:ext cx="27998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Samhället riskerar att falla samman</a:t>
            </a:r>
          </a:p>
        </p:txBody>
      </p:sp>
      <p:sp>
        <p:nvSpPr>
          <p:cNvPr id="286" name="textruta 285"/>
          <p:cNvSpPr txBox="1"/>
          <p:nvPr/>
        </p:nvSpPr>
        <p:spPr>
          <a:xfrm>
            <a:off x="3736559" y="6041661"/>
            <a:ext cx="2799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VÄRNA JÄMLIKHET!</a:t>
            </a:r>
          </a:p>
        </p:txBody>
      </p:sp>
      <p:sp>
        <p:nvSpPr>
          <p:cNvPr id="287" name="textruta 286"/>
          <p:cNvSpPr txBox="1"/>
          <p:nvPr/>
        </p:nvSpPr>
        <p:spPr>
          <a:xfrm>
            <a:off x="8689890" y="4892077"/>
            <a:ext cx="27147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Ökad </a:t>
            </a:r>
            <a:r>
              <a:rPr lang="sv-SE" sz="1600" dirty="0" err="1"/>
              <a:t>decentrering</a:t>
            </a:r>
            <a:endParaRPr lang="sv-SE" sz="1600" dirty="0"/>
          </a:p>
        </p:txBody>
      </p:sp>
      <p:cxnSp>
        <p:nvCxnSpPr>
          <p:cNvPr id="288" name="Rak pil 287"/>
          <p:cNvCxnSpPr/>
          <p:nvPr/>
        </p:nvCxnSpPr>
        <p:spPr>
          <a:xfrm>
            <a:off x="10432020" y="5088478"/>
            <a:ext cx="1053488" cy="0"/>
          </a:xfrm>
          <a:prstGeom prst="straightConnector1">
            <a:avLst/>
          </a:prstGeom>
          <a:ln>
            <a:solidFill>
              <a:srgbClr val="0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9" name="textruta 288"/>
          <p:cNvSpPr txBox="1"/>
          <p:nvPr/>
        </p:nvSpPr>
        <p:spPr>
          <a:xfrm>
            <a:off x="8713864" y="5372795"/>
            <a:ext cx="27998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Samhället riskerar att falla samman</a:t>
            </a:r>
          </a:p>
        </p:txBody>
      </p:sp>
      <p:sp>
        <p:nvSpPr>
          <p:cNvPr id="290" name="textruta 289"/>
          <p:cNvSpPr txBox="1"/>
          <p:nvPr/>
        </p:nvSpPr>
        <p:spPr>
          <a:xfrm>
            <a:off x="8701130" y="6024784"/>
            <a:ext cx="3480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VÄRNA GEMENSAMMA VÄRDEN!</a:t>
            </a:r>
          </a:p>
        </p:txBody>
      </p:sp>
      <p:sp>
        <p:nvSpPr>
          <p:cNvPr id="263" name="textruta 262"/>
          <p:cNvSpPr txBox="1"/>
          <p:nvPr/>
        </p:nvSpPr>
        <p:spPr>
          <a:xfrm>
            <a:off x="3537419" y="6383672"/>
            <a:ext cx="2748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KONFLIKTDRIVET SYNSÄTT</a:t>
            </a:r>
          </a:p>
        </p:txBody>
      </p:sp>
      <p:sp>
        <p:nvSpPr>
          <p:cNvPr id="284" name="textruta 283"/>
          <p:cNvSpPr txBox="1"/>
          <p:nvPr/>
        </p:nvSpPr>
        <p:spPr>
          <a:xfrm>
            <a:off x="8727935" y="6360428"/>
            <a:ext cx="3240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/>
              <a:t>KONSENSUSDRIVET SYNSÄTT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4A6A7937-F4DE-90D8-2F4A-D3820F09A290}"/>
              </a:ext>
            </a:extLst>
          </p:cNvPr>
          <p:cNvSpPr txBox="1"/>
          <p:nvPr/>
        </p:nvSpPr>
        <p:spPr>
          <a:xfrm>
            <a:off x="-5241" y="8354"/>
            <a:ext cx="51159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1F376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Ämnesdidaktisk modell för elevers domänspecifika lärande i samhällskunskap</a:t>
            </a:r>
          </a:p>
          <a:p>
            <a:pPr marL="342900" indent="-342900">
              <a:buFontTx/>
              <a:buChar char="-"/>
            </a:pPr>
            <a:r>
              <a:rPr lang="sv-SE" sz="2000" b="1" dirty="0">
                <a:solidFill>
                  <a:srgbClr val="1F376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Samhällsteori</a:t>
            </a:r>
          </a:p>
          <a:p>
            <a:pPr marL="342900" indent="-342900">
              <a:buFontTx/>
              <a:buChar char="-"/>
            </a:pPr>
            <a:r>
              <a:rPr lang="sv-SE" sz="2000" b="1" dirty="0" err="1">
                <a:solidFill>
                  <a:srgbClr val="1F376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Fenomenografi</a:t>
            </a:r>
            <a:r>
              <a:rPr lang="sv-SE" sz="2000" b="1" dirty="0">
                <a:solidFill>
                  <a:srgbClr val="1F376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v-SE" sz="2000" b="1" dirty="0" err="1">
                <a:solidFill>
                  <a:srgbClr val="1F376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Helhet-del</a:t>
            </a:r>
            <a:r>
              <a:rPr lang="sv-SE" sz="2000" b="1" dirty="0">
                <a:solidFill>
                  <a:srgbClr val="1F376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sv-SE" sz="2000" b="1" dirty="0">
                <a:solidFill>
                  <a:srgbClr val="1F376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000" b="1" dirty="0">
                <a:solidFill>
                  <a:srgbClr val="1F376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kontrastering) </a:t>
            </a:r>
          </a:p>
          <a:p>
            <a:br>
              <a:rPr lang="sv-SE" sz="2000" b="1" u="sng" dirty="0"/>
            </a:br>
            <a:endParaRPr lang="sv-SE" sz="2000" b="1" u="sng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EDF871B-FF15-E31B-0D8A-259851C1A1FE}"/>
              </a:ext>
            </a:extLst>
          </p:cNvPr>
          <p:cNvSpPr txBox="1"/>
          <p:nvPr/>
        </p:nvSpPr>
        <p:spPr>
          <a:xfrm>
            <a:off x="38719" y="1723681"/>
            <a:ext cx="23642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Kan användas för </a:t>
            </a:r>
            <a:br>
              <a:rPr lang="sv-SE" dirty="0"/>
            </a:br>
            <a:r>
              <a:rPr lang="sv-SE" u="sng" dirty="0"/>
              <a:t>genomgångar</a:t>
            </a:r>
            <a:r>
              <a:rPr lang="sv-SE" dirty="0"/>
              <a:t> och</a:t>
            </a:r>
            <a:br>
              <a:rPr lang="sv-SE" dirty="0"/>
            </a:br>
            <a:r>
              <a:rPr lang="sv-SE" u="sng" dirty="0"/>
              <a:t>övningar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Exempel: Genomgång</a:t>
            </a: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CC88E60B-4FA5-F1DE-D002-BB327E276F01}"/>
              </a:ext>
            </a:extLst>
          </p:cNvPr>
          <p:cNvSpPr/>
          <p:nvPr/>
        </p:nvSpPr>
        <p:spPr>
          <a:xfrm rot="2109514">
            <a:off x="10135032" y="669820"/>
            <a:ext cx="161146" cy="388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01D44C4B-B303-BFC7-8A19-57400FA09D4A}"/>
              </a:ext>
            </a:extLst>
          </p:cNvPr>
          <p:cNvSpPr/>
          <p:nvPr/>
        </p:nvSpPr>
        <p:spPr>
          <a:xfrm rot="19859209">
            <a:off x="9886634" y="668380"/>
            <a:ext cx="161146" cy="3885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03DCE2D0-F6D6-D8D3-DD6B-64AD9476FA8C}"/>
              </a:ext>
            </a:extLst>
          </p:cNvPr>
          <p:cNvSpPr/>
          <p:nvPr/>
        </p:nvSpPr>
        <p:spPr>
          <a:xfrm>
            <a:off x="7081890" y="4673139"/>
            <a:ext cx="700698" cy="5969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7" name="Rak 26">
            <a:extLst>
              <a:ext uri="{FF2B5EF4-FFF2-40B4-BE49-F238E27FC236}">
                <a16:creationId xmlns:a16="http://schemas.microsoft.com/office/drawing/2014/main" id="{38CC02EE-E0F7-0E96-9D04-8EC0BF8B1529}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7432239" y="5270039"/>
            <a:ext cx="0" cy="6227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Rak 28">
            <a:extLst>
              <a:ext uri="{FF2B5EF4-FFF2-40B4-BE49-F238E27FC236}">
                <a16:creationId xmlns:a16="http://schemas.microsoft.com/office/drawing/2014/main" id="{F8C5AE5D-9B61-3ED6-CD7F-65981F7617BD}"/>
              </a:ext>
            </a:extLst>
          </p:cNvPr>
          <p:cNvCxnSpPr>
            <a:cxnSpLocks/>
          </p:cNvCxnSpPr>
          <p:nvPr/>
        </p:nvCxnSpPr>
        <p:spPr>
          <a:xfrm>
            <a:off x="6760402" y="5461000"/>
            <a:ext cx="133734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Rak 33">
            <a:extLst>
              <a:ext uri="{FF2B5EF4-FFF2-40B4-BE49-F238E27FC236}">
                <a16:creationId xmlns:a16="http://schemas.microsoft.com/office/drawing/2014/main" id="{3CDC6898-8F21-4F87-DCF3-836407457923}"/>
              </a:ext>
            </a:extLst>
          </p:cNvPr>
          <p:cNvCxnSpPr>
            <a:cxnSpLocks/>
          </p:cNvCxnSpPr>
          <p:nvPr/>
        </p:nvCxnSpPr>
        <p:spPr>
          <a:xfrm flipV="1">
            <a:off x="6416285" y="5875693"/>
            <a:ext cx="1015954" cy="6648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Rak 44">
            <a:extLst>
              <a:ext uri="{FF2B5EF4-FFF2-40B4-BE49-F238E27FC236}">
                <a16:creationId xmlns:a16="http://schemas.microsoft.com/office/drawing/2014/main" id="{43F07F67-225B-DA94-79FC-0FB270C9223D}"/>
              </a:ext>
            </a:extLst>
          </p:cNvPr>
          <p:cNvCxnSpPr>
            <a:cxnSpLocks/>
          </p:cNvCxnSpPr>
          <p:nvPr/>
        </p:nvCxnSpPr>
        <p:spPr>
          <a:xfrm flipH="1" flipV="1">
            <a:off x="7432239" y="5880100"/>
            <a:ext cx="948436" cy="6499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ruta 48">
            <a:extLst>
              <a:ext uri="{FF2B5EF4-FFF2-40B4-BE49-F238E27FC236}">
                <a16:creationId xmlns:a16="http://schemas.microsoft.com/office/drawing/2014/main" id="{C09297F3-DECF-C77C-CC42-7DF1A97C51E3}"/>
              </a:ext>
            </a:extLst>
          </p:cNvPr>
          <p:cNvSpPr txBox="1"/>
          <p:nvPr/>
        </p:nvSpPr>
        <p:spPr>
          <a:xfrm>
            <a:off x="7034982" y="4318703"/>
            <a:ext cx="794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Elever</a:t>
            </a:r>
          </a:p>
        </p:txBody>
      </p:sp>
      <p:sp>
        <p:nvSpPr>
          <p:cNvPr id="55" name="Ellips 54">
            <a:extLst>
              <a:ext uri="{FF2B5EF4-FFF2-40B4-BE49-F238E27FC236}">
                <a16:creationId xmlns:a16="http://schemas.microsoft.com/office/drawing/2014/main" id="{D2E9911C-C2B7-D712-1D93-A266DD0A0DAC}"/>
              </a:ext>
            </a:extLst>
          </p:cNvPr>
          <p:cNvSpPr/>
          <p:nvPr/>
        </p:nvSpPr>
        <p:spPr>
          <a:xfrm>
            <a:off x="7283397" y="4874148"/>
            <a:ext cx="111318" cy="715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Ellips 56">
            <a:extLst>
              <a:ext uri="{FF2B5EF4-FFF2-40B4-BE49-F238E27FC236}">
                <a16:creationId xmlns:a16="http://schemas.microsoft.com/office/drawing/2014/main" id="{48C4E061-B1B7-9D0A-BAF2-B06F60CEF8B2}"/>
              </a:ext>
            </a:extLst>
          </p:cNvPr>
          <p:cNvSpPr/>
          <p:nvPr/>
        </p:nvSpPr>
        <p:spPr>
          <a:xfrm>
            <a:off x="7491455" y="4875472"/>
            <a:ext cx="111318" cy="715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8" name="Båge 57">
            <a:extLst>
              <a:ext uri="{FF2B5EF4-FFF2-40B4-BE49-F238E27FC236}">
                <a16:creationId xmlns:a16="http://schemas.microsoft.com/office/drawing/2014/main" id="{2B565004-ECCB-B95C-7F36-A6B5CF6571FA}"/>
              </a:ext>
            </a:extLst>
          </p:cNvPr>
          <p:cNvSpPr/>
          <p:nvPr/>
        </p:nvSpPr>
        <p:spPr>
          <a:xfrm rot="8301997">
            <a:off x="7259540" y="4746932"/>
            <a:ext cx="381663" cy="357808"/>
          </a:xfrm>
          <a:prstGeom prst="arc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3" name="textruta 62">
            <a:extLst>
              <a:ext uri="{FF2B5EF4-FFF2-40B4-BE49-F238E27FC236}">
                <a16:creationId xmlns:a16="http://schemas.microsoft.com/office/drawing/2014/main" id="{205569AC-3C1B-7FA9-D0E3-F1C850DFA14E}"/>
              </a:ext>
            </a:extLst>
          </p:cNvPr>
          <p:cNvSpPr txBox="1"/>
          <p:nvPr/>
        </p:nvSpPr>
        <p:spPr>
          <a:xfrm>
            <a:off x="6548759" y="6060713"/>
            <a:ext cx="1766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/>
              <a:t>Domänspecifikt</a:t>
            </a:r>
          </a:p>
          <a:p>
            <a:pPr algn="ctr"/>
            <a:r>
              <a:rPr lang="sv-SE" dirty="0"/>
              <a:t>lärande </a:t>
            </a:r>
          </a:p>
        </p:txBody>
      </p:sp>
    </p:spTree>
    <p:extLst>
      <p:ext uri="{BB962C8B-B14F-4D97-AF65-F5344CB8AC3E}">
        <p14:creationId xmlns:p14="http://schemas.microsoft.com/office/powerpoint/2010/main" val="9125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9" fill="hold">
                      <p:stCondLst>
                        <p:cond delay="indefinite"/>
                      </p:stCondLst>
                      <p:childTnLst>
                        <p:par>
                          <p:cTn id="550" fill="hold">
                            <p:stCondLst>
                              <p:cond delay="0"/>
                            </p:stCondLst>
                            <p:childTnLst>
                              <p:par>
                                <p:cTn id="5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6" fill="hold">
                      <p:stCondLst>
                        <p:cond delay="indefinite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6" fill="hold">
                      <p:stCondLst>
                        <p:cond delay="indefinite"/>
                      </p:stCondLst>
                      <p:childTnLst>
                        <p:par>
                          <p:cTn id="667" fill="hold">
                            <p:stCondLst>
                              <p:cond delay="0"/>
                            </p:stCondLst>
                            <p:childTnLst>
                              <p:par>
                                <p:cTn id="6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3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4" fill="hold">
                      <p:stCondLst>
                        <p:cond delay="indefinite"/>
                      </p:stCondLst>
                      <p:childTnLst>
                        <p:par>
                          <p:cTn id="675" fill="hold">
                            <p:stCondLst>
                              <p:cond delay="0"/>
                            </p:stCondLst>
                            <p:childTnLst>
                              <p:par>
                                <p:cTn id="6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9" fill="hold">
                      <p:stCondLst>
                        <p:cond delay="indefinite"/>
                      </p:stCondLst>
                      <p:childTnLst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4" fill="hold">
                      <p:stCondLst>
                        <p:cond delay="indefinite"/>
                      </p:stCondLst>
                      <p:childTnLst>
                        <p:par>
                          <p:cTn id="685" fill="hold">
                            <p:stCondLst>
                              <p:cond delay="0"/>
                            </p:stCondLst>
                            <p:childTnLst>
                              <p:par>
                                <p:cTn id="6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8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/>
      <p:bldP spid="13" grpId="0" animBg="1"/>
      <p:bldP spid="15" grpId="0" animBg="1"/>
      <p:bldP spid="16" grpId="0" animBg="1"/>
      <p:bldP spid="23" grpId="0" animBg="1"/>
      <p:bldP spid="24" grpId="0" animBg="1"/>
      <p:bldP spid="25" grpId="0" animBg="1"/>
      <p:bldP spid="28" grpId="0"/>
      <p:bldP spid="37" grpId="0"/>
      <p:bldP spid="50" grpId="0"/>
      <p:bldP spid="51" grpId="0"/>
      <p:bldP spid="52" grpId="0" animBg="1"/>
      <p:bldP spid="53" grpId="0" animBg="1"/>
      <p:bldP spid="54" grpId="0" animBg="1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15" grpId="0"/>
      <p:bldP spid="116" grpId="0"/>
      <p:bldP spid="117" grpId="0"/>
      <p:bldP spid="118" grpId="0"/>
      <p:bldP spid="130" grpId="0"/>
      <p:bldP spid="132" grpId="0"/>
      <p:bldP spid="133" grpId="0"/>
      <p:bldP spid="134" grpId="0"/>
      <p:bldP spid="135" grpId="0"/>
      <p:bldP spid="140" grpId="0"/>
      <p:bldP spid="143" grpId="0"/>
      <p:bldP spid="144" grpId="0"/>
      <p:bldP spid="150" grpId="0" animBg="1"/>
      <p:bldP spid="155" grpId="0" animBg="1"/>
      <p:bldP spid="161" grpId="0"/>
      <p:bldP spid="163" grpId="0"/>
      <p:bldP spid="164" grpId="0"/>
      <p:bldP spid="166" grpId="0" animBg="1"/>
      <p:bldP spid="171" grpId="0" animBg="1"/>
      <p:bldP spid="178" grpId="0" animBg="1"/>
      <p:bldP spid="183" grpId="0" animBg="1"/>
      <p:bldP spid="190" grpId="0" animBg="1"/>
      <p:bldP spid="200" grpId="0"/>
      <p:bldP spid="202" grpId="0" animBg="1"/>
      <p:bldP spid="207" grpId="0" animBg="1"/>
      <p:bldP spid="213" grpId="0" animBg="1"/>
      <p:bldP spid="218" grpId="0" animBg="1"/>
      <p:bldP spid="225" grpId="0" animBg="1"/>
      <p:bldP spid="231" grpId="0"/>
      <p:bldP spid="233" grpId="0" animBg="1"/>
      <p:bldP spid="238" grpId="0" animBg="1"/>
      <p:bldP spid="244" grpId="0" animBg="1"/>
      <p:bldP spid="256" grpId="0"/>
      <p:bldP spid="258" grpId="0"/>
      <p:bldP spid="198" grpId="0"/>
      <p:bldP spid="249" grpId="0"/>
      <p:bldP spid="250" grpId="0"/>
      <p:bldP spid="9" grpId="0"/>
      <p:bldP spid="254" grpId="0"/>
      <p:bldP spid="255" grpId="0"/>
      <p:bldP spid="260" grpId="0" animBg="1"/>
      <p:bldP spid="262" grpId="0" animBg="1"/>
      <p:bldP spid="265" grpId="0" animBg="1"/>
      <p:bldP spid="268" grpId="0" animBg="1"/>
      <p:bldP spid="270" grpId="0" animBg="1"/>
      <p:bldP spid="273" grpId="0" animBg="1"/>
      <p:bldP spid="275" grpId="0" animBg="1"/>
      <p:bldP spid="20" grpId="0"/>
      <p:bldP spid="277" grpId="0"/>
      <p:bldP spid="278" grpId="0"/>
      <p:bldP spid="279" grpId="0"/>
      <p:bldP spid="280" grpId="0"/>
      <p:bldP spid="281" grpId="0"/>
      <p:bldP spid="282" grpId="0"/>
      <p:bldP spid="285" grpId="0"/>
      <p:bldP spid="286" grpId="0"/>
      <p:bldP spid="287" grpId="0"/>
      <p:bldP spid="289" grpId="0"/>
      <p:bldP spid="290" grpId="0"/>
      <p:bldP spid="263" grpId="0"/>
      <p:bldP spid="284" grpId="0"/>
      <p:bldP spid="14" grpId="0"/>
      <p:bldP spid="17" grpId="0" animBg="1"/>
      <p:bldP spid="19" grpId="0" animBg="1"/>
      <p:bldP spid="21" grpId="0" animBg="1"/>
      <p:bldP spid="49" grpId="0"/>
      <p:bldP spid="55" grpId="0" animBg="1"/>
      <p:bldP spid="57" grpId="0" animBg="1"/>
      <p:bldP spid="58" grpId="0" animBg="1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86861-EDA0-E656-7A13-C1B71E54B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249DB00-81B6-4D17-981C-9B1A0EBED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627" y="931025"/>
            <a:ext cx="6260588" cy="428416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C4C0031-5DA8-427C-BC82-25BF11E61734}"/>
              </a:ext>
            </a:extLst>
          </p:cNvPr>
          <p:cNvSpPr txBox="1"/>
          <p:nvPr/>
        </p:nvSpPr>
        <p:spPr>
          <a:xfrm>
            <a:off x="1581496" y="5639877"/>
            <a:ext cx="9848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Johansson, P. (2019). </a:t>
            </a:r>
            <a:r>
              <a:rPr lang="sv-SE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Lära historia genom källor: Undervisning och lärande av historisk källtolkning i grundskolan och gymnasieskolan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649CF17-2A39-FCFC-DB1A-2FFA34CC1403}"/>
              </a:ext>
            </a:extLst>
          </p:cNvPr>
          <p:cNvSpPr txBox="1"/>
          <p:nvPr/>
        </p:nvSpPr>
        <p:spPr>
          <a:xfrm>
            <a:off x="1325" y="0"/>
            <a:ext cx="7146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800" b="1" dirty="0">
                <a:solidFill>
                  <a:srgbClr val="1F3763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Ämnesdidaktiska modeller för elevers domänspecifika lärande i historia I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9516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550</Words>
  <Application>Microsoft Office PowerPoint</Application>
  <PresentationFormat>Bredbild</PresentationFormat>
  <Paragraphs>141</Paragraphs>
  <Slides>15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Vasily Davydov: Lärandeverksamhet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Jakobsson</dc:creator>
  <cp:lastModifiedBy>Maria Alakangas</cp:lastModifiedBy>
  <cp:revision>8</cp:revision>
  <dcterms:created xsi:type="dcterms:W3CDTF">2026-04-19T18:15:56Z</dcterms:created>
  <dcterms:modified xsi:type="dcterms:W3CDTF">2026-04-22T10:33:26Z</dcterms:modified>
</cp:coreProperties>
</file>