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2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68" r:id="rId16"/>
    <p:sldId id="269" r:id="rId17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Blad1!$A$2:$A$12</c:f>
              <c:strCache>
                <c:ptCount val="11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  <c:pt idx="4">
                  <c:v>Kategori 5</c:v>
                </c:pt>
                <c:pt idx="5">
                  <c:v>Kategori 6</c:v>
                </c:pt>
                <c:pt idx="6">
                  <c:v>Kategori7</c:v>
                </c:pt>
                <c:pt idx="7">
                  <c:v>Kategori 8</c:v>
                </c:pt>
                <c:pt idx="8">
                  <c:v>Kategori 9</c:v>
                </c:pt>
                <c:pt idx="9">
                  <c:v>Kategori 10</c:v>
                </c:pt>
                <c:pt idx="10">
                  <c:v>Kategori 11</c:v>
                </c:pt>
              </c:strCache>
            </c:strRef>
          </c:cat>
          <c:val>
            <c:numRef>
              <c:f>Blad1!$B$2:$B$12</c:f>
              <c:numCache>
                <c:formatCode>General</c:formatCode>
                <c:ptCount val="11"/>
                <c:pt idx="0">
                  <c:v>55</c:v>
                </c:pt>
                <c:pt idx="1">
                  <c:v>10</c:v>
                </c:pt>
                <c:pt idx="2">
                  <c:v>20</c:v>
                </c:pt>
                <c:pt idx="3">
                  <c:v>8</c:v>
                </c:pt>
                <c:pt idx="4">
                  <c:v>60</c:v>
                </c:pt>
                <c:pt idx="5">
                  <c:v>55</c:v>
                </c:pt>
                <c:pt idx="6">
                  <c:v>55</c:v>
                </c:pt>
                <c:pt idx="7">
                  <c:v>25</c:v>
                </c:pt>
                <c:pt idx="8">
                  <c:v>50</c:v>
                </c:pt>
                <c:pt idx="9">
                  <c:v>60</c:v>
                </c:pt>
                <c:pt idx="10">
                  <c:v>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B2-4B1F-AF49-CC7E3CF52EFC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Blad1!$A$2:$A$12</c:f>
              <c:strCache>
                <c:ptCount val="11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  <c:pt idx="4">
                  <c:v>Kategori 5</c:v>
                </c:pt>
                <c:pt idx="5">
                  <c:v>Kategori 6</c:v>
                </c:pt>
                <c:pt idx="6">
                  <c:v>Kategori7</c:v>
                </c:pt>
                <c:pt idx="7">
                  <c:v>Kategori 8</c:v>
                </c:pt>
                <c:pt idx="8">
                  <c:v>Kategori 9</c:v>
                </c:pt>
                <c:pt idx="9">
                  <c:v>Kategori 10</c:v>
                </c:pt>
                <c:pt idx="10">
                  <c:v>Kategori 11</c:v>
                </c:pt>
              </c:strCache>
            </c:strRef>
          </c:cat>
          <c:val>
            <c:numRef>
              <c:f>Blad1!$C$2:$C$12</c:f>
              <c:numCache>
                <c:formatCode>General</c:formatCode>
                <c:ptCount val="11"/>
                <c:pt idx="0">
                  <c:v>30.5</c:v>
                </c:pt>
                <c:pt idx="1">
                  <c:v>16</c:v>
                </c:pt>
                <c:pt idx="2">
                  <c:v>27.5</c:v>
                </c:pt>
                <c:pt idx="3">
                  <c:v>4</c:v>
                </c:pt>
                <c:pt idx="4">
                  <c:v>30.5</c:v>
                </c:pt>
                <c:pt idx="5">
                  <c:v>42.5</c:v>
                </c:pt>
                <c:pt idx="6">
                  <c:v>66</c:v>
                </c:pt>
                <c:pt idx="7">
                  <c:v>34</c:v>
                </c:pt>
                <c:pt idx="8">
                  <c:v>107</c:v>
                </c:pt>
                <c:pt idx="9">
                  <c:v>74</c:v>
                </c:pt>
                <c:pt idx="10">
                  <c:v>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B2-4B1F-AF49-CC7E3CF52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3726304"/>
        <c:axId val="333726696"/>
      </c:barChart>
      <c:catAx>
        <c:axId val="33372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33726696"/>
        <c:crosses val="autoZero"/>
        <c:auto val="1"/>
        <c:lblAlgn val="ctr"/>
        <c:lblOffset val="100"/>
        <c:noMultiLvlLbl val="0"/>
      </c:catAx>
      <c:valAx>
        <c:axId val="333726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3372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  <c:pt idx="4">
                  <c:v>Kategori 5</c:v>
                </c:pt>
                <c:pt idx="5">
                  <c:v>Kategori 6</c:v>
                </c:pt>
                <c:pt idx="6">
                  <c:v>Kategori 7</c:v>
                </c:pt>
                <c:pt idx="7">
                  <c:v>Kategori 8</c:v>
                </c:pt>
                <c:pt idx="8">
                  <c:v>Kategori 9 </c:v>
                </c:pt>
                <c:pt idx="9">
                  <c:v>kategori 10</c:v>
                </c:pt>
                <c:pt idx="10">
                  <c:v>Kategori 11</c:v>
                </c:pt>
                <c:pt idx="11">
                  <c:v>Kategori 12</c:v>
                </c:pt>
                <c:pt idx="12">
                  <c:v>Kategori 13</c:v>
                </c:pt>
                <c:pt idx="13">
                  <c:v>Kategori 14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50000</c:v>
                </c:pt>
                <c:pt idx="1">
                  <c:v>30000</c:v>
                </c:pt>
                <c:pt idx="2">
                  <c:v>25000</c:v>
                </c:pt>
                <c:pt idx="3">
                  <c:v>30000</c:v>
                </c:pt>
                <c:pt idx="4">
                  <c:v>10000</c:v>
                </c:pt>
                <c:pt idx="5">
                  <c:v>20000</c:v>
                </c:pt>
                <c:pt idx="6">
                  <c:v>10200</c:v>
                </c:pt>
                <c:pt idx="7">
                  <c:v>4000</c:v>
                </c:pt>
                <c:pt idx="8">
                  <c:v>4000</c:v>
                </c:pt>
                <c:pt idx="9">
                  <c:v>1000</c:v>
                </c:pt>
                <c:pt idx="10">
                  <c:v>2000</c:v>
                </c:pt>
                <c:pt idx="11">
                  <c:v>1000</c:v>
                </c:pt>
                <c:pt idx="12">
                  <c:v>3000</c:v>
                </c:pt>
                <c:pt idx="13">
                  <c:v>3500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E8-4A96-8842-0A0D68C8A30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  <c:pt idx="4">
                  <c:v>Kategori 5</c:v>
                </c:pt>
                <c:pt idx="5">
                  <c:v>Kategori 6</c:v>
                </c:pt>
                <c:pt idx="6">
                  <c:v>Kategori 7</c:v>
                </c:pt>
                <c:pt idx="7">
                  <c:v>Kategori 8</c:v>
                </c:pt>
                <c:pt idx="8">
                  <c:v>Kategori 9 </c:v>
                </c:pt>
                <c:pt idx="9">
                  <c:v>kategori 10</c:v>
                </c:pt>
                <c:pt idx="10">
                  <c:v>Kategori 11</c:v>
                </c:pt>
                <c:pt idx="11">
                  <c:v>Kategori 12</c:v>
                </c:pt>
                <c:pt idx="12">
                  <c:v>Kategori 13</c:v>
                </c:pt>
                <c:pt idx="13">
                  <c:v>Kategori 14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45500</c:v>
                </c:pt>
                <c:pt idx="1">
                  <c:v>29500</c:v>
                </c:pt>
                <c:pt idx="2">
                  <c:v>27000</c:v>
                </c:pt>
                <c:pt idx="3">
                  <c:v>26500</c:v>
                </c:pt>
                <c:pt idx="4">
                  <c:v>12750</c:v>
                </c:pt>
                <c:pt idx="5">
                  <c:v>10500</c:v>
                </c:pt>
                <c:pt idx="6">
                  <c:v>7000</c:v>
                </c:pt>
                <c:pt idx="7">
                  <c:v>4900</c:v>
                </c:pt>
                <c:pt idx="8">
                  <c:v>3600</c:v>
                </c:pt>
                <c:pt idx="9">
                  <c:v>3500</c:v>
                </c:pt>
                <c:pt idx="10">
                  <c:v>2700</c:v>
                </c:pt>
                <c:pt idx="11">
                  <c:v>2300</c:v>
                </c:pt>
                <c:pt idx="12">
                  <c:v>2300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E8-4A96-8842-0A0D68C8A3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3728656"/>
        <c:axId val="333729048"/>
      </c:barChart>
      <c:catAx>
        <c:axId val="33372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33729048"/>
        <c:crosses val="autoZero"/>
        <c:auto val="1"/>
        <c:lblAlgn val="ctr"/>
        <c:lblOffset val="100"/>
        <c:noMultiLvlLbl val="0"/>
      </c:catAx>
      <c:valAx>
        <c:axId val="333729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33728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Blad1!$A$2:$A$14</c:f>
              <c:strCache>
                <c:ptCount val="13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  <c:pt idx="4">
                  <c:v>Kategori 5</c:v>
                </c:pt>
                <c:pt idx="5">
                  <c:v>Kategori 6</c:v>
                </c:pt>
                <c:pt idx="6">
                  <c:v>Kategori 7</c:v>
                </c:pt>
                <c:pt idx="7">
                  <c:v>Kategori 8</c:v>
                </c:pt>
                <c:pt idx="8">
                  <c:v>Kategori 9</c:v>
                </c:pt>
                <c:pt idx="9">
                  <c:v>Kategori 10</c:v>
                </c:pt>
                <c:pt idx="10">
                  <c:v>Kategori 11</c:v>
                </c:pt>
                <c:pt idx="11">
                  <c:v>Kategori 12</c:v>
                </c:pt>
                <c:pt idx="12">
                  <c:v>Kategori 13</c:v>
                </c:pt>
              </c:strCache>
            </c:strRef>
          </c:cat>
          <c:val>
            <c:numRef>
              <c:f>Blad1!$B$2:$B$14</c:f>
              <c:numCache>
                <c:formatCode>General</c:formatCode>
                <c:ptCount val="13"/>
                <c:pt idx="0">
                  <c:v>600</c:v>
                </c:pt>
                <c:pt idx="1">
                  <c:v>250</c:v>
                </c:pt>
                <c:pt idx="2">
                  <c:v>2500</c:v>
                </c:pt>
                <c:pt idx="3">
                  <c:v>500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1750</c:v>
                </c:pt>
                <c:pt idx="8">
                  <c:v>500</c:v>
                </c:pt>
                <c:pt idx="9">
                  <c:v>800</c:v>
                </c:pt>
                <c:pt idx="10">
                  <c:v>400</c:v>
                </c:pt>
                <c:pt idx="11">
                  <c:v>2000</c:v>
                </c:pt>
                <c:pt idx="12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BE-4133-9E44-A481F0372702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Blad1!$A$2:$A$14</c:f>
              <c:strCache>
                <c:ptCount val="13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  <c:pt idx="4">
                  <c:v>Kategori 5</c:v>
                </c:pt>
                <c:pt idx="5">
                  <c:v>Kategori 6</c:v>
                </c:pt>
                <c:pt idx="6">
                  <c:v>Kategori 7</c:v>
                </c:pt>
                <c:pt idx="7">
                  <c:v>Kategori 8</c:v>
                </c:pt>
                <c:pt idx="8">
                  <c:v>Kategori 9</c:v>
                </c:pt>
                <c:pt idx="9">
                  <c:v>Kategori 10</c:v>
                </c:pt>
                <c:pt idx="10">
                  <c:v>Kategori 11</c:v>
                </c:pt>
                <c:pt idx="11">
                  <c:v>Kategori 12</c:v>
                </c:pt>
                <c:pt idx="12">
                  <c:v>Kategori 13</c:v>
                </c:pt>
              </c:strCache>
            </c:strRef>
          </c:cat>
          <c:val>
            <c:numRef>
              <c:f>Blad1!$C$2:$C$14</c:f>
              <c:numCache>
                <c:formatCode>General</c:formatCode>
                <c:ptCount val="13"/>
                <c:pt idx="0">
                  <c:v>800</c:v>
                </c:pt>
                <c:pt idx="1">
                  <c:v>1300</c:v>
                </c:pt>
                <c:pt idx="2">
                  <c:v>2600</c:v>
                </c:pt>
                <c:pt idx="3">
                  <c:v>500</c:v>
                </c:pt>
                <c:pt idx="4">
                  <c:v>160</c:v>
                </c:pt>
                <c:pt idx="5">
                  <c:v>2200</c:v>
                </c:pt>
                <c:pt idx="6">
                  <c:v>475</c:v>
                </c:pt>
                <c:pt idx="7">
                  <c:v>2000</c:v>
                </c:pt>
                <c:pt idx="8">
                  <c:v>110</c:v>
                </c:pt>
                <c:pt idx="9">
                  <c:v>450</c:v>
                </c:pt>
                <c:pt idx="10">
                  <c:v>2800</c:v>
                </c:pt>
                <c:pt idx="11">
                  <c:v>5200</c:v>
                </c:pt>
                <c:pt idx="12">
                  <c:v>5600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BE-4133-9E44-A481F03727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3730616"/>
        <c:axId val="333731008"/>
      </c:barChart>
      <c:catAx>
        <c:axId val="333730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33731008"/>
        <c:crosses val="autoZero"/>
        <c:auto val="1"/>
        <c:lblAlgn val="ctr"/>
        <c:lblOffset val="100"/>
        <c:noMultiLvlLbl val="0"/>
      </c:catAx>
      <c:valAx>
        <c:axId val="333731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33730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2"/>
                <c:pt idx="0">
                  <c:v>Kategori 1</c:v>
                </c:pt>
                <c:pt idx="1">
                  <c:v>Kategori 2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450000</c:v>
                </c:pt>
                <c:pt idx="1">
                  <c:v>750000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30-45AA-BE20-BC4B6221AEA4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2"/>
                <c:pt idx="0">
                  <c:v>Kategori 1</c:v>
                </c:pt>
                <c:pt idx="1">
                  <c:v>Kategori 2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75000</c:v>
                </c:pt>
                <c:pt idx="1">
                  <c:v>600000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30-45AA-BE20-BC4B6221AE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6850560"/>
        <c:axId val="336855656"/>
      </c:barChart>
      <c:catAx>
        <c:axId val="33685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36855656"/>
        <c:crosses val="autoZero"/>
        <c:auto val="1"/>
        <c:lblAlgn val="ctr"/>
        <c:lblOffset val="100"/>
        <c:noMultiLvlLbl val="0"/>
      </c:catAx>
      <c:valAx>
        <c:axId val="336855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36850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1250000</c:v>
                </c:pt>
                <c:pt idx="1">
                  <c:v>20000</c:v>
                </c:pt>
                <c:pt idx="2">
                  <c:v>40000</c:v>
                </c:pt>
                <c:pt idx="3">
                  <c:v>45000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F8-4C78-879F-E681F59BB872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900000</c:v>
                </c:pt>
                <c:pt idx="1">
                  <c:v>57000</c:v>
                </c:pt>
                <c:pt idx="2">
                  <c:v>26000</c:v>
                </c:pt>
                <c:pt idx="3">
                  <c:v>33000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F8-4C78-879F-E681F59BB8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6855264"/>
        <c:axId val="336851736"/>
      </c:barChart>
      <c:catAx>
        <c:axId val="336855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36851736"/>
        <c:crosses val="autoZero"/>
        <c:auto val="1"/>
        <c:lblAlgn val="ctr"/>
        <c:lblOffset val="100"/>
        <c:noMultiLvlLbl val="0"/>
      </c:catAx>
      <c:valAx>
        <c:axId val="336851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36855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BBC5C-0351-488A-98BE-C660E574B33A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7242F-F44D-4B0A-8795-6106227C06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0304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976F5-BB65-4BBB-84FB-DE8F1694F90E}" type="datetimeFigureOut">
              <a:rPr lang="sv-SE" smtClean="0"/>
              <a:t>2020-12-14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CD0CF-2AA0-4E0A-8B7A-33EB587D6A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145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CD0CF-2AA0-4E0A-8B7A-33EB587D6A26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2177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CD0CF-2AA0-4E0A-8B7A-33EB587D6A26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8516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0002-44E1-4F17-8C9D-65C5EDBDB568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298A-A002-4CEE-A331-ECCBF0AB4BCE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C6BE7-77F2-44B5-92B7-20CE6A3BC1A7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EB8D-2117-482B-9EE6-B145A2DB6E18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22CF-41BA-40C0-A639-1DF9ED6A9D92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E7EF-3014-43B4-8528-57408F566D69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221D-BF33-4C29-95B4-A82599D364F3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B94C-6C50-490D-9FC4-CEDA2EF9EFDC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C27E9-E337-4DE1-87B3-49C9DDF23F61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665A-1694-40A0-9D4D-0C1FB89DFC4D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E094-97F0-4C51-870F-2A5EE920514C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6C9F-B7EC-4C38-B7D5-E16CD6714C1B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9A627-A4B4-437B-8E8E-AB2FE2E56D1E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2328-D8EC-452B-888B-F0A8A143FBCD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48B3-D511-40BA-A70B-48CF13D42974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0843-3E3B-471C-A12C-FB40C07309C9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3E92A-501D-43D8-92B6-1BB1EDE012A7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Värdering av tillgångar ur ett exekutionsrättsligt perspektiv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436812" y="2049780"/>
            <a:ext cx="8915400" cy="29413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Annina H. Persson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DCC4-FFC4-4B02-9680-4013DE4C3E06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725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Skepp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76862" y="4114800"/>
            <a:ext cx="8915400" cy="3777622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787650" y="1981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88574043"/>
              </p:ext>
            </p:extLst>
          </p:nvPr>
        </p:nvGraphicFramePr>
        <p:xfrm>
          <a:off x="2787650" y="198120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E7C5D-D978-4367-AED1-17ED710FB52C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Serie 1 = uppskattat värde Serie 2= försäljningsvärde</a:t>
            </a:r>
            <a:endParaRPr lang="en-US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516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Luftfartyg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472112" y="5966460"/>
            <a:ext cx="8915400" cy="2472062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882900" y="25273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67256423"/>
              </p:ext>
            </p:extLst>
          </p:nvPr>
        </p:nvGraphicFramePr>
        <p:xfrm>
          <a:off x="2882900" y="252730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882900" y="62007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6BC3-1A80-4767-944D-03125891E3AF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Serie 1 = uppskattat värde Serie 2= försäljningsvärde</a:t>
            </a:r>
            <a:endParaRPr lang="en-US" dirty="0"/>
          </a:p>
          <a:p>
            <a:endParaRPr lang="en-US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895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Värdering – fast egendom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Värderas så snart det är lämpligt med hänsyn till det fortsatta förfarandet, 12 kap. 3 § UB. Jfr 12 kap. 2 § UF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Kan anlita sakkunnig person vid värderingen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Taxeringsvärde kan i allmänhet inte godtas som utgångspunkt för prövningen av  huruvida 12 kap. 40 § 1 st. 2 men. UB är uppfyllt (sannolikt att avsevärt högre köpeskilling kan uppnås).  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7CBE-86A1-4A5F-A00B-31E03CC7ACF7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43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Försäljning - fast egendom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Försäljning bör ske inom fyra månader från utmätningen med vissa undantag, 12 kap. 11 § UB </a:t>
            </a: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Exekutiv försäljning som ska ske på begäran av konkursförvaltaren i fastighetsägarens konkurs - fastigheten försäljas inom fyra månader från den tidpunkt begäran om försäljning kom in till Kronofogden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36C3-351D-4193-873E-02978FF444B8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372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Försäljning - fast egendom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Försäljning ska enligt huvudregeln ske på offentlig auktion, 12 kap. 1 § UB, jfr dock 12 kap. 57 §. </a:t>
            </a: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Villkor för försäljningen – fastigheten får i regel inte försäljas under det s.k. skyddsbeloppet, 12 kap. 32 § och 12 kap. 40 § 1 st. UB. 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BA44A-E761-4C9B-B5FE-78D0A6CE0C7D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030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Praxis m.m.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HD godtagit försäljningar av småhus - 70-80 % av det uppskattade marknadsvärdet och underkänt försäljningar där inropssumman uppgått till endast 40 % av det uppskattade marknadsvärdet. </a:t>
            </a:r>
          </a:p>
          <a:p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Hovrätterna har dock godtagit bud som varit betydligt lägre. Det lägsta bud som godtagits - 11 % av det uppskattade marknadsvärdet. </a:t>
            </a:r>
          </a:p>
          <a:p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Empiri - Skillnaden mellan godtaget bud och det uppskattade värdet - från 68,9 % under det uppskattade marknadsvärdet till 145,0 % över det uppskattade marknadsvärdet.  </a:t>
            </a: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BABA1-2F8A-4325-BFD5-5BE6B2AFCAFF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16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Slutsatser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Väl beskrivet i bl.a. lagtext när egendomen ska värderas, efter vilka principer värderingen ska ske och hur försäljningen ska gå till.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Svårt att uppskatta värde i förhållande till försäljningsvärde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Relationen gäldenärens slutgiltiga skuld, egendomens uppskattade värde samt verkligt försäljningsvärde - kan vara svårt att bestämma </a:t>
            </a:r>
            <a:r>
              <a:rPr lang="sv-SE" sz="2400">
                <a:latin typeface="Arial" panose="020B0604020202020204" pitchFamily="34" charset="0"/>
                <a:cs typeface="Arial" panose="020B0604020202020204" pitchFamily="34" charset="0"/>
              </a:rPr>
              <a:t>- Jfr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NJA 2018 s. 9</a:t>
            </a:r>
          </a:p>
          <a:p>
            <a:pPr marL="0" indent="0">
              <a:buNone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FFFA-60C0-4A5E-8483-43C329B9AEE7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107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Utsökningsbalken (1981:774)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Vem säljer egendomen?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Hur ska den säljas? 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När ska man värdera?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Efter vilka principer görs värderingen?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En jämförelse mellan uppskattat värde och försäljningsvärde för några typer av egendom, såsom vissa slag av lösöre, skepp, luftfartyg och fast egendom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DCC4-FFC4-4B02-9680-4013DE4C3E06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113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Några rättsliga utgångspunkter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Försvarlighetsbedömning - 4 kap. 3 § 1 st. UB.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Intresseavvägning - 4 kap. 3 § 2 st. UB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Proportionalitetsbedömning - art. 8 EKMR och art. EKMR första tilläggsprotokollet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BC21-9373-4B35-9CD9-78171177857C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97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1790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Allmänt om värdering - lös egendom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589212" y="1428750"/>
            <a:ext cx="8915400" cy="4482472"/>
          </a:xfrm>
        </p:spPr>
        <p:txBody>
          <a:bodyPr>
            <a:normAutofit/>
          </a:bodyPr>
          <a:lstStyle/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6 kap. 9 § UB -  förteckna och värdera så snart som möjligt 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Sakkunnig person får anlitas för värderingen, men Kronofogden kan själv göra värderingen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Utgångspunkten vid värderingen är egendomens marknadsvärde – dvs. det uppskattade värdet vid en hypotetisk försäljning. Egendomen säljs i befintligt skick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E3DF5-D920-40BD-A1A7-DF9D9DD780DA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986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Försäljningen - lös egendom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948255" y="1988820"/>
            <a:ext cx="8556357" cy="5084452"/>
          </a:xfrm>
        </p:spPr>
        <p:txBody>
          <a:bodyPr/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Offentlig auktion eller under hand – ofta nätauktion, 9 kap. 1 § UB. Välja det alternativ som förväntas ge bäst resultat 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Skepp och luftfartyg – offentlig auktion, 10 kap. 1 § och 11 kap. 1 UB</a:t>
            </a: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Skyddsbelopp och föreskrifter om lägsta bud – 9 kap. 4 § UB respektive UF, jfr skepp, 10 kap. 14 § och luftfartyg, 11 kap. UB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5BBD-60AC-4037-A5E9-6FCA7AE77C5D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126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Försäljningen - lös egendom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948255" y="1988820"/>
            <a:ext cx="8556357" cy="5084452"/>
          </a:xfrm>
        </p:spPr>
        <p:txBody>
          <a:bodyPr/>
          <a:lstStyle/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Försäljning inom två månader från utmätningen med vissa undantag, 8 kap. 3 § UB och 9 kap. 2 § UF – jfr dock skepp och luftfartyg där försäljning bör ske inom fyra månader,   jfr 10 kap. 3 § och 11 kap. 1 § UB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F234-5F8C-4485-B2ED-AD6B91890CB7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Annina H Persson</a:t>
            </a:r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374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Personbilar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901457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1536-E53C-48F1-A776-034BF6841684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Serie 1 = uppskattat värde Serie 2= försäljningsvärde</a:t>
            </a:r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284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Märkesklockor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53162" y="5715000"/>
            <a:ext cx="8915400" cy="3777622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073400" y="2209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6189923"/>
              </p:ext>
            </p:extLst>
          </p:nvPr>
        </p:nvGraphicFramePr>
        <p:xfrm>
          <a:off x="3073400" y="1638300"/>
          <a:ext cx="6550660" cy="3794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056051" y="5820976"/>
            <a:ext cx="2231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1B4D-BF72-4959-B3CC-F531275680D2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Serie 1 = uppskattat värde Serie 2= försäljningsvärde</a:t>
            </a:r>
            <a:endParaRPr lang="en-US" dirty="0"/>
          </a:p>
          <a:p>
            <a:endParaRPr lang="en-US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472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Antikt och konst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61062" y="5816600"/>
            <a:ext cx="8915400" cy="3777622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429000" y="22288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05610810"/>
              </p:ext>
            </p:extLst>
          </p:nvPr>
        </p:nvGraphicFramePr>
        <p:xfrm>
          <a:off x="2921000" y="1905000"/>
          <a:ext cx="6931660" cy="3598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331891" y="6182926"/>
            <a:ext cx="2231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117AE-B6FB-4ED0-9267-1CECD2F3EDC9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Serie 1 = uppskattat värde Serie 2= försäljningsvärde</a:t>
            </a:r>
            <a:endParaRPr lang="en-US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539061"/>
      </p:ext>
    </p:extLst>
  </p:cSld>
  <p:clrMapOvr>
    <a:masterClrMapping/>
  </p:clrMapOvr>
</p:sld>
</file>

<file path=ppt/theme/theme1.xml><?xml version="1.0" encoding="utf-8"?>
<a:theme xmlns:a="http://schemas.openxmlformats.org/drawingml/2006/main" name="Sling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178</TotalTime>
  <Words>729</Words>
  <Application>Microsoft Office PowerPoint</Application>
  <PresentationFormat>Bredbild</PresentationFormat>
  <Paragraphs>107</Paragraphs>
  <Slides>16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Slinga</vt:lpstr>
      <vt:lpstr>Värdering av tillgångar ur ett exekutionsrättsligt perspektiv</vt:lpstr>
      <vt:lpstr>Utsökningsbalken (1981:774)</vt:lpstr>
      <vt:lpstr>Några rättsliga utgångspunkter</vt:lpstr>
      <vt:lpstr>Allmänt om värdering - lös egendom</vt:lpstr>
      <vt:lpstr>Försäljningen - lös egendom</vt:lpstr>
      <vt:lpstr>Försäljningen - lös egendom</vt:lpstr>
      <vt:lpstr>Personbilar</vt:lpstr>
      <vt:lpstr>Märkesklockor</vt:lpstr>
      <vt:lpstr>Antikt och konst</vt:lpstr>
      <vt:lpstr>Skepp</vt:lpstr>
      <vt:lpstr>Luftfartyg</vt:lpstr>
      <vt:lpstr>Värdering – fast egendom</vt:lpstr>
      <vt:lpstr>Försäljning - fast egendom</vt:lpstr>
      <vt:lpstr>Försäljning - fast egendom</vt:lpstr>
      <vt:lpstr>Praxis m.m.</vt:lpstr>
      <vt:lpstr>Slutsatser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Värdering av tillgångar ur ett exekutionsrättsligt perspektiv</dc:title>
  <dc:creator>annina</dc:creator>
  <cp:lastModifiedBy>Annina H Persson</cp:lastModifiedBy>
  <cp:revision>21</cp:revision>
  <cp:lastPrinted>2020-12-14T07:08:51Z</cp:lastPrinted>
  <dcterms:created xsi:type="dcterms:W3CDTF">2019-05-06T06:31:13Z</dcterms:created>
  <dcterms:modified xsi:type="dcterms:W3CDTF">2020-12-14T07:09:23Z</dcterms:modified>
</cp:coreProperties>
</file>