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82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12/14/20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A74D-8745-3548-AA21-6FC61F5B57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SE" dirty="0"/>
              <a:t>Värdering av tillgångar</a:t>
            </a:r>
            <a:br>
              <a:rPr lang="en-SE" dirty="0"/>
            </a:br>
            <a:r>
              <a:rPr lang="en-SE" dirty="0"/>
              <a:t>vid </a:t>
            </a:r>
            <a:r>
              <a:rPr lang="en-GB" dirty="0" err="1"/>
              <a:t>insolvens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573F54-43E3-D74D-A834-501C9A7C43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337274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1030-1821-C44E-982B-E2A49191F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Värdering av tillgångar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praktiken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A9A4D-11D8-1C4A-81F4-8328108BC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E" dirty="0"/>
              <a:t>Ställa samma frågor om hur värdering sker till 10 särskilt utvalda konkursförvaltare</a:t>
            </a:r>
          </a:p>
          <a:p>
            <a:r>
              <a:rPr lang="en-SE" dirty="0"/>
              <a:t>Studien presenteras under våren 2021</a:t>
            </a:r>
          </a:p>
          <a:p>
            <a:r>
              <a:rPr lang="en-SE"/>
              <a:t>Frågor?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52188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40288-067E-3746-92A5-7A839D403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Bakgrund till dagens konferens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A5F24-B2A6-2F4E-8167-CABE81D98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E" dirty="0"/>
              <a:t>Bok Värdering av tillgångar vid insolvens utgiven av Student litteratur</a:t>
            </a:r>
          </a:p>
          <a:p>
            <a:r>
              <a:rPr lang="en-SE" dirty="0"/>
              <a:t>10 forskare och 2 praktiker oliks perspektiv</a:t>
            </a:r>
          </a:p>
          <a:p>
            <a:r>
              <a:rPr lang="en-SE" dirty="0"/>
              <a:t>Slutsats frågorna de samma oavsett ämnesområde dvs.</a:t>
            </a:r>
          </a:p>
          <a:p>
            <a:r>
              <a:rPr lang="en-SE" dirty="0"/>
              <a:t>Vilket är syftet medvärderingen</a:t>
            </a:r>
          </a:p>
          <a:p>
            <a:r>
              <a:rPr lang="en-GB" dirty="0"/>
              <a:t>T</a:t>
            </a:r>
            <a:r>
              <a:rPr lang="en-SE" dirty="0"/>
              <a:t>idpunkten för värderingen, när ska den ske</a:t>
            </a:r>
          </a:p>
          <a:p>
            <a:endParaRPr lang="en-SE" dirty="0"/>
          </a:p>
          <a:p>
            <a:pPr marL="0" indent="0">
              <a:buNone/>
            </a:pP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64208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CF993-13A6-BB44-9FF1-408082657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Gemensamma frågor oavsett ämnes tillhörighet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E017B-A6CA-8A4E-A448-211F32498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E" dirty="0"/>
              <a:t>Hur ska värdering ske</a:t>
            </a:r>
          </a:p>
          <a:p>
            <a:r>
              <a:rPr lang="en-SE" dirty="0"/>
              <a:t>Värderingsprinciper vilka</a:t>
            </a:r>
          </a:p>
          <a:p>
            <a:r>
              <a:rPr lang="en-SE" dirty="0"/>
              <a:t>Slutsatser av studien:  </a:t>
            </a:r>
          </a:p>
          <a:p>
            <a:r>
              <a:rPr lang="en-SE" dirty="0"/>
              <a:t>Ett klart syfte </a:t>
            </a:r>
            <a:r>
              <a:rPr lang="en-GB" dirty="0" err="1"/>
              <a:t>i</a:t>
            </a:r>
            <a:r>
              <a:rPr lang="en-SE" dirty="0"/>
              <a:t> redovisningsrätt, utsökningsrätt. och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skatterätt</a:t>
            </a:r>
            <a:endParaRPr lang="en-SE" dirty="0"/>
          </a:p>
          <a:p>
            <a:r>
              <a:rPr lang="en-SE" dirty="0"/>
              <a:t>Dock saknas det bestämmelser för hur man ska gå tillväga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074674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9C407-F0E2-6146-87B4-0540AFB92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Värderingsprinciper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olika</a:t>
            </a:r>
            <a:r>
              <a:rPr lang="en-GB" dirty="0"/>
              <a:t> </a:t>
            </a:r>
            <a:r>
              <a:rPr lang="en-GB" dirty="0" err="1"/>
              <a:t>ämnen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39520-241F-DD4F-ABA3-264AC6A7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SE" dirty="0"/>
          </a:p>
          <a:p>
            <a:r>
              <a:rPr lang="en-SE" dirty="0"/>
              <a:t>Utsökningsrätt och redovisningsrätt är det marknadsvärdet</a:t>
            </a:r>
          </a:p>
          <a:p>
            <a:r>
              <a:rPr lang="en-SE" dirty="0"/>
              <a:t>Skatterätt är det verkligt värde som ska värderas</a:t>
            </a:r>
          </a:p>
          <a:p>
            <a:r>
              <a:rPr lang="en-SE" dirty="0"/>
              <a:t>Saknas regler för företagsrekonstruktion och </a:t>
            </a:r>
            <a:r>
              <a:rPr lang="en-GB" dirty="0" err="1"/>
              <a:t>i</a:t>
            </a:r>
            <a:r>
              <a:rPr lang="en-SE" dirty="0"/>
              <a:t> konkurs, noggrannt uppskattade värden, 3 kap. 14 Lag om företagsrekonstruktion och </a:t>
            </a:r>
            <a:r>
              <a:rPr lang="en-GB" dirty="0"/>
              <a:t>I</a:t>
            </a:r>
            <a:r>
              <a:rPr lang="en-SE" dirty="0"/>
              <a:t> 7 kap. 12-13 §§ konkkurslagen</a:t>
            </a:r>
          </a:p>
        </p:txBody>
      </p:sp>
    </p:spTree>
    <p:extLst>
      <p:ext uri="{BB962C8B-B14F-4D97-AF65-F5344CB8AC3E}">
        <p14:creationId xmlns:p14="http://schemas.microsoft.com/office/powerpoint/2010/main" val="1259197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B66E-6C54-0742-826E-4BAE9DB61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Olika värden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87D60-1BFE-A048-94AE-AA71F6A69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E" dirty="0"/>
              <a:t>Anskaffningsvärde</a:t>
            </a:r>
          </a:p>
          <a:p>
            <a:r>
              <a:rPr lang="en-SE" dirty="0"/>
              <a:t>Marknadsvärde</a:t>
            </a:r>
          </a:p>
          <a:p>
            <a:r>
              <a:rPr lang="en-SE" dirty="0"/>
              <a:t>Bokfört värde</a:t>
            </a:r>
          </a:p>
          <a:p>
            <a:r>
              <a:rPr lang="en-GB" dirty="0"/>
              <a:t>G</a:t>
            </a:r>
            <a:r>
              <a:rPr lang="en-SE" dirty="0"/>
              <a:t>oing-concern värde</a:t>
            </a:r>
          </a:p>
          <a:p>
            <a:r>
              <a:rPr lang="en-SE" dirty="0"/>
              <a:t>Skatterättsligt värde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027599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C21B4-A34E-6349-AE93-AEEB65727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Forskningsfrågorna 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SE" dirty="0"/>
              <a:t>projektet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137E5-0725-5B4E-830E-A62EFB3C2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SE" dirty="0"/>
              <a:t>Går det att finna likheter och skillnader rörande de olika disciplinerna?</a:t>
            </a:r>
          </a:p>
          <a:p>
            <a:pPr marL="0" indent="0">
              <a:buNone/>
            </a:pPr>
            <a:r>
              <a:rPr lang="en-SE" dirty="0"/>
              <a:t>Går det att använda ett vräderingssätt inom en disciplin på en annan?</a:t>
            </a:r>
          </a:p>
          <a:p>
            <a:pPr marL="0" indent="0">
              <a:buNone/>
            </a:pPr>
            <a:r>
              <a:rPr lang="en-SE" dirty="0"/>
              <a:t>Kan någon värdering inom de olika ämnesområdena användas  för värdering vid företagsrekonstruktion eller konkurs?</a:t>
            </a:r>
          </a:p>
          <a:p>
            <a:pPr marL="0" indent="0">
              <a:buNone/>
            </a:pP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022377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5DD71-1799-EC40-80B4-39BB9CB4A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Värdering av tillgångar </a:t>
            </a:r>
            <a:r>
              <a:rPr lang="en-GB" dirty="0" err="1"/>
              <a:t>i</a:t>
            </a:r>
            <a:r>
              <a:rPr lang="en-SE" dirty="0"/>
              <a:t> det nya </a:t>
            </a:r>
            <a:br>
              <a:rPr lang="en-SE" dirty="0"/>
            </a:br>
            <a:r>
              <a:rPr lang="en-SE" dirty="0"/>
              <a:t>insolvensdirektivet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7E118-36D6-5949-AA15-93308A3EA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E" dirty="0"/>
              <a:t>Insolvensdirektivet antogs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juli</a:t>
            </a:r>
            <a:r>
              <a:rPr lang="en-SE" dirty="0"/>
              <a:t> 2019</a:t>
            </a:r>
          </a:p>
          <a:p>
            <a:r>
              <a:rPr lang="en-SE" dirty="0"/>
              <a:t>Ska vara implementerat före 17 juli 2021 + ett år på begäran</a:t>
            </a:r>
          </a:p>
          <a:p>
            <a:r>
              <a:rPr lang="en-SE" dirty="0"/>
              <a:t>Innehåller artiklar om vädering av tillgångar </a:t>
            </a:r>
          </a:p>
          <a:p>
            <a:r>
              <a:rPr lang="en-SE" dirty="0"/>
              <a:t>Tidpunkten anges för när värering ska ske, inlämnande av rekonstruktionsplanen artikel 8.1 b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direktivet</a:t>
            </a:r>
            <a:endParaRPr lang="en-SE" dirty="0"/>
          </a:p>
          <a:p>
            <a:r>
              <a:rPr lang="en-SE" dirty="0"/>
              <a:t>Det finns inget värdebegrepp definierat</a:t>
            </a:r>
          </a:p>
        </p:txBody>
      </p:sp>
    </p:spTree>
    <p:extLst>
      <p:ext uri="{BB962C8B-B14F-4D97-AF65-F5344CB8AC3E}">
        <p14:creationId xmlns:p14="http://schemas.microsoft.com/office/powerpoint/2010/main" val="606621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F4BCB-F253-8E4A-BF13-F1D78FD73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Definierade av värdebegreppet samt tillämpade värderings metoder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F34FD-D3CC-5D41-A303-668618881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E" dirty="0"/>
              <a:t>För en högre objektivitet och rättssäkerhet måste värdebegreppen definieras tydligt</a:t>
            </a:r>
          </a:p>
          <a:p>
            <a:r>
              <a:rPr lang="en-SE" dirty="0"/>
              <a:t>Ansluta sig till etablerade sammanhang? Internationell värderingsstandard och internationell redovisningsstandrad?</a:t>
            </a:r>
          </a:p>
          <a:p>
            <a:r>
              <a:rPr lang="en-SE" dirty="0"/>
              <a:t>Insolvensdirektivet harmonisering av de insolvensrättsliga reglerna för företagsekonstruktion går det även för värderingsfrågor?</a:t>
            </a:r>
          </a:p>
        </p:txBody>
      </p:sp>
    </p:spTree>
    <p:extLst>
      <p:ext uri="{BB962C8B-B14F-4D97-AF65-F5344CB8AC3E}">
        <p14:creationId xmlns:p14="http://schemas.microsoft.com/office/powerpoint/2010/main" val="175380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0EE7-6BCB-2F47-8BA1-6FAE6217A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99640-0EA7-B043-A1C4-2CA33479D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E" dirty="0"/>
              <a:t>Värderingsfrågan berör samtliga medlemsstater men är en nationell angelägenhet</a:t>
            </a:r>
          </a:p>
          <a:p>
            <a:r>
              <a:rPr lang="en-SE" dirty="0"/>
              <a:t>Bättre att kunna enas om gemensamma väreringsbegrepp baserat på ekonomisk teori</a:t>
            </a:r>
          </a:p>
        </p:txBody>
      </p:sp>
    </p:spTree>
    <p:extLst>
      <p:ext uri="{BB962C8B-B14F-4D97-AF65-F5344CB8AC3E}">
        <p14:creationId xmlns:p14="http://schemas.microsoft.com/office/powerpoint/2010/main" val="769319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37</TotalTime>
  <Words>322</Words>
  <Application>Microsoft Macintosh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MS Shell Dlg 2</vt:lpstr>
      <vt:lpstr>Wingdings</vt:lpstr>
      <vt:lpstr>Wingdings 3</vt:lpstr>
      <vt:lpstr>Madison</vt:lpstr>
      <vt:lpstr>Värdering av tillgångar vid insolvens</vt:lpstr>
      <vt:lpstr>Bakgrund till dagens konferens</vt:lpstr>
      <vt:lpstr>Gemensamma frågor oavsett ämnes tillhörighet</vt:lpstr>
      <vt:lpstr>Värderingsprinciper i olika ämnen</vt:lpstr>
      <vt:lpstr>Olika värden </vt:lpstr>
      <vt:lpstr>Forskningsfrågorna  i projektet </vt:lpstr>
      <vt:lpstr>Värdering av tillgångar i det nya  insolvensdirektivet </vt:lpstr>
      <vt:lpstr>Definierade av värdebegreppet samt tillämpade värderings metoder</vt:lpstr>
      <vt:lpstr>PowerPoint Presentation</vt:lpstr>
      <vt:lpstr>Värdering av tillgångar i praktiken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Värdering av tillgångar vid insolvens</dc:title>
  <dc:creator>Microsoft Office User</dc:creator>
  <cp:lastModifiedBy>Microsoft Office User</cp:lastModifiedBy>
  <cp:revision>5</cp:revision>
  <dcterms:created xsi:type="dcterms:W3CDTF">2020-12-14T10:20:44Z</dcterms:created>
  <dcterms:modified xsi:type="dcterms:W3CDTF">2020-12-14T10:57:59Z</dcterms:modified>
</cp:coreProperties>
</file>