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1019" r:id="rId5"/>
    <p:sldId id="259" r:id="rId6"/>
    <p:sldId id="1017" r:id="rId7"/>
    <p:sldId id="260" r:id="rId8"/>
    <p:sldId id="262" r:id="rId9"/>
    <p:sldId id="842" r:id="rId10"/>
    <p:sldId id="851" r:id="rId11"/>
    <p:sldId id="825" r:id="rId12"/>
    <p:sldId id="1018" r:id="rId13"/>
    <p:sldId id="455" r:id="rId14"/>
    <p:sldId id="264" r:id="rId15"/>
    <p:sldId id="861" r:id="rId16"/>
    <p:sldId id="1016" r:id="rId17"/>
    <p:sldId id="862" r:id="rId18"/>
    <p:sldId id="496" r:id="rId19"/>
    <p:sldId id="903" r:id="rId20"/>
    <p:sldId id="494" r:id="rId21"/>
    <p:sldId id="1015" r:id="rId22"/>
    <p:sldId id="521" r:id="rId23"/>
    <p:sldId id="261" r:id="rId24"/>
    <p:sldId id="40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E954A-F33A-614E-BBD7-8719400EB6F9}" type="datetimeFigureOut">
              <a:rPr lang="sv-SE" smtClean="0"/>
              <a:t>2020-12-13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A518A-76C9-FE46-B9E1-A5CC9FC5F9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6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4DD9CA3F-884D-A648-BDA2-F68CA3ABD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056B45-0E4B-934D-9A24-B034AE95843D}" type="slidenum">
              <a:rPr lang="en-US" altLang="sv-SE" smtClean="0"/>
              <a:pPr>
                <a:spcBef>
                  <a:spcPct val="0"/>
                </a:spcBef>
              </a:pPr>
              <a:t>9</a:t>
            </a:fld>
            <a:endParaRPr lang="en-US" altLang="sv-SE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9052E169-181C-9643-B062-9347337732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74A9B8E-0613-B84F-8BEF-87A0EDE7E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59914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E3690827-87F7-9C47-9FF6-9E6DCD9599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9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89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89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89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89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741F0E2-FC93-404A-A7FA-5C23276270C6}" type="slidenum">
              <a:rPr lang="en-US" altLang="sv-SE" sz="1100" smtClean="0"/>
              <a:pPr>
                <a:spcBef>
                  <a:spcPct val="0"/>
                </a:spcBef>
              </a:pPr>
              <a:t>10</a:t>
            </a:fld>
            <a:endParaRPr lang="en-US" altLang="sv-SE" sz="11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D146F6DD-B007-8448-9562-B4B095D74A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7FF580B-CCFF-9C45-90D8-3D2C06C0D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50476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D73EF6BC-3B91-FA43-AAA0-F3280AAAA2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B8B9268-E8CE-AD49-ABBC-6144815AC776}" type="slidenum">
              <a:rPr lang="en-GB" altLang="sv-SE" smtClean="0"/>
              <a:pPr>
                <a:spcBef>
                  <a:spcPct val="0"/>
                </a:spcBef>
              </a:pPr>
              <a:t>11</a:t>
            </a:fld>
            <a:endParaRPr lang="en-GB" altLang="sv-SE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767FCC02-38E7-6546-A916-62CE5E279E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FF49102-BD98-F643-8186-18E3B6B5B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27709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F42B1D3E-7750-E34A-9990-192F0DDFB6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4538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6175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3375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62163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9363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6563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33763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90963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0634F9D-9716-D64F-8139-51262C15B0AF}" type="slidenum">
              <a:rPr lang="en-GB" altLang="sv-SE" smtClean="0"/>
              <a:pPr>
                <a:spcBef>
                  <a:spcPct val="0"/>
                </a:spcBef>
              </a:pPr>
              <a:t>15</a:t>
            </a:fld>
            <a:endParaRPr lang="en-GB" altLang="sv-SE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1DC8AC1-1F20-134A-85F8-E98728027F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68350"/>
            <a:ext cx="6683375" cy="3760788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432E930-1BAE-704D-82B8-6813B79ED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2338" y="4759325"/>
            <a:ext cx="5011737" cy="4452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1" tIns="46111" rIns="92221" bIns="46111"/>
          <a:lstStyle/>
          <a:p>
            <a:endParaRPr lang="en-GB" altLang="sv-SE"/>
          </a:p>
        </p:txBody>
      </p:sp>
    </p:spTree>
    <p:extLst>
      <p:ext uri="{BB962C8B-B14F-4D97-AF65-F5344CB8AC3E}">
        <p14:creationId xmlns:p14="http://schemas.microsoft.com/office/powerpoint/2010/main" val="759617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AD0FEF3D-9DEF-E54E-8D38-E2B18097E3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4538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6175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3375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62163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9363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6563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33763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90963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768553-A2F4-8A44-8493-004F4F7F9663}" type="slidenum">
              <a:rPr lang="en-GB" altLang="sv-SE" smtClean="0"/>
              <a:pPr>
                <a:spcBef>
                  <a:spcPct val="0"/>
                </a:spcBef>
              </a:pPr>
              <a:t>16</a:t>
            </a:fld>
            <a:endParaRPr lang="en-GB" altLang="sv-SE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E3ECAB74-6F02-5C43-AE12-6EAD109431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68350"/>
            <a:ext cx="6683375" cy="3760788"/>
          </a:xfrm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6523EF3-F569-464E-8877-158DDE8C1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2338" y="4759325"/>
            <a:ext cx="5011737" cy="4452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1" tIns="46111" rIns="92221" bIns="46111"/>
          <a:lstStyle/>
          <a:p>
            <a:endParaRPr lang="en-GB" altLang="sv-SE"/>
          </a:p>
        </p:txBody>
      </p:sp>
    </p:spTree>
    <p:extLst>
      <p:ext uri="{BB962C8B-B14F-4D97-AF65-F5344CB8AC3E}">
        <p14:creationId xmlns:p14="http://schemas.microsoft.com/office/powerpoint/2010/main" val="2073698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CB788329-E571-2B4A-B198-2C703A19E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3B219F-4DE8-0546-9838-B4C3FE552245}" type="slidenum">
              <a:rPr lang="en-GB" altLang="sv-SE" smtClean="0"/>
              <a:pPr>
                <a:spcBef>
                  <a:spcPct val="0"/>
                </a:spcBef>
              </a:pPr>
              <a:t>18</a:t>
            </a:fld>
            <a:endParaRPr lang="en-GB" altLang="sv-SE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D27B2B9E-B87C-8349-A90D-0E35E082E0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458788"/>
            <a:ext cx="6208713" cy="3492500"/>
          </a:xfrm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3B1F0A3-5C35-9744-A3C6-EE95FFD2C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751388"/>
            <a:ext cx="5041900" cy="421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166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2A16EDED-B94F-E646-A03A-E845437039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4538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61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33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62163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9363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6563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33763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90963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0369B9-871B-2B4D-B449-E81828BF5D34}" type="slidenum">
              <a:rPr lang="en-US" altLang="sv-SE" smtClean="0"/>
              <a:pPr>
                <a:spcBef>
                  <a:spcPct val="0"/>
                </a:spcBef>
              </a:pPr>
              <a:t>19</a:t>
            </a:fld>
            <a:endParaRPr lang="en-US" altLang="sv-SE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3023AAD9-89AD-CE45-BC7B-51369F7B4E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545BAA3-886E-4048-AA01-111CE9CA8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748213"/>
            <a:ext cx="5032375" cy="4497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27541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A6A5E9B2-F496-604B-B79C-6E59D24F4E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075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84225" indent="-301625" defTabSz="981075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06500" indent="-241300" defTabSz="981075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89100" indent="-241300" defTabSz="981075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73288" indent="-241300" defTabSz="981075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30488" indent="-241300" defTabSz="9810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87688" indent="-241300" defTabSz="9810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44888" indent="-241300" defTabSz="9810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02088" indent="-241300" defTabSz="9810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FE819CA-0324-364D-9F35-F8FE67BFF67C}" type="slidenum">
              <a:rPr lang="en-GB" altLang="sv-SE" sz="1300" smtClean="0"/>
              <a:pPr/>
              <a:t>21</a:t>
            </a:fld>
            <a:endParaRPr lang="en-GB" altLang="sv-SE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F1053D87-E940-5243-9EBE-74BA6C2438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" y="503238"/>
            <a:ext cx="6789738" cy="3819525"/>
          </a:xfrm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DE0F339-9570-B44E-A370-FF7040381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5197475"/>
            <a:ext cx="5038725" cy="461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28095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19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Värdering av tillgångar inom företagsekonomi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4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>
            <a:extLst>
              <a:ext uri="{FF2B5EF4-FFF2-40B4-BE49-F238E27FC236}">
                <a16:creationId xmlns:a16="http://schemas.microsoft.com/office/drawing/2014/main" id="{C2B27C4F-AD42-5340-8CFE-97885E12B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6" y="401637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2000"/>
          </a:p>
        </p:txBody>
      </p:sp>
      <p:sp>
        <p:nvSpPr>
          <p:cNvPr id="21506" name="Oval 4">
            <a:extLst>
              <a:ext uri="{FF2B5EF4-FFF2-40B4-BE49-F238E27FC236}">
                <a16:creationId xmlns:a16="http://schemas.microsoft.com/office/drawing/2014/main" id="{24F75487-AB48-9244-8F76-65BFF1A25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738" y="1265160"/>
            <a:ext cx="4392613" cy="1439862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000" b="1" dirty="0">
                <a:latin typeface="Calibri" panose="020F0502020204030204" pitchFamily="34" charset="0"/>
              </a:rPr>
              <a:t>Marknadsvärde/Verkligt värde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000" b="1" dirty="0">
                <a:latin typeface="Calibri" panose="020F0502020204030204" pitchFamily="34" charset="0"/>
              </a:rPr>
              <a:t>(Exit Price!)</a:t>
            </a:r>
            <a:endParaRPr kumimoji="0" lang="en-US" altLang="sv-SE" sz="2000" b="1" dirty="0">
              <a:latin typeface="Calibri" panose="020F0502020204030204" pitchFamily="34" charset="0"/>
            </a:endParaRPr>
          </a:p>
        </p:txBody>
      </p:sp>
      <p:sp>
        <p:nvSpPr>
          <p:cNvPr id="21507" name="Oval 5">
            <a:extLst>
              <a:ext uri="{FF2B5EF4-FFF2-40B4-BE49-F238E27FC236}">
                <a16:creationId xmlns:a16="http://schemas.microsoft.com/office/drawing/2014/main" id="{B1395BD9-F00C-F746-8A0D-7FF4B9EC3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4356101"/>
            <a:ext cx="4392612" cy="1439863"/>
          </a:xfrm>
          <a:prstGeom prst="ellipse">
            <a:avLst/>
          </a:prstGeom>
          <a:solidFill>
            <a:srgbClr val="FFCC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000" b="1" dirty="0">
                <a:latin typeface="Calibri" panose="020F0502020204030204" pitchFamily="34" charset="0"/>
              </a:rPr>
              <a:t>Individuellt avkastningsvärde</a:t>
            </a:r>
          </a:p>
        </p:txBody>
      </p:sp>
      <p:sp>
        <p:nvSpPr>
          <p:cNvPr id="21508" name="Text Box 7">
            <a:extLst>
              <a:ext uri="{FF2B5EF4-FFF2-40B4-BE49-F238E27FC236}">
                <a16:creationId xmlns:a16="http://schemas.microsoft.com/office/drawing/2014/main" id="{CFA159DB-BB0C-DD47-8034-AD39D2715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627" y="588120"/>
            <a:ext cx="8154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 b="1" dirty="0">
                <a:latin typeface="Calibri" panose="020F0502020204030204" pitchFamily="34" charset="0"/>
              </a:rPr>
              <a:t>Värdebedömning av tillgångar m.m. – </a:t>
            </a:r>
            <a:r>
              <a:rPr kumimoji="0" lang="sv-SE" altLang="sv-SE" sz="2400" b="1" u="sng" dirty="0">
                <a:latin typeface="Calibri" panose="020F0502020204030204" pitchFamily="34" charset="0"/>
              </a:rPr>
              <a:t>värdebegrepp (Exempel)</a:t>
            </a:r>
            <a:endParaRPr kumimoji="0" lang="en-US" altLang="sv-SE" sz="2400" b="1" dirty="0">
              <a:latin typeface="Calibri" panose="020F0502020204030204" pitchFamily="34" charset="0"/>
            </a:endParaRPr>
          </a:p>
        </p:txBody>
      </p:sp>
      <p:sp>
        <p:nvSpPr>
          <p:cNvPr id="8198" name="Cloud">
            <a:extLst>
              <a:ext uri="{FF2B5EF4-FFF2-40B4-BE49-F238E27FC236}">
                <a16:creationId xmlns:a16="http://schemas.microsoft.com/office/drawing/2014/main" id="{5D098EF7-46B9-4EA8-BDA3-903C549D2C11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1302474" y="3696597"/>
            <a:ext cx="2881313" cy="1930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sv-SE" b="1" dirty="0">
              <a:latin typeface="Times New Roman" charset="0"/>
              <a:ea typeface="ＭＳ Ｐゴシック" charset="0"/>
            </a:endParaRPr>
          </a:p>
          <a:p>
            <a:pPr eaLnBrk="1" hangingPunct="1">
              <a:defRPr/>
            </a:pPr>
            <a:r>
              <a:rPr lang="sv-SE" sz="1400" b="1" u="sng" dirty="0">
                <a:latin typeface="Calibri" charset="0"/>
                <a:ea typeface="ＭＳ Ｐゴシック" charset="0"/>
              </a:rPr>
              <a:t>Kostnadsrelaterade:</a:t>
            </a:r>
          </a:p>
          <a:p>
            <a:pPr eaLnBrk="1" hangingPunct="1">
              <a:buFontTx/>
              <a:buChar char="-"/>
              <a:defRPr/>
            </a:pPr>
            <a:r>
              <a:rPr lang="sv-SE" sz="1200" b="1" dirty="0">
                <a:latin typeface="Calibri" charset="0"/>
                <a:ea typeface="ＭＳ Ｐゴシック" charset="0"/>
              </a:rPr>
              <a:t>Produktionskostnad</a:t>
            </a:r>
          </a:p>
          <a:p>
            <a:pPr eaLnBrk="1" hangingPunct="1">
              <a:buFontTx/>
              <a:buChar char="-"/>
              <a:defRPr/>
            </a:pPr>
            <a:r>
              <a:rPr lang="sv-SE" sz="1200" b="1" dirty="0">
                <a:latin typeface="Calibri" charset="0"/>
                <a:ea typeface="ＭＳ Ｐゴシック" charset="0"/>
              </a:rPr>
              <a:t>Byggkostnad</a:t>
            </a:r>
          </a:p>
          <a:p>
            <a:pPr eaLnBrk="1" hangingPunct="1">
              <a:defRPr/>
            </a:pPr>
            <a:r>
              <a:rPr lang="sv-SE" sz="1200" b="1" dirty="0">
                <a:latin typeface="Calibri" charset="0"/>
                <a:ea typeface="ＭＳ Ｐゴシック" charset="0"/>
              </a:rPr>
              <a:t>(</a:t>
            </a:r>
            <a:r>
              <a:rPr lang="sv-SE" sz="1200" b="1" dirty="0" err="1">
                <a:latin typeface="Calibri" charset="0"/>
                <a:ea typeface="ＭＳ Ｐゴシック" charset="0"/>
              </a:rPr>
              <a:t>Entry</a:t>
            </a:r>
            <a:r>
              <a:rPr lang="sv-SE" sz="1200" b="1" dirty="0">
                <a:latin typeface="Calibri" charset="0"/>
                <a:ea typeface="ＭＳ Ｐゴシック" charset="0"/>
              </a:rPr>
              <a:t> Price)</a:t>
            </a:r>
            <a:endParaRPr lang="en-US" sz="1200" b="1" dirty="0">
              <a:latin typeface="Calibri" charset="0"/>
              <a:ea typeface="ＭＳ Ｐゴシック" charset="0"/>
            </a:endParaRPr>
          </a:p>
        </p:txBody>
      </p:sp>
      <p:sp>
        <p:nvSpPr>
          <p:cNvPr id="8199" name="Cloud">
            <a:extLst>
              <a:ext uri="{FF2B5EF4-FFF2-40B4-BE49-F238E27FC236}">
                <a16:creationId xmlns:a16="http://schemas.microsoft.com/office/drawing/2014/main" id="{C4D1FD7E-E43F-42DF-B92F-B2FFFBF5DDCC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8150571" y="1061277"/>
            <a:ext cx="3065462" cy="22336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sv-SE" altLang="sv-SE" sz="1800" i="1"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sv-SE" altLang="sv-SE" sz="1800" i="1">
                <a:latin typeface="Calibri" pitchFamily="34" charset="0"/>
                <a:cs typeface="Arial" pitchFamily="34" charset="0"/>
              </a:rPr>
              <a:t>”Long term sustainable values”?</a:t>
            </a:r>
          </a:p>
          <a:p>
            <a:pPr algn="ctr" eaLnBrk="1" hangingPunct="1">
              <a:defRPr/>
            </a:pPr>
            <a:r>
              <a:rPr lang="sv-SE" altLang="sv-SE" sz="1800" i="1">
                <a:latin typeface="Calibri" pitchFamily="34" charset="0"/>
                <a:cs typeface="Arial" pitchFamily="34" charset="0"/>
              </a:rPr>
              <a:t>????</a:t>
            </a:r>
            <a:endParaRPr lang="en-US" altLang="sv-SE" sz="1800" i="1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1511" name="Rak 10">
            <a:extLst>
              <a:ext uri="{FF2B5EF4-FFF2-40B4-BE49-F238E27FC236}">
                <a16:creationId xmlns:a16="http://schemas.microsoft.com/office/drawing/2014/main" id="{BC5584A7-1D79-D846-8696-E36A1986A6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87095" y="1216204"/>
            <a:ext cx="2928938" cy="2000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2" name="Rak 12">
            <a:extLst>
              <a:ext uri="{FF2B5EF4-FFF2-40B4-BE49-F238E27FC236}">
                <a16:creationId xmlns:a16="http://schemas.microsoft.com/office/drawing/2014/main" id="{B64EC2C5-3BB7-AF4A-9AB7-070D53179B8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8495505" y="1109048"/>
            <a:ext cx="2286000" cy="2214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ktangel med rundade hörn 1">
            <a:extLst>
              <a:ext uri="{FF2B5EF4-FFF2-40B4-BE49-F238E27FC236}">
                <a16:creationId xmlns:a16="http://schemas.microsoft.com/office/drawing/2014/main" id="{2D29E82B-1182-43F3-BF79-10ECE98002C7}"/>
              </a:ext>
            </a:extLst>
          </p:cNvPr>
          <p:cNvSpPr/>
          <p:nvPr/>
        </p:nvSpPr>
        <p:spPr>
          <a:xfrm>
            <a:off x="4295776" y="3642520"/>
            <a:ext cx="2475290" cy="79216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sv-SE" altLang="sv-SE">
                <a:latin typeface="Calibri" pitchFamily="34" charset="0"/>
              </a:rPr>
              <a:t>Anskaffningsvärde   (Entry price)</a:t>
            </a:r>
            <a:endParaRPr lang="en-US" altLang="sv-SE">
              <a:latin typeface="Calibri" pitchFamily="34" charset="0"/>
            </a:endParaRP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259D64E5-F206-4A5A-A1E2-60518482B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6" y="1066802"/>
            <a:ext cx="5428039" cy="179869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sv-SE">
              <a:solidFill>
                <a:schemeClr val="lt1"/>
              </a:solidFill>
            </a:endParaRPr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6B4DB1A9-56F7-A841-9D3F-256FA355E81E}"/>
              </a:ext>
            </a:extLst>
          </p:cNvPr>
          <p:cNvSpPr/>
          <p:nvPr/>
        </p:nvSpPr>
        <p:spPr>
          <a:xfrm>
            <a:off x="5471767" y="2753977"/>
            <a:ext cx="2815328" cy="7921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sv-SE" altLang="sv-SE" dirty="0">
                <a:latin typeface="Calibri" pitchFamily="34" charset="0"/>
              </a:rPr>
              <a:t>Nettoförsäljningsvärde   (Exit </a:t>
            </a:r>
            <a:r>
              <a:rPr lang="sv-SE" altLang="sv-SE" dirty="0" err="1">
                <a:latin typeface="Calibri" pitchFamily="34" charset="0"/>
              </a:rPr>
              <a:t>price</a:t>
            </a:r>
            <a:r>
              <a:rPr lang="sv-SE" altLang="sv-SE" dirty="0">
                <a:latin typeface="Calibri" pitchFamily="34" charset="0"/>
              </a:rPr>
              <a:t>)</a:t>
            </a:r>
            <a:endParaRPr lang="en-US" altLang="sv-S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>
            <a:extLst>
              <a:ext uri="{FF2B5EF4-FFF2-40B4-BE49-F238E27FC236}">
                <a16:creationId xmlns:a16="http://schemas.microsoft.com/office/drawing/2014/main" id="{FC9E2EB3-EDE0-B44C-ADA6-148B9524E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4384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2400"/>
          </a:p>
        </p:txBody>
      </p:sp>
      <p:sp>
        <p:nvSpPr>
          <p:cNvPr id="25602" name="Text Box 4">
            <a:extLst>
              <a:ext uri="{FF2B5EF4-FFF2-40B4-BE49-F238E27FC236}">
                <a16:creationId xmlns:a16="http://schemas.microsoft.com/office/drawing/2014/main" id="{7BA198FE-C5BC-494D-ACE0-98A86E1B6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708302"/>
            <a:ext cx="8059737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4400" b="1" dirty="0">
                <a:latin typeface="Calibri" panose="020F0502020204030204" pitchFamily="34" charset="0"/>
              </a:rPr>
              <a:t>Värde?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44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800" dirty="0">
                <a:latin typeface="Calibri" panose="020F0502020204030204" pitchFamily="34" charset="0"/>
              </a:rPr>
              <a:t>Skilj mellan </a:t>
            </a:r>
            <a:r>
              <a:rPr kumimoji="0" lang="sv-SE" altLang="sv-SE" sz="2800" u="sng" dirty="0">
                <a:latin typeface="Calibri" panose="020F0502020204030204" pitchFamily="34" charset="0"/>
              </a:rPr>
              <a:t>pris</a:t>
            </a:r>
            <a:r>
              <a:rPr kumimoji="0" lang="sv-SE" altLang="sv-SE" sz="2800" dirty="0">
                <a:latin typeface="Calibri" panose="020F0502020204030204" pitchFamily="34" charset="0"/>
              </a:rPr>
              <a:t> och </a:t>
            </a:r>
            <a:r>
              <a:rPr kumimoji="0" lang="sv-SE" altLang="sv-SE" sz="2800" u="sng" dirty="0">
                <a:latin typeface="Calibri" panose="020F0502020204030204" pitchFamily="34" charset="0"/>
              </a:rPr>
              <a:t>värde</a:t>
            </a:r>
            <a:r>
              <a:rPr kumimoji="0" lang="sv-SE" altLang="sv-SE" sz="2800" dirty="0">
                <a:latin typeface="Calibri" panose="020F0502020204030204" pitchFamily="34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2800" i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800" i="1" dirty="0">
                <a:latin typeface="Calibri" panose="020F0502020204030204" pitchFamily="34" charset="0"/>
              </a:rPr>
              <a:t>Pris kan observeras medan värde bara kan bedömas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2800" i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800" dirty="0">
                <a:latin typeface="Calibri" panose="020F0502020204030204" pitchFamily="34" charset="0"/>
              </a:rPr>
              <a:t>Skilj mellan </a:t>
            </a:r>
            <a:r>
              <a:rPr kumimoji="0" lang="sv-SE" altLang="sv-SE" sz="2800" u="sng" dirty="0">
                <a:latin typeface="Calibri" panose="020F0502020204030204" pitchFamily="34" charset="0"/>
              </a:rPr>
              <a:t>reservationspris</a:t>
            </a:r>
            <a:r>
              <a:rPr kumimoji="0" lang="sv-SE" altLang="sv-SE" sz="2800" dirty="0">
                <a:latin typeface="Calibri" panose="020F0502020204030204" pitchFamily="34" charset="0"/>
              </a:rPr>
              <a:t> och </a:t>
            </a:r>
            <a:r>
              <a:rPr kumimoji="0" lang="sv-SE" altLang="sv-SE" sz="2800" u="sng" dirty="0">
                <a:latin typeface="Calibri" panose="020F0502020204030204" pitchFamily="34" charset="0"/>
              </a:rPr>
              <a:t>marknadsvärde</a:t>
            </a:r>
            <a:r>
              <a:rPr kumimoji="0" lang="sv-SE" altLang="sv-SE" sz="2800" dirty="0">
                <a:latin typeface="Calibri" panose="020F0502020204030204" pitchFamily="34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28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800" i="1" dirty="0">
                <a:latin typeface="Calibri" panose="020F0502020204030204" pitchFamily="34" charset="0"/>
              </a:rPr>
              <a:t>Olika aktörer har olika reservationspriser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800" i="1" dirty="0">
                <a:latin typeface="Calibri" panose="020F0502020204030204" pitchFamily="34" charset="0"/>
              </a:rPr>
              <a:t> marknadsvärdet är det mest sannolika priset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800" i="1" dirty="0">
                <a:latin typeface="Calibri" panose="020F0502020204030204" pitchFamily="34" charset="0"/>
              </a:rPr>
              <a:t> inom en </a:t>
            </a:r>
            <a:r>
              <a:rPr kumimoji="0" lang="sv-SE" altLang="sv-SE" sz="2800" i="1" dirty="0" err="1">
                <a:latin typeface="Calibri" panose="020F0502020204030204" pitchFamily="34" charset="0"/>
              </a:rPr>
              <a:t>bid</a:t>
            </a:r>
            <a:r>
              <a:rPr kumimoji="0" lang="sv-SE" altLang="sv-SE" sz="2800" i="1" dirty="0">
                <a:latin typeface="Calibri" panose="020F0502020204030204" pitchFamily="34" charset="0"/>
              </a:rPr>
              <a:t>-ask-</a:t>
            </a:r>
            <a:r>
              <a:rPr kumimoji="0" lang="sv-SE" altLang="sv-SE" sz="2800" i="1" dirty="0" err="1">
                <a:latin typeface="Calibri" panose="020F0502020204030204" pitchFamily="34" charset="0"/>
              </a:rPr>
              <a:t>spread</a:t>
            </a:r>
            <a:endParaRPr kumimoji="0" lang="en-US" altLang="sv-SE" sz="24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49" name="Rak pilkoppling 2">
            <a:extLst>
              <a:ext uri="{FF2B5EF4-FFF2-40B4-BE49-F238E27FC236}">
                <a16:creationId xmlns:a16="http://schemas.microsoft.com/office/drawing/2014/main" id="{B0171F1B-B385-BD4F-B287-CBF153DABE7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16275" y="1052513"/>
            <a:ext cx="0" cy="417671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0" name="textruta 4">
            <a:extLst>
              <a:ext uri="{FF2B5EF4-FFF2-40B4-BE49-F238E27FC236}">
                <a16:creationId xmlns:a16="http://schemas.microsoft.com/office/drawing/2014/main" id="{A1856135-3F1E-A74F-81D0-195508C9C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9" y="22050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51" name="textruta 8">
            <a:extLst>
              <a:ext uri="{FF2B5EF4-FFF2-40B4-BE49-F238E27FC236}">
                <a16:creationId xmlns:a16="http://schemas.microsoft.com/office/drawing/2014/main" id="{0A0EE636-CA40-7F40-99EF-FFA33C6F9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5791201"/>
            <a:ext cx="3217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 = </a:t>
            </a:r>
            <a:r>
              <a:rPr kumimoji="0" lang="sv-SE" altLang="sv-SE" sz="2000">
                <a:latin typeface="Calibri" panose="020F0502020204030204" pitchFamily="34" charset="0"/>
                <a:cs typeface="Calibri" panose="020F0502020204030204" pitchFamily="34" charset="0"/>
              </a:rPr>
              <a:t>Aktörer/potentiella bud</a:t>
            </a:r>
          </a:p>
        </p:txBody>
      </p:sp>
      <p:sp>
        <p:nvSpPr>
          <p:cNvPr id="27652" name="textruta 9">
            <a:extLst>
              <a:ext uri="{FF2B5EF4-FFF2-40B4-BE49-F238E27FC236}">
                <a16:creationId xmlns:a16="http://schemas.microsoft.com/office/drawing/2014/main" id="{93F75123-1C52-CA4D-B8CA-40881CA33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39" y="23574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53" name="textruta 10">
            <a:extLst>
              <a:ext uri="{FF2B5EF4-FFF2-40B4-BE49-F238E27FC236}">
                <a16:creationId xmlns:a16="http://schemas.microsoft.com/office/drawing/2014/main" id="{D78826BF-6B34-DB47-8A0C-6CC56D05C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9" y="2373313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54" name="textruta 11">
            <a:extLst>
              <a:ext uri="{FF2B5EF4-FFF2-40B4-BE49-F238E27FC236}">
                <a16:creationId xmlns:a16="http://schemas.microsoft.com/office/drawing/2014/main" id="{027B3F02-D9FA-E74C-9051-6FBC35CB5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25876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55" name="textruta 12">
            <a:extLst>
              <a:ext uri="{FF2B5EF4-FFF2-40B4-BE49-F238E27FC236}">
                <a16:creationId xmlns:a16="http://schemas.microsoft.com/office/drawing/2014/main" id="{000B4105-8608-434B-9010-D62961190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9" y="2525713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56" name="textruta 13">
            <a:extLst>
              <a:ext uri="{FF2B5EF4-FFF2-40B4-BE49-F238E27FC236}">
                <a16:creationId xmlns:a16="http://schemas.microsoft.com/office/drawing/2014/main" id="{6ABB99A2-2636-1B4D-BF7D-2D2738DEC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39" y="2678113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57" name="textruta 14">
            <a:extLst>
              <a:ext uri="{FF2B5EF4-FFF2-40B4-BE49-F238E27FC236}">
                <a16:creationId xmlns:a16="http://schemas.microsoft.com/office/drawing/2014/main" id="{B95AFE25-3C93-E14E-B6E5-329FC5AF4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214" y="2819401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58" name="textruta 15">
            <a:extLst>
              <a:ext uri="{FF2B5EF4-FFF2-40B4-BE49-F238E27FC236}">
                <a16:creationId xmlns:a16="http://schemas.microsoft.com/office/drawing/2014/main" id="{931A39FC-55E1-D44F-A541-912906200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9" y="2638426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59" name="textruta 16">
            <a:extLst>
              <a:ext uri="{FF2B5EF4-FFF2-40B4-BE49-F238E27FC236}">
                <a16:creationId xmlns:a16="http://schemas.microsoft.com/office/drawing/2014/main" id="{5B903401-50AC-2C48-9B3E-2011D7ED0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214" y="288290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60" name="textruta 17">
            <a:extLst>
              <a:ext uri="{FF2B5EF4-FFF2-40B4-BE49-F238E27FC236}">
                <a16:creationId xmlns:a16="http://schemas.microsoft.com/office/drawing/2014/main" id="{E8D18726-AD1A-8544-87A7-404894501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975" y="27908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61" name="textruta 18">
            <a:extLst>
              <a:ext uri="{FF2B5EF4-FFF2-40B4-BE49-F238E27FC236}">
                <a16:creationId xmlns:a16="http://schemas.microsoft.com/office/drawing/2014/main" id="{62989CB7-C9A4-674E-9A9A-173E7ECCE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2509838"/>
            <a:ext cx="233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62" name="textruta 19">
            <a:extLst>
              <a:ext uri="{FF2B5EF4-FFF2-40B4-BE49-F238E27FC236}">
                <a16:creationId xmlns:a16="http://schemas.microsoft.com/office/drawing/2014/main" id="{DE535ADD-8AEB-4249-A020-CBC65DA96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2746376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63" name="textruta 20">
            <a:extLst>
              <a:ext uri="{FF2B5EF4-FFF2-40B4-BE49-F238E27FC236}">
                <a16:creationId xmlns:a16="http://schemas.microsoft.com/office/drawing/2014/main" id="{704A0A23-6428-F04C-8D7B-CC068165D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5" y="29432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64" name="textruta 21">
            <a:extLst>
              <a:ext uri="{FF2B5EF4-FFF2-40B4-BE49-F238E27FC236}">
                <a16:creationId xmlns:a16="http://schemas.microsoft.com/office/drawing/2014/main" id="{7940E013-9F92-B94D-8697-555E4E455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775" y="30956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65" name="textruta 22">
            <a:extLst>
              <a:ext uri="{FF2B5EF4-FFF2-40B4-BE49-F238E27FC236}">
                <a16:creationId xmlns:a16="http://schemas.microsoft.com/office/drawing/2014/main" id="{39F7D55C-E700-5B44-A2DD-59A1B2582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9" y="306228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66" name="textruta 23">
            <a:extLst>
              <a:ext uri="{FF2B5EF4-FFF2-40B4-BE49-F238E27FC236}">
                <a16:creationId xmlns:a16="http://schemas.microsoft.com/office/drawing/2014/main" id="{46406B34-F694-FA44-A3A1-FDC18541A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5" y="32480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67" name="textruta 24">
            <a:extLst>
              <a:ext uri="{FF2B5EF4-FFF2-40B4-BE49-F238E27FC236}">
                <a16:creationId xmlns:a16="http://schemas.microsoft.com/office/drawing/2014/main" id="{2FFF8036-A4A8-7D4E-99E8-DBB1610ED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39" y="306228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68" name="textruta 25">
            <a:extLst>
              <a:ext uri="{FF2B5EF4-FFF2-40B4-BE49-F238E27FC236}">
                <a16:creationId xmlns:a16="http://schemas.microsoft.com/office/drawing/2014/main" id="{1C18E64A-11C1-3E4B-BCC1-CD6AA0A64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9" y="321468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69" name="textruta 26">
            <a:extLst>
              <a:ext uri="{FF2B5EF4-FFF2-40B4-BE49-F238E27FC236}">
                <a16:creationId xmlns:a16="http://schemas.microsoft.com/office/drawing/2014/main" id="{DB01EE5D-3D42-2E44-8FAE-5A19E9275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4" y="337026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70" name="textruta 27">
            <a:extLst>
              <a:ext uri="{FF2B5EF4-FFF2-40B4-BE49-F238E27FC236}">
                <a16:creationId xmlns:a16="http://schemas.microsoft.com/office/drawing/2014/main" id="{4FF27637-1EFA-5B4C-9D88-EDB1F1E44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9" y="2890839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71" name="textruta 28">
            <a:extLst>
              <a:ext uri="{FF2B5EF4-FFF2-40B4-BE49-F238E27FC236}">
                <a16:creationId xmlns:a16="http://schemas.microsoft.com/office/drawing/2014/main" id="{129CE5E6-4AE4-EC4D-AE26-A854F534E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6" y="30495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72" name="textruta 29">
            <a:extLst>
              <a:ext uri="{FF2B5EF4-FFF2-40B4-BE49-F238E27FC236}">
                <a16:creationId xmlns:a16="http://schemas.microsoft.com/office/drawing/2014/main" id="{1E0DBF68-137C-424C-BC13-DFB6EBB77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4004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73" name="textruta 30">
            <a:extLst>
              <a:ext uri="{FF2B5EF4-FFF2-40B4-BE49-F238E27FC236}">
                <a16:creationId xmlns:a16="http://schemas.microsoft.com/office/drawing/2014/main" id="{F57EE48D-8BD3-0F4F-AEE5-6EBB079C3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9" y="351948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74" name="textruta 31">
            <a:extLst>
              <a:ext uri="{FF2B5EF4-FFF2-40B4-BE49-F238E27FC236}">
                <a16:creationId xmlns:a16="http://schemas.microsoft.com/office/drawing/2014/main" id="{84D6F597-9592-CE41-BB14-8E53EFDEB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114" y="33877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75" name="textruta 32">
            <a:extLst>
              <a:ext uri="{FF2B5EF4-FFF2-40B4-BE49-F238E27FC236}">
                <a16:creationId xmlns:a16="http://schemas.microsoft.com/office/drawing/2014/main" id="{64EEDAD7-BD93-5941-8B5C-5F10F7629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9" y="25812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76" name="textruta 33">
            <a:extLst>
              <a:ext uri="{FF2B5EF4-FFF2-40B4-BE49-F238E27FC236}">
                <a16:creationId xmlns:a16="http://schemas.microsoft.com/office/drawing/2014/main" id="{BB96A6B7-E40F-E040-AB4C-640350737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32766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77" name="textruta 34">
            <a:extLst>
              <a:ext uri="{FF2B5EF4-FFF2-40B4-BE49-F238E27FC236}">
                <a16:creationId xmlns:a16="http://schemas.microsoft.com/office/drawing/2014/main" id="{B019B586-5719-E640-B41B-64FE72833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4" y="35401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78" name="textruta 35">
            <a:extLst>
              <a:ext uri="{FF2B5EF4-FFF2-40B4-BE49-F238E27FC236}">
                <a16:creationId xmlns:a16="http://schemas.microsoft.com/office/drawing/2014/main" id="{04697845-FF68-1A40-87E2-9EA339869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914" y="36925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79" name="textruta 36">
            <a:extLst>
              <a:ext uri="{FF2B5EF4-FFF2-40B4-BE49-F238E27FC236}">
                <a16:creationId xmlns:a16="http://schemas.microsoft.com/office/drawing/2014/main" id="{0682A233-844E-E84B-A63C-6FE1D5BA2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314" y="3844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80" name="textruta 37">
            <a:extLst>
              <a:ext uri="{FF2B5EF4-FFF2-40B4-BE49-F238E27FC236}">
                <a16:creationId xmlns:a16="http://schemas.microsoft.com/office/drawing/2014/main" id="{3140DFA6-FE67-344C-AEC4-B5FA280EB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714" y="39973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81" name="textruta 38">
            <a:extLst>
              <a:ext uri="{FF2B5EF4-FFF2-40B4-BE49-F238E27FC236}">
                <a16:creationId xmlns:a16="http://schemas.microsoft.com/office/drawing/2014/main" id="{699E76D0-2105-9E4A-B3BF-3E96962E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4" y="3046413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82" name="textruta 39">
            <a:extLst>
              <a:ext uri="{FF2B5EF4-FFF2-40B4-BE49-F238E27FC236}">
                <a16:creationId xmlns:a16="http://schemas.microsoft.com/office/drawing/2014/main" id="{144505C1-7804-DF41-BDB7-027D3369A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5" y="35528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83" name="textruta 40">
            <a:extLst>
              <a:ext uri="{FF2B5EF4-FFF2-40B4-BE49-F238E27FC236}">
                <a16:creationId xmlns:a16="http://schemas.microsoft.com/office/drawing/2014/main" id="{9D59EE54-561A-4747-826F-E3CE08033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4" y="3800476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84" name="textruta 41">
            <a:extLst>
              <a:ext uri="{FF2B5EF4-FFF2-40B4-BE49-F238E27FC236}">
                <a16:creationId xmlns:a16="http://schemas.microsoft.com/office/drawing/2014/main" id="{B1C0B1F1-075D-974D-9871-BFE45D835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39052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85" name="textruta 42">
            <a:extLst>
              <a:ext uri="{FF2B5EF4-FFF2-40B4-BE49-F238E27FC236}">
                <a16:creationId xmlns:a16="http://schemas.microsoft.com/office/drawing/2014/main" id="{2406B80B-A042-524A-8BFC-5E85680CF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314" y="23002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86" name="textruta 43">
            <a:extLst>
              <a:ext uri="{FF2B5EF4-FFF2-40B4-BE49-F238E27FC236}">
                <a16:creationId xmlns:a16="http://schemas.microsoft.com/office/drawing/2014/main" id="{E063709A-D45B-4041-8C3C-90AD7A9C8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9" y="2373314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cxnSp>
        <p:nvCxnSpPr>
          <p:cNvPr id="27687" name="Rak koppling 7">
            <a:extLst>
              <a:ext uri="{FF2B5EF4-FFF2-40B4-BE49-F238E27FC236}">
                <a16:creationId xmlns:a16="http://schemas.microsoft.com/office/drawing/2014/main" id="{DA86614D-2163-FE47-A6C5-C0A0208354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11900" y="1628775"/>
            <a:ext cx="0" cy="3600450"/>
          </a:xfrm>
          <a:prstGeom prst="line">
            <a:avLst/>
          </a:prstGeom>
          <a:noFill/>
          <a:ln w="28575" algn="ctr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88" name="textruta 46">
            <a:extLst>
              <a:ext uri="{FF2B5EF4-FFF2-40B4-BE49-F238E27FC236}">
                <a16:creationId xmlns:a16="http://schemas.microsoft.com/office/drawing/2014/main" id="{32285895-9789-324C-B554-E375A42B1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9" y="2525714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89" name="textruta 47">
            <a:extLst>
              <a:ext uri="{FF2B5EF4-FFF2-40B4-BE49-F238E27FC236}">
                <a16:creationId xmlns:a16="http://schemas.microsoft.com/office/drawing/2014/main" id="{7B87BB2A-37C4-004E-9FC8-3259364B5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139" y="2678114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90" name="textruta 48">
            <a:extLst>
              <a:ext uri="{FF2B5EF4-FFF2-40B4-BE49-F238E27FC236}">
                <a16:creationId xmlns:a16="http://schemas.microsoft.com/office/drawing/2014/main" id="{2CAC3B6F-0638-9244-994A-8F0D45733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539" y="2830514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91" name="textruta 49">
            <a:extLst>
              <a:ext uri="{FF2B5EF4-FFF2-40B4-BE49-F238E27FC236}">
                <a16:creationId xmlns:a16="http://schemas.microsoft.com/office/drawing/2014/main" id="{595FC3FE-DDC1-7243-8FB5-6F1100132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298291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92" name="textruta 50">
            <a:extLst>
              <a:ext uri="{FF2B5EF4-FFF2-40B4-BE49-F238E27FC236}">
                <a16:creationId xmlns:a16="http://schemas.microsoft.com/office/drawing/2014/main" id="{08AE39B9-FDF3-624A-9A00-95EC60B1E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664" y="2278064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93" name="textruta 51">
            <a:extLst>
              <a:ext uri="{FF2B5EF4-FFF2-40B4-BE49-F238E27FC236}">
                <a16:creationId xmlns:a16="http://schemas.microsoft.com/office/drawing/2014/main" id="{4084E5E6-3329-324A-AEC1-C5290D0C8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275" y="28003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94" name="textruta 52">
            <a:extLst>
              <a:ext uri="{FF2B5EF4-FFF2-40B4-BE49-F238E27FC236}">
                <a16:creationId xmlns:a16="http://schemas.microsoft.com/office/drawing/2014/main" id="{6896DECE-08D8-3247-93E1-C7570AE6C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925" y="302736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95" name="textruta 53">
            <a:extLst>
              <a:ext uri="{FF2B5EF4-FFF2-40B4-BE49-F238E27FC236}">
                <a16:creationId xmlns:a16="http://schemas.microsoft.com/office/drawing/2014/main" id="{E8E060BF-078C-9246-9500-2616E2857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1" y="2882901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96" name="textruta 54">
            <a:extLst>
              <a:ext uri="{FF2B5EF4-FFF2-40B4-BE49-F238E27FC236}">
                <a16:creationId xmlns:a16="http://schemas.microsoft.com/office/drawing/2014/main" id="{B1D98021-017F-1F45-8369-281E65C0F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739" y="32845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cxnSp>
        <p:nvCxnSpPr>
          <p:cNvPr id="27697" name="Rak koppling 45">
            <a:extLst>
              <a:ext uri="{FF2B5EF4-FFF2-40B4-BE49-F238E27FC236}">
                <a16:creationId xmlns:a16="http://schemas.microsoft.com/office/drawing/2014/main" id="{017BF97E-BE3D-1141-A5B7-59A03DB590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6276" y="5229225"/>
            <a:ext cx="6264275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98" name="textruta 57">
            <a:extLst>
              <a:ext uri="{FF2B5EF4-FFF2-40B4-BE49-F238E27FC236}">
                <a16:creationId xmlns:a16="http://schemas.microsoft.com/office/drawing/2014/main" id="{59DAED71-9E13-3A4E-A1E0-59A5CBEA8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1" y="30956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699" name="textruta 58">
            <a:extLst>
              <a:ext uri="{FF2B5EF4-FFF2-40B4-BE49-F238E27FC236}">
                <a16:creationId xmlns:a16="http://schemas.microsoft.com/office/drawing/2014/main" id="{7CB54B02-2F3D-0147-9564-E41881C43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1" y="32480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700" name="textruta 59">
            <a:extLst>
              <a:ext uri="{FF2B5EF4-FFF2-40B4-BE49-F238E27FC236}">
                <a16:creationId xmlns:a16="http://schemas.microsoft.com/office/drawing/2014/main" id="{F4BAC9DC-CBC7-F146-B6B3-55310F594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1" y="34004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701" name="textruta 60">
            <a:extLst>
              <a:ext uri="{FF2B5EF4-FFF2-40B4-BE49-F238E27FC236}">
                <a16:creationId xmlns:a16="http://schemas.microsoft.com/office/drawing/2014/main" id="{C01699E1-3229-8D4E-A99A-7E2B3C093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1" y="34686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702" name="textruta 61">
            <a:extLst>
              <a:ext uri="{FF2B5EF4-FFF2-40B4-BE49-F238E27FC236}">
                <a16:creationId xmlns:a16="http://schemas.microsoft.com/office/drawing/2014/main" id="{62D1326B-90AE-0D41-827B-B95189590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789" y="3884613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/>
              <a:t>*</a:t>
            </a:r>
          </a:p>
        </p:txBody>
      </p:sp>
      <p:sp>
        <p:nvSpPr>
          <p:cNvPr id="27703" name="textruta 55">
            <a:extLst>
              <a:ext uri="{FF2B5EF4-FFF2-40B4-BE49-F238E27FC236}">
                <a16:creationId xmlns:a16="http://schemas.microsoft.com/office/drawing/2014/main" id="{D008023F-F99F-1942-87F9-614B4033F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438" y="931863"/>
            <a:ext cx="10775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sv-SE" altLang="sv-SE" sz="2000">
                <a:latin typeface="Calibri" panose="020F0502020204030204" pitchFamily="34" charset="0"/>
                <a:cs typeface="Calibri" panose="020F0502020204030204" pitchFamily="34" charset="0"/>
              </a:rPr>
              <a:t>Nivå/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sv-SE" altLang="sv-SE" sz="2000">
                <a:latin typeface="Calibri" panose="020F0502020204030204" pitchFamily="34" charset="0"/>
                <a:cs typeface="Calibri" panose="020F0502020204030204" pitchFamily="34" charset="0"/>
              </a:rPr>
              <a:t>Bud/pris</a:t>
            </a:r>
          </a:p>
        </p:txBody>
      </p:sp>
      <p:sp>
        <p:nvSpPr>
          <p:cNvPr id="27704" name="textruta 63">
            <a:extLst>
              <a:ext uri="{FF2B5EF4-FFF2-40B4-BE49-F238E27FC236}">
                <a16:creationId xmlns:a16="http://schemas.microsoft.com/office/drawing/2014/main" id="{67CEFA41-7576-D447-BD5E-33B34D865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1376364"/>
            <a:ext cx="1744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sv-SE" altLang="sv-SE" sz="2000" i="1">
                <a:latin typeface="Calibri" panose="020F0502020204030204" pitchFamily="34" charset="0"/>
                <a:cs typeface="Calibri" panose="020F0502020204030204" pitchFamily="34" charset="0"/>
              </a:rPr>
              <a:t>Deep market/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sv-SE" altLang="sv-SE" sz="2000" i="1">
                <a:latin typeface="Calibri" panose="020F0502020204030204" pitchFamily="34" charset="0"/>
                <a:cs typeface="Calibri" panose="020F0502020204030204" pitchFamily="34" charset="0"/>
              </a:rPr>
              <a:t>”thick” market</a:t>
            </a:r>
          </a:p>
        </p:txBody>
      </p:sp>
      <p:sp>
        <p:nvSpPr>
          <p:cNvPr id="27705" name="textruta 64">
            <a:extLst>
              <a:ext uri="{FF2B5EF4-FFF2-40B4-BE49-F238E27FC236}">
                <a16:creationId xmlns:a16="http://schemas.microsoft.com/office/drawing/2014/main" id="{72BBDC7A-3F06-0C47-B62A-00D78E3F0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363" y="1665288"/>
            <a:ext cx="1465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sv-SE" altLang="sv-SE" sz="2000" i="1">
                <a:latin typeface="Calibri" panose="020F0502020204030204" pitchFamily="34" charset="0"/>
                <a:cs typeface="Calibri" panose="020F0502020204030204" pitchFamily="34" charset="0"/>
              </a:rPr>
              <a:t>Thin market</a:t>
            </a:r>
          </a:p>
        </p:txBody>
      </p:sp>
      <p:sp>
        <p:nvSpPr>
          <p:cNvPr id="27706" name="textruta 1">
            <a:extLst>
              <a:ext uri="{FF2B5EF4-FFF2-40B4-BE49-F238E27FC236}">
                <a16:creationId xmlns:a16="http://schemas.microsoft.com/office/drawing/2014/main" id="{6B006009-53B6-BE4C-9E42-DEA4E69FF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539" y="518374"/>
            <a:ext cx="82097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Vilken typ av marknad är det fråga om i värderingssituationen?</a:t>
            </a:r>
          </a:p>
        </p:txBody>
      </p:sp>
    </p:spTree>
    <p:extLst>
      <p:ext uri="{BB962C8B-B14F-4D97-AF65-F5344CB8AC3E}">
        <p14:creationId xmlns:p14="http://schemas.microsoft.com/office/powerpoint/2010/main" val="294258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tshållare för bildnummer 1">
            <a:extLst>
              <a:ext uri="{FF2B5EF4-FFF2-40B4-BE49-F238E27FC236}">
                <a16:creationId xmlns:a16="http://schemas.microsoft.com/office/drawing/2014/main" id="{027A7748-789D-304E-B14A-1171DFCB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09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fld id="{E45DB5D6-FD34-DC41-8302-25A65C0FF6D3}" type="slidenum">
              <a:rPr kumimoji="0" lang="en-GB" altLang="sv-SE" sz="1400"/>
              <a:pPr algn="l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kumimoji="0" lang="en-US" altLang="sv-SE" sz="1400"/>
          </a:p>
        </p:txBody>
      </p:sp>
      <p:sp>
        <p:nvSpPr>
          <p:cNvPr id="30722" name="Text Box 3">
            <a:extLst>
              <a:ext uri="{FF2B5EF4-FFF2-40B4-BE49-F238E27FC236}">
                <a16:creationId xmlns:a16="http://schemas.microsoft.com/office/drawing/2014/main" id="{AB8139B1-39EB-7545-9139-C2CC0FEFF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751375"/>
            <a:ext cx="75135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 b="1" dirty="0">
                <a:latin typeface="Arial" panose="020B0604020202020204" pitchFamily="34" charset="0"/>
              </a:rPr>
              <a:t>Hur är egentligen uppfattningen ”där ute” om vad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 b="1" dirty="0">
                <a:latin typeface="Arial" panose="020B0604020202020204" pitchFamily="34" charset="0"/>
              </a:rPr>
              <a:t>verkligt värde (marknadsvärde) är för någonting?</a:t>
            </a:r>
            <a:endParaRPr kumimoji="0" lang="en-US" altLang="sv-SE" sz="2400" b="1" dirty="0">
              <a:latin typeface="Arial" panose="020B0604020202020204" pitchFamily="34" charset="0"/>
            </a:endParaRPr>
          </a:p>
        </p:txBody>
      </p:sp>
      <p:pic>
        <p:nvPicPr>
          <p:cNvPr id="30723" name="Picture 7">
            <a:extLst>
              <a:ext uri="{FF2B5EF4-FFF2-40B4-BE49-F238E27FC236}">
                <a16:creationId xmlns:a16="http://schemas.microsoft.com/office/drawing/2014/main" id="{C9CE1837-DEFC-0740-B430-9760B4C10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214564"/>
            <a:ext cx="3860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8">
            <a:extLst>
              <a:ext uri="{FF2B5EF4-FFF2-40B4-BE49-F238E27FC236}">
                <a16:creationId xmlns:a16="http://schemas.microsoft.com/office/drawing/2014/main" id="{846D4F63-B181-2647-8CB6-EE6D9EFE3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26" y="2143125"/>
            <a:ext cx="1395413" cy="2873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2000">
              <a:latin typeface="Arial" panose="020B0604020202020204" pitchFamily="34" charset="0"/>
            </a:endParaRPr>
          </a:p>
        </p:txBody>
      </p:sp>
      <p:sp>
        <p:nvSpPr>
          <p:cNvPr id="30725" name="Rectangle 9">
            <a:extLst>
              <a:ext uri="{FF2B5EF4-FFF2-40B4-BE49-F238E27FC236}">
                <a16:creationId xmlns:a16="http://schemas.microsoft.com/office/drawing/2014/main" id="{51FC0E98-911C-4142-9E24-1D299ACBF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9" y="3143250"/>
            <a:ext cx="1062037" cy="2873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2000">
              <a:latin typeface="Arial" panose="020B0604020202020204" pitchFamily="34" charset="0"/>
            </a:endParaRPr>
          </a:p>
        </p:txBody>
      </p:sp>
      <p:pic>
        <p:nvPicPr>
          <p:cNvPr id="30726" name="Picture 11">
            <a:extLst>
              <a:ext uri="{FF2B5EF4-FFF2-40B4-BE49-F238E27FC236}">
                <a16:creationId xmlns:a16="http://schemas.microsoft.com/office/drawing/2014/main" id="{5285842B-0B84-C146-933B-D8F7AA49E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4437063"/>
            <a:ext cx="49847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12">
            <a:extLst>
              <a:ext uri="{FF2B5EF4-FFF2-40B4-BE49-F238E27FC236}">
                <a16:creationId xmlns:a16="http://schemas.microsoft.com/office/drawing/2014/main" id="{5E10D1E6-58F8-E244-96A2-81B2D83E6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239" y="5084763"/>
            <a:ext cx="930275" cy="2159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000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endParaRPr kumimoji="0" lang="en-US" altLang="sv-SE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8" name="Picture 14">
            <a:extLst>
              <a:ext uri="{FF2B5EF4-FFF2-40B4-BE49-F238E27FC236}">
                <a16:creationId xmlns:a16="http://schemas.microsoft.com/office/drawing/2014/main" id="{8CDD5AA7-33A9-FC4F-BA4C-77291DFB5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1916113"/>
            <a:ext cx="32972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5">
            <a:extLst>
              <a:ext uri="{FF2B5EF4-FFF2-40B4-BE49-F238E27FC236}">
                <a16:creationId xmlns:a16="http://schemas.microsoft.com/office/drawing/2014/main" id="{3C063C48-7015-1746-8FCC-711186514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2781301"/>
            <a:ext cx="37068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Rectangle 16">
            <a:extLst>
              <a:ext uri="{FF2B5EF4-FFF2-40B4-BE49-F238E27FC236}">
                <a16:creationId xmlns:a16="http://schemas.microsoft.com/office/drawing/2014/main" id="{02B6B608-120D-EC45-AD0C-FA84CED43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1" y="2492375"/>
            <a:ext cx="930275" cy="2873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2000">
              <a:latin typeface="Arial" panose="020B0604020202020204" pitchFamily="34" charset="0"/>
            </a:endParaRPr>
          </a:p>
        </p:txBody>
      </p:sp>
      <p:sp>
        <p:nvSpPr>
          <p:cNvPr id="30731" name="Rectangle 17">
            <a:extLst>
              <a:ext uri="{FF2B5EF4-FFF2-40B4-BE49-F238E27FC236}">
                <a16:creationId xmlns:a16="http://schemas.microsoft.com/office/drawing/2014/main" id="{28860DD5-2A0B-D74F-8336-9F6E602BA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0" y="3716339"/>
            <a:ext cx="2260600" cy="287337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2000">
              <a:latin typeface="Arial" panose="020B0604020202020204" pitchFamily="34" charset="0"/>
            </a:endParaRPr>
          </a:p>
        </p:txBody>
      </p:sp>
      <p:sp>
        <p:nvSpPr>
          <p:cNvPr id="30732" name="Line 18">
            <a:extLst>
              <a:ext uri="{FF2B5EF4-FFF2-40B4-BE49-F238E27FC236}">
                <a16:creationId xmlns:a16="http://schemas.microsoft.com/office/drawing/2014/main" id="{CE68ABA9-09B9-2143-99CF-5591D06D8E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071813"/>
            <a:ext cx="2459038" cy="0"/>
          </a:xfrm>
          <a:prstGeom prst="line">
            <a:avLst/>
          </a:prstGeom>
          <a:noFill/>
          <a:ln w="28575">
            <a:solidFill>
              <a:srgbClr val="B21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733" name="Line 19">
            <a:extLst>
              <a:ext uri="{FF2B5EF4-FFF2-40B4-BE49-F238E27FC236}">
                <a16:creationId xmlns:a16="http://schemas.microsoft.com/office/drawing/2014/main" id="{71B0B4BC-70D7-F84E-8468-6F161560A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4125" y="3357563"/>
            <a:ext cx="2724150" cy="0"/>
          </a:xfrm>
          <a:prstGeom prst="line">
            <a:avLst/>
          </a:prstGeom>
          <a:noFill/>
          <a:ln w="28575">
            <a:solidFill>
              <a:srgbClr val="B21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734" name="Line 20">
            <a:extLst>
              <a:ext uri="{FF2B5EF4-FFF2-40B4-BE49-F238E27FC236}">
                <a16:creationId xmlns:a16="http://schemas.microsoft.com/office/drawing/2014/main" id="{16598CC8-2274-2E45-8A68-18D7C74370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2926" y="3716338"/>
            <a:ext cx="3590925" cy="0"/>
          </a:xfrm>
          <a:prstGeom prst="line">
            <a:avLst/>
          </a:prstGeom>
          <a:noFill/>
          <a:ln w="28575">
            <a:solidFill>
              <a:srgbClr val="B21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735" name="Line 21">
            <a:extLst>
              <a:ext uri="{FF2B5EF4-FFF2-40B4-BE49-F238E27FC236}">
                <a16:creationId xmlns:a16="http://schemas.microsoft.com/office/drawing/2014/main" id="{22F6D3AF-F757-AF42-B464-DE477E3990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2926" y="3933825"/>
            <a:ext cx="1330325" cy="0"/>
          </a:xfrm>
          <a:prstGeom prst="line">
            <a:avLst/>
          </a:prstGeom>
          <a:noFill/>
          <a:ln w="28575">
            <a:solidFill>
              <a:srgbClr val="B21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736" name="Line 22">
            <a:extLst>
              <a:ext uri="{FF2B5EF4-FFF2-40B4-BE49-F238E27FC236}">
                <a16:creationId xmlns:a16="http://schemas.microsoft.com/office/drawing/2014/main" id="{01558FA0-BA95-244E-B6A6-8DE326E375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086851" y="3500438"/>
            <a:ext cx="1196975" cy="0"/>
          </a:xfrm>
          <a:prstGeom prst="line">
            <a:avLst/>
          </a:prstGeom>
          <a:noFill/>
          <a:ln w="28575">
            <a:solidFill>
              <a:srgbClr val="B21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737" name="Line 23">
            <a:extLst>
              <a:ext uri="{FF2B5EF4-FFF2-40B4-BE49-F238E27FC236}">
                <a16:creationId xmlns:a16="http://schemas.microsoft.com/office/drawing/2014/main" id="{8132FF9D-B42C-E24A-AC60-58C77BD2A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4501" y="3143250"/>
            <a:ext cx="665163" cy="0"/>
          </a:xfrm>
          <a:prstGeom prst="line">
            <a:avLst/>
          </a:prstGeom>
          <a:noFill/>
          <a:ln w="28575">
            <a:solidFill>
              <a:srgbClr val="B21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738" name="Line 24">
            <a:extLst>
              <a:ext uri="{FF2B5EF4-FFF2-40B4-BE49-F238E27FC236}">
                <a16:creationId xmlns:a16="http://schemas.microsoft.com/office/drawing/2014/main" id="{F3BE410C-9649-BA40-B848-50577B4CE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1163" y="5300663"/>
            <a:ext cx="2259012" cy="0"/>
          </a:xfrm>
          <a:prstGeom prst="line">
            <a:avLst/>
          </a:prstGeom>
          <a:noFill/>
          <a:ln w="28575">
            <a:solidFill>
              <a:srgbClr val="B21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739" name="Line 25">
            <a:extLst>
              <a:ext uri="{FF2B5EF4-FFF2-40B4-BE49-F238E27FC236}">
                <a16:creationId xmlns:a16="http://schemas.microsoft.com/office/drawing/2014/main" id="{A2E9FA9D-63ED-BE43-9AB6-B310E857A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8776" y="5589588"/>
            <a:ext cx="1196975" cy="0"/>
          </a:xfrm>
          <a:prstGeom prst="line">
            <a:avLst/>
          </a:prstGeom>
          <a:noFill/>
          <a:ln w="28575">
            <a:solidFill>
              <a:srgbClr val="B21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990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Värderingsmetoder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finns olika metoder för att komma fram till olika värdebegrepp.</a:t>
            </a:r>
          </a:p>
        </p:txBody>
      </p:sp>
    </p:spTree>
    <p:extLst>
      <p:ext uri="{BB962C8B-B14F-4D97-AF65-F5344CB8AC3E}">
        <p14:creationId xmlns:p14="http://schemas.microsoft.com/office/powerpoint/2010/main" val="3955391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3">
            <a:extLst>
              <a:ext uri="{FF2B5EF4-FFF2-40B4-BE49-F238E27FC236}">
                <a16:creationId xmlns:a16="http://schemas.microsoft.com/office/drawing/2014/main" id="{BE7A2C0C-0490-4744-867F-F597C3C03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212" y="870089"/>
            <a:ext cx="6993902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v-SE" altLang="sv-SE" b="1" dirty="0">
                <a:latin typeface="Calibri" panose="020F0502020204030204" pitchFamily="34" charset="0"/>
              </a:rPr>
              <a:t>Värderingsmetoder/värderingsmodeller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v-SE" altLang="sv-SE" b="1" dirty="0">
                <a:latin typeface="Calibri" panose="020F0502020204030204" pitchFamily="34" charset="0"/>
              </a:rPr>
              <a:t> - exemplet företagsvärdering</a:t>
            </a:r>
            <a:endParaRPr lang="sv-SE" altLang="sv-SE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kumimoji="0" lang="sv-SE" altLang="sv-SE" sz="2800" dirty="0">
                <a:latin typeface="Calibri" panose="020F0502020204030204" pitchFamily="34" charset="0"/>
              </a:rPr>
              <a:t>Substansvärdering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kumimoji="0" lang="sv-SE" altLang="sv-SE" sz="2800" dirty="0">
                <a:latin typeface="Calibri" panose="020F0502020204030204" pitchFamily="34" charset="0"/>
              </a:rPr>
              <a:t>- </a:t>
            </a:r>
            <a:r>
              <a:rPr kumimoji="0" lang="sv-SE" altLang="sv-SE" sz="2400" dirty="0">
                <a:latin typeface="Calibri" panose="020F0502020204030204" pitchFamily="34" charset="0"/>
              </a:rPr>
              <a:t>Värde på tillgångar- minskat med värde på skulder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kumimoji="0" lang="sv-SE" altLang="sv-SE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kumimoji="0" lang="sv-SE" altLang="sv-SE" sz="2800" dirty="0">
                <a:latin typeface="Calibri" panose="020F0502020204030204" pitchFamily="34" charset="0"/>
              </a:rPr>
              <a:t>Avkastningsvärdering </a:t>
            </a:r>
          </a:p>
          <a:p>
            <a:pPr marL="457200" indent="-457200">
              <a:spcBef>
                <a:spcPct val="0"/>
              </a:spcBef>
              <a:buClrTx/>
              <a:buFontTx/>
              <a:buChar char="-"/>
              <a:defRPr/>
            </a:pPr>
            <a:r>
              <a:rPr kumimoji="0" lang="sv-SE" altLang="sv-SE" sz="2800" dirty="0">
                <a:latin typeface="Calibri" panose="020F0502020204030204" pitchFamily="34" charset="0"/>
              </a:rPr>
              <a:t>Kassaflödesmodeller</a:t>
            </a:r>
          </a:p>
          <a:p>
            <a:pPr marL="457200" indent="-457200">
              <a:spcBef>
                <a:spcPct val="0"/>
              </a:spcBef>
              <a:buClrTx/>
              <a:buFontTx/>
              <a:buChar char="-"/>
              <a:defRPr/>
            </a:pPr>
            <a:r>
              <a:rPr kumimoji="0" lang="sv-SE" altLang="sv-SE" sz="2800" dirty="0">
                <a:latin typeface="Calibri" panose="020F0502020204030204" pitchFamily="34" charset="0"/>
              </a:rPr>
              <a:t>Avkastningskrav på lånat och eget kapital?</a:t>
            </a:r>
          </a:p>
          <a:p>
            <a:pPr marL="457200" indent="-457200">
              <a:spcBef>
                <a:spcPct val="0"/>
              </a:spcBef>
              <a:buClrTx/>
              <a:buFontTx/>
              <a:buChar char="-"/>
              <a:defRPr/>
            </a:pPr>
            <a:r>
              <a:rPr kumimoji="0" lang="sv-SE" altLang="sv-SE" sz="2800" dirty="0">
                <a:latin typeface="Calibri" panose="020F0502020204030204" pitchFamily="34" charset="0"/>
              </a:rPr>
              <a:t>Utdelningsmodeller</a:t>
            </a:r>
          </a:p>
          <a:p>
            <a:pPr marL="457200" indent="-457200">
              <a:spcBef>
                <a:spcPct val="0"/>
              </a:spcBef>
              <a:buClrTx/>
              <a:buFontTx/>
              <a:buChar char="-"/>
              <a:defRPr/>
            </a:pPr>
            <a:r>
              <a:rPr kumimoji="0" lang="sv-SE" altLang="sv-SE" sz="2800" dirty="0">
                <a:latin typeface="Calibri" panose="020F0502020204030204" pitchFamily="34" charset="0"/>
              </a:rPr>
              <a:t>Övervinstmodeller</a:t>
            </a:r>
          </a:p>
          <a:p>
            <a:pPr eaLnBrk="1" hangingPunct="1">
              <a:spcBef>
                <a:spcPct val="0"/>
              </a:spcBef>
              <a:buClrTx/>
              <a:buFont typeface="Monotype Sorts" pitchFamily="2" charset="2"/>
              <a:buNone/>
              <a:defRPr/>
            </a:pPr>
            <a:r>
              <a:rPr kumimoji="0" lang="sv-SE" altLang="sv-SE" sz="2800" dirty="0">
                <a:latin typeface="Calibri" panose="020F0502020204030204" pitchFamily="34" charset="0"/>
              </a:rPr>
              <a:t>…men vilket värdebegrepp söks?</a:t>
            </a:r>
          </a:p>
        </p:txBody>
      </p:sp>
    </p:spTree>
    <p:extLst>
      <p:ext uri="{BB962C8B-B14F-4D97-AF65-F5344CB8AC3E}">
        <p14:creationId xmlns:p14="http://schemas.microsoft.com/office/powerpoint/2010/main" val="2471090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3">
            <a:extLst>
              <a:ext uri="{FF2B5EF4-FFF2-40B4-BE49-F238E27FC236}">
                <a16:creationId xmlns:a16="http://schemas.microsoft.com/office/drawing/2014/main" id="{B2EC34C0-984F-A549-9EDB-286FA78F2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41" y="730250"/>
            <a:ext cx="1072293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40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sv-SE" altLang="sv-SE" sz="28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2800" b="1" dirty="0" smtClean="0">
                <a:latin typeface="Calibri" panose="020F0502020204030204" pitchFamily="34" charset="0"/>
              </a:rPr>
              <a:t>Värderingsmetoder/värderingsmodeller - exemplet </a:t>
            </a:r>
            <a:r>
              <a:rPr lang="sv-SE" altLang="sv-SE" sz="2800" b="1" dirty="0">
                <a:latin typeface="Calibri" panose="020F0502020204030204" pitchFamily="34" charset="0"/>
              </a:rPr>
              <a:t>fastighetsvärdering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28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28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5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>
            <a:extLst>
              <a:ext uri="{FF2B5EF4-FFF2-40B4-BE49-F238E27FC236}">
                <a16:creationId xmlns:a16="http://schemas.microsoft.com/office/drawing/2014/main" id="{406AFA1E-606E-8A4D-A27D-0CCC7962F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1091" y="666750"/>
            <a:ext cx="62825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800" b="1" dirty="0">
                <a:latin typeface="Calibri" panose="020F0502020204030204" pitchFamily="34" charset="0"/>
              </a:rPr>
              <a:t>Fastighetsvärdering – värderingsmetoder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800" i="1" dirty="0">
                <a:latin typeface="Calibri" panose="020F0502020204030204" pitchFamily="34" charset="0"/>
              </a:rPr>
              <a:t>”Enligt läroboken”</a:t>
            </a:r>
            <a:endParaRPr kumimoji="0" lang="en-US" altLang="sv-SE" sz="2800" i="1" dirty="0">
              <a:latin typeface="Calibri" panose="020F0502020204030204" pitchFamily="34" charset="0"/>
            </a:endParaRP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5518F482-1B9C-4D41-8136-1E2797A501A6}"/>
              </a:ext>
            </a:extLst>
          </p:cNvPr>
          <p:cNvSpPr/>
          <p:nvPr/>
        </p:nvSpPr>
        <p:spPr bwMode="auto">
          <a:xfrm>
            <a:off x="2452689" y="1143001"/>
            <a:ext cx="4071937" cy="271462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sv-SE" altLang="sv-SE" i="1">
                <a:latin typeface="Calibri" pitchFamily="34" charset="0"/>
                <a:cs typeface="Arial" pitchFamily="34" charset="0"/>
              </a:rPr>
              <a:t>  </a:t>
            </a:r>
            <a:r>
              <a:rPr lang="sv-SE" altLang="sv-SE" i="1" u="sng">
                <a:latin typeface="Calibri" pitchFamily="34" charset="0"/>
                <a:cs typeface="Arial" pitchFamily="34" charset="0"/>
              </a:rPr>
              <a:t>Ortsprismetod</a:t>
            </a:r>
          </a:p>
          <a:p>
            <a:pPr>
              <a:buFontTx/>
              <a:buChar char="-"/>
              <a:defRPr/>
            </a:pPr>
            <a:r>
              <a:rPr lang="sv-SE" altLang="sv-SE" sz="1600">
                <a:latin typeface="Calibri" pitchFamily="34" charset="0"/>
                <a:cs typeface="Arial" pitchFamily="34" charset="0"/>
              </a:rPr>
              <a:t>Areametod</a:t>
            </a:r>
          </a:p>
          <a:p>
            <a:pPr>
              <a:buFontTx/>
              <a:buChar char="-"/>
              <a:defRPr/>
            </a:pPr>
            <a:r>
              <a:rPr lang="sv-SE" altLang="sv-SE" sz="1600">
                <a:latin typeface="Calibri" pitchFamily="34" charset="0"/>
                <a:cs typeface="Arial" pitchFamily="34" charset="0"/>
              </a:rPr>
              <a:t>Bruttokapitaliserings-</a:t>
            </a:r>
          </a:p>
          <a:p>
            <a:pPr>
              <a:defRPr/>
            </a:pPr>
            <a:r>
              <a:rPr lang="sv-SE" altLang="sv-SE" sz="1600">
                <a:latin typeface="Calibri" pitchFamily="34" charset="0"/>
                <a:cs typeface="Arial" pitchFamily="34" charset="0"/>
              </a:rPr>
              <a:t>   metod</a:t>
            </a:r>
          </a:p>
          <a:p>
            <a:pPr>
              <a:buFontTx/>
              <a:buChar char="-"/>
              <a:defRPr/>
            </a:pPr>
            <a:r>
              <a:rPr lang="sv-SE" altLang="sv-SE" sz="1600">
                <a:latin typeface="Calibri" pitchFamily="34" charset="0"/>
                <a:cs typeface="Arial" pitchFamily="34" charset="0"/>
              </a:rPr>
              <a:t>Nettokapitaliserings-</a:t>
            </a:r>
          </a:p>
          <a:p>
            <a:pPr>
              <a:defRPr/>
            </a:pPr>
            <a:r>
              <a:rPr lang="sv-SE" altLang="sv-SE" sz="1600">
                <a:latin typeface="Calibri" pitchFamily="34" charset="0"/>
                <a:cs typeface="Arial" pitchFamily="34" charset="0"/>
              </a:rPr>
              <a:t>   metod</a:t>
            </a:r>
          </a:p>
          <a:p>
            <a:pPr>
              <a:defRPr/>
            </a:pPr>
            <a:r>
              <a:rPr lang="sv-SE" altLang="sv-SE" sz="1600">
                <a:latin typeface="Calibri" pitchFamily="34" charset="0"/>
                <a:cs typeface="Arial" pitchFamily="34" charset="0"/>
              </a:rPr>
              <a:t>      -Köpeskillingskoef- </a:t>
            </a:r>
          </a:p>
          <a:p>
            <a:pPr>
              <a:defRPr/>
            </a:pPr>
            <a:r>
              <a:rPr lang="sv-SE" altLang="sv-SE" sz="1600">
                <a:latin typeface="Calibri" pitchFamily="34" charset="0"/>
                <a:cs typeface="Arial" pitchFamily="34" charset="0"/>
              </a:rPr>
              <a:t>       ficientmetod</a:t>
            </a:r>
          </a:p>
        </p:txBody>
      </p:sp>
      <p:sp>
        <p:nvSpPr>
          <p:cNvPr id="35843" name="Ellips 12">
            <a:extLst>
              <a:ext uri="{FF2B5EF4-FFF2-40B4-BE49-F238E27FC236}">
                <a16:creationId xmlns:a16="http://schemas.microsoft.com/office/drawing/2014/main" id="{DB906A54-0FB3-1640-AA33-8618AF3F7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2500313"/>
            <a:ext cx="3429000" cy="2214562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000" i="1">
                <a:latin typeface="Calibri" panose="020F0502020204030204" pitchFamily="34" charset="0"/>
              </a:rPr>
              <a:t>  </a:t>
            </a:r>
            <a:r>
              <a:rPr kumimoji="0" lang="sv-SE" altLang="sv-SE" sz="2000" i="1" u="sng">
                <a:latin typeface="Calibri" panose="020F0502020204030204" pitchFamily="34" charset="0"/>
              </a:rPr>
              <a:t>Avkastnings-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2000" i="1">
                <a:latin typeface="Calibri" panose="020F0502020204030204" pitchFamily="34" charset="0"/>
              </a:rPr>
              <a:t>  </a:t>
            </a:r>
            <a:r>
              <a:rPr kumimoji="0" lang="sv-SE" altLang="sv-SE" sz="2000" i="1" u="sng">
                <a:latin typeface="Calibri" panose="020F0502020204030204" pitchFamily="34" charset="0"/>
              </a:rPr>
              <a:t>baserad metod 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sv-SE" altLang="sv-SE" sz="1600">
                <a:latin typeface="Calibri" panose="020F0502020204030204" pitchFamily="34" charset="0"/>
              </a:rPr>
              <a:t>Kassaflödesmetod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1600">
                <a:latin typeface="Calibri" panose="020F0502020204030204" pitchFamily="34" charset="0"/>
              </a:rPr>
              <a:t>   (DCF)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sv-SE" altLang="sv-SE" sz="1600">
                <a:latin typeface="Calibri" panose="020F0502020204030204" pitchFamily="34" charset="0"/>
              </a:rPr>
              <a:t>Direktavkastnings-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v-SE" altLang="sv-SE" sz="1600">
                <a:latin typeface="Calibri" panose="020F0502020204030204" pitchFamily="34" charset="0"/>
              </a:rPr>
              <a:t>   metod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33A69876-262E-4406-9EF8-B00B25305476}"/>
              </a:ext>
            </a:extLst>
          </p:cNvPr>
          <p:cNvSpPr/>
          <p:nvPr/>
        </p:nvSpPr>
        <p:spPr bwMode="auto">
          <a:xfrm>
            <a:off x="3452813" y="4071938"/>
            <a:ext cx="3429000" cy="2214562"/>
          </a:xfrm>
          <a:prstGeom prst="ellipse">
            <a:avLst/>
          </a:prstGeom>
          <a:solidFill>
            <a:schemeClr val="accent5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sv-SE" altLang="sv-SE" i="1">
                <a:latin typeface="Calibri" pitchFamily="34" charset="0"/>
                <a:cs typeface="Arial" pitchFamily="34" charset="0"/>
              </a:rPr>
              <a:t> </a:t>
            </a:r>
            <a:r>
              <a:rPr lang="sv-SE" altLang="sv-SE" i="1" u="sng">
                <a:latin typeface="Calibri" pitchFamily="34" charset="0"/>
                <a:cs typeface="Arial" pitchFamily="34" charset="0"/>
              </a:rPr>
              <a:t>Kostnadsbaserad</a:t>
            </a:r>
          </a:p>
          <a:p>
            <a:pPr>
              <a:defRPr/>
            </a:pPr>
            <a:r>
              <a:rPr lang="sv-SE" altLang="sv-SE" i="1" u="sng">
                <a:latin typeface="Calibri" pitchFamily="34" charset="0"/>
                <a:cs typeface="Arial" pitchFamily="34" charset="0"/>
              </a:rPr>
              <a:t>metod </a:t>
            </a:r>
          </a:p>
          <a:p>
            <a:pPr>
              <a:buFontTx/>
              <a:buChar char="-"/>
              <a:defRPr/>
            </a:pPr>
            <a:r>
              <a:rPr lang="sv-SE" altLang="sv-SE" sz="1600">
                <a:latin typeface="Calibri" pitchFamily="34" charset="0"/>
                <a:cs typeface="Arial" pitchFamily="34" charset="0"/>
              </a:rPr>
              <a:t>Produktionskostnads-</a:t>
            </a:r>
          </a:p>
          <a:p>
            <a:pPr>
              <a:defRPr/>
            </a:pPr>
            <a:r>
              <a:rPr lang="sv-SE" altLang="sv-SE" sz="1600">
                <a:latin typeface="Calibri" pitchFamily="34" charset="0"/>
                <a:cs typeface="Arial" pitchFamily="34" charset="0"/>
              </a:rPr>
              <a:t>   metod</a:t>
            </a:r>
          </a:p>
          <a:p>
            <a:pPr>
              <a:buFontTx/>
              <a:buChar char="-"/>
              <a:defRPr/>
            </a:pPr>
            <a:r>
              <a:rPr lang="sv-SE" altLang="sv-SE" sz="1600">
                <a:latin typeface="Calibri" pitchFamily="34" charset="0"/>
                <a:cs typeface="Arial" pitchFamily="34" charset="0"/>
              </a:rPr>
              <a:t>Avskriven återansk</a:t>
            </a:r>
          </a:p>
          <a:p>
            <a:pPr>
              <a:defRPr/>
            </a:pPr>
            <a:r>
              <a:rPr lang="sv-SE" altLang="sv-SE" sz="1600">
                <a:latin typeface="Calibri" pitchFamily="34" charset="0"/>
                <a:cs typeface="Arial" pitchFamily="34" charset="0"/>
              </a:rPr>
              <a:t>   kostn.metod</a:t>
            </a:r>
          </a:p>
        </p:txBody>
      </p:sp>
    </p:spTree>
    <p:extLst>
      <p:ext uri="{BB962C8B-B14F-4D97-AF65-F5344CB8AC3E}">
        <p14:creationId xmlns:p14="http://schemas.microsoft.com/office/powerpoint/2010/main" val="3613977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5A487D8B-38C1-934C-9B5B-4915644E0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5919" y="446883"/>
            <a:ext cx="7772400" cy="1143000"/>
          </a:xfrm>
        </p:spPr>
        <p:txBody>
          <a:bodyPr/>
          <a:lstStyle/>
          <a:p>
            <a:pPr algn="ctr"/>
            <a:r>
              <a:rPr lang="sv-SE" altLang="sv-SE" sz="2800" b="1" dirty="0">
                <a:solidFill>
                  <a:srgbClr val="0000FF"/>
                </a:solidFill>
                <a:latin typeface="Arial" panose="020B0604020202020204" pitchFamily="34" charset="0"/>
              </a:rPr>
              <a:t>Stock-</a:t>
            </a:r>
            <a:r>
              <a:rPr lang="sv-SE" altLang="sv-SE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flow</a:t>
            </a:r>
            <a:r>
              <a:rPr lang="sv-SE" altLang="sv-SE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problematiken</a:t>
            </a:r>
            <a:endParaRPr lang="en-US" altLang="sv-SE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47AC968D-EA1F-5B4D-924C-8C97E3BAAB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3" y="1916113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sv-SE" altLang="sv-SE" sz="2900" b="1">
                <a:latin typeface="Univers 55" pitchFamily="2" charset="0"/>
              </a:rPr>
              <a:t>	</a:t>
            </a:r>
          </a:p>
          <a:p>
            <a:pPr>
              <a:buFont typeface="Monotype Sorts" pitchFamily="2" charset="2"/>
              <a:buNone/>
            </a:pPr>
            <a:endParaRPr lang="en-US" altLang="sv-SE"/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9F52BB85-EE68-8446-8483-11D71EF3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8" y="3763964"/>
            <a:ext cx="1698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2000">
              <a:latin typeface="Arial" panose="020B0604020202020204" pitchFamily="34" charset="0"/>
            </a:endParaRPr>
          </a:p>
        </p:txBody>
      </p:sp>
      <p:sp>
        <p:nvSpPr>
          <p:cNvPr id="36868" name="Rektangel 1">
            <a:extLst>
              <a:ext uri="{FF2B5EF4-FFF2-40B4-BE49-F238E27FC236}">
                <a16:creationId xmlns:a16="http://schemas.microsoft.com/office/drawing/2014/main" id="{61DDD882-FB06-E042-AC8A-692CBB7BA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1700213"/>
            <a:ext cx="6551613" cy="3744912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1800" i="1">
                <a:latin typeface="Calibri" panose="020F0502020204030204" pitchFamily="34" charset="0"/>
              </a:rPr>
              <a:t>                             Omsättningen i beståndet</a:t>
            </a:r>
          </a:p>
        </p:txBody>
      </p:sp>
      <p:sp>
        <p:nvSpPr>
          <p:cNvPr id="3" name="Frihandsfigur 2">
            <a:extLst>
              <a:ext uri="{FF2B5EF4-FFF2-40B4-BE49-F238E27FC236}">
                <a16:creationId xmlns:a16="http://schemas.microsoft.com/office/drawing/2014/main" id="{6C443B4B-C29A-6844-80F1-E44ACC0381CA}"/>
              </a:ext>
            </a:extLst>
          </p:cNvPr>
          <p:cNvSpPr/>
          <p:nvPr/>
        </p:nvSpPr>
        <p:spPr>
          <a:xfrm>
            <a:off x="3216276" y="2014538"/>
            <a:ext cx="6543675" cy="442912"/>
          </a:xfrm>
          <a:custGeom>
            <a:avLst/>
            <a:gdLst>
              <a:gd name="connsiteX0" fmla="*/ 0 w 6543675"/>
              <a:gd name="connsiteY0" fmla="*/ 0 h 442913"/>
              <a:gd name="connsiteX1" fmla="*/ 228600 w 6543675"/>
              <a:gd name="connsiteY1" fmla="*/ 14288 h 442913"/>
              <a:gd name="connsiteX2" fmla="*/ 314325 w 6543675"/>
              <a:gd name="connsiteY2" fmla="*/ 71438 h 442913"/>
              <a:gd name="connsiteX3" fmla="*/ 400050 w 6543675"/>
              <a:gd name="connsiteY3" fmla="*/ 100013 h 442913"/>
              <a:gd name="connsiteX4" fmla="*/ 442912 w 6543675"/>
              <a:gd name="connsiteY4" fmla="*/ 128588 h 442913"/>
              <a:gd name="connsiteX5" fmla="*/ 585787 w 6543675"/>
              <a:gd name="connsiteY5" fmla="*/ 157163 h 442913"/>
              <a:gd name="connsiteX6" fmla="*/ 771525 w 6543675"/>
              <a:gd name="connsiteY6" fmla="*/ 142875 h 442913"/>
              <a:gd name="connsiteX7" fmla="*/ 828675 w 6543675"/>
              <a:gd name="connsiteY7" fmla="*/ 128588 h 442913"/>
              <a:gd name="connsiteX8" fmla="*/ 914400 w 6543675"/>
              <a:gd name="connsiteY8" fmla="*/ 71438 h 442913"/>
              <a:gd name="connsiteX9" fmla="*/ 1028700 w 6543675"/>
              <a:gd name="connsiteY9" fmla="*/ 42863 h 442913"/>
              <a:gd name="connsiteX10" fmla="*/ 1257300 w 6543675"/>
              <a:gd name="connsiteY10" fmla="*/ 57150 h 442913"/>
              <a:gd name="connsiteX11" fmla="*/ 1300162 w 6543675"/>
              <a:gd name="connsiteY11" fmla="*/ 71438 h 442913"/>
              <a:gd name="connsiteX12" fmla="*/ 1428750 w 6543675"/>
              <a:gd name="connsiteY12" fmla="*/ 171450 h 442913"/>
              <a:gd name="connsiteX13" fmla="*/ 1471612 w 6543675"/>
              <a:gd name="connsiteY13" fmla="*/ 200025 h 442913"/>
              <a:gd name="connsiteX14" fmla="*/ 1528762 w 6543675"/>
              <a:gd name="connsiteY14" fmla="*/ 285750 h 442913"/>
              <a:gd name="connsiteX15" fmla="*/ 1557337 w 6543675"/>
              <a:gd name="connsiteY15" fmla="*/ 328613 h 442913"/>
              <a:gd name="connsiteX16" fmla="*/ 1657350 w 6543675"/>
              <a:gd name="connsiteY16" fmla="*/ 371475 h 442913"/>
              <a:gd name="connsiteX17" fmla="*/ 1828800 w 6543675"/>
              <a:gd name="connsiteY17" fmla="*/ 442913 h 442913"/>
              <a:gd name="connsiteX18" fmla="*/ 2214562 w 6543675"/>
              <a:gd name="connsiteY18" fmla="*/ 428625 h 442913"/>
              <a:gd name="connsiteX19" fmla="*/ 2300287 w 6543675"/>
              <a:gd name="connsiteY19" fmla="*/ 385763 h 442913"/>
              <a:gd name="connsiteX20" fmla="*/ 2400300 w 6543675"/>
              <a:gd name="connsiteY20" fmla="*/ 357188 h 442913"/>
              <a:gd name="connsiteX21" fmla="*/ 2443162 w 6543675"/>
              <a:gd name="connsiteY21" fmla="*/ 328613 h 442913"/>
              <a:gd name="connsiteX22" fmla="*/ 2486025 w 6543675"/>
              <a:gd name="connsiteY22" fmla="*/ 314325 h 442913"/>
              <a:gd name="connsiteX23" fmla="*/ 2571750 w 6543675"/>
              <a:gd name="connsiteY23" fmla="*/ 257175 h 442913"/>
              <a:gd name="connsiteX24" fmla="*/ 2700337 w 6543675"/>
              <a:gd name="connsiteY24" fmla="*/ 200025 h 442913"/>
              <a:gd name="connsiteX25" fmla="*/ 2843212 w 6543675"/>
              <a:gd name="connsiteY25" fmla="*/ 142875 h 442913"/>
              <a:gd name="connsiteX26" fmla="*/ 2886075 w 6543675"/>
              <a:gd name="connsiteY26" fmla="*/ 128588 h 442913"/>
              <a:gd name="connsiteX27" fmla="*/ 2928937 w 6543675"/>
              <a:gd name="connsiteY27" fmla="*/ 100013 h 442913"/>
              <a:gd name="connsiteX28" fmla="*/ 3357562 w 6543675"/>
              <a:gd name="connsiteY28" fmla="*/ 100013 h 442913"/>
              <a:gd name="connsiteX29" fmla="*/ 3443287 w 6543675"/>
              <a:gd name="connsiteY29" fmla="*/ 128588 h 442913"/>
              <a:gd name="connsiteX30" fmla="*/ 3529012 w 6543675"/>
              <a:gd name="connsiteY30" fmla="*/ 200025 h 442913"/>
              <a:gd name="connsiteX31" fmla="*/ 3614737 w 6543675"/>
              <a:gd name="connsiteY31" fmla="*/ 257175 h 442913"/>
              <a:gd name="connsiteX32" fmla="*/ 3700462 w 6543675"/>
              <a:gd name="connsiteY32" fmla="*/ 314325 h 442913"/>
              <a:gd name="connsiteX33" fmla="*/ 3786187 w 6543675"/>
              <a:gd name="connsiteY33" fmla="*/ 342900 h 442913"/>
              <a:gd name="connsiteX34" fmla="*/ 3871912 w 6543675"/>
              <a:gd name="connsiteY34" fmla="*/ 400050 h 442913"/>
              <a:gd name="connsiteX35" fmla="*/ 3943350 w 6543675"/>
              <a:gd name="connsiteY35" fmla="*/ 414338 h 442913"/>
              <a:gd name="connsiteX36" fmla="*/ 3986212 w 6543675"/>
              <a:gd name="connsiteY36" fmla="*/ 428625 h 442913"/>
              <a:gd name="connsiteX37" fmla="*/ 4100512 w 6543675"/>
              <a:gd name="connsiteY37" fmla="*/ 442913 h 442913"/>
              <a:gd name="connsiteX38" fmla="*/ 4457700 w 6543675"/>
              <a:gd name="connsiteY38" fmla="*/ 428625 h 442913"/>
              <a:gd name="connsiteX39" fmla="*/ 4500562 w 6543675"/>
              <a:gd name="connsiteY39" fmla="*/ 414338 h 442913"/>
              <a:gd name="connsiteX40" fmla="*/ 4572000 w 6543675"/>
              <a:gd name="connsiteY40" fmla="*/ 400050 h 442913"/>
              <a:gd name="connsiteX41" fmla="*/ 4629150 w 6543675"/>
              <a:gd name="connsiteY41" fmla="*/ 385763 h 442913"/>
              <a:gd name="connsiteX42" fmla="*/ 4672012 w 6543675"/>
              <a:gd name="connsiteY42" fmla="*/ 357188 h 442913"/>
              <a:gd name="connsiteX43" fmla="*/ 4729162 w 6543675"/>
              <a:gd name="connsiteY43" fmla="*/ 342900 h 442913"/>
              <a:gd name="connsiteX44" fmla="*/ 4772025 w 6543675"/>
              <a:gd name="connsiteY44" fmla="*/ 328613 h 442913"/>
              <a:gd name="connsiteX45" fmla="*/ 4814887 w 6543675"/>
              <a:gd name="connsiteY45" fmla="*/ 300038 h 442913"/>
              <a:gd name="connsiteX46" fmla="*/ 4957762 w 6543675"/>
              <a:gd name="connsiteY46" fmla="*/ 257175 h 442913"/>
              <a:gd name="connsiteX47" fmla="*/ 5043487 w 6543675"/>
              <a:gd name="connsiteY47" fmla="*/ 200025 h 442913"/>
              <a:gd name="connsiteX48" fmla="*/ 5086350 w 6543675"/>
              <a:gd name="connsiteY48" fmla="*/ 171450 h 442913"/>
              <a:gd name="connsiteX49" fmla="*/ 5129212 w 6543675"/>
              <a:gd name="connsiteY49" fmla="*/ 157163 h 442913"/>
              <a:gd name="connsiteX50" fmla="*/ 5172075 w 6543675"/>
              <a:gd name="connsiteY50" fmla="*/ 128588 h 442913"/>
              <a:gd name="connsiteX51" fmla="*/ 5443537 w 6543675"/>
              <a:gd name="connsiteY51" fmla="*/ 128588 h 442913"/>
              <a:gd name="connsiteX52" fmla="*/ 5514975 w 6543675"/>
              <a:gd name="connsiteY52" fmla="*/ 142875 h 442913"/>
              <a:gd name="connsiteX53" fmla="*/ 5600700 w 6543675"/>
              <a:gd name="connsiteY53" fmla="*/ 157163 h 442913"/>
              <a:gd name="connsiteX54" fmla="*/ 5643562 w 6543675"/>
              <a:gd name="connsiteY54" fmla="*/ 171450 h 442913"/>
              <a:gd name="connsiteX55" fmla="*/ 5686425 w 6543675"/>
              <a:gd name="connsiteY55" fmla="*/ 200025 h 442913"/>
              <a:gd name="connsiteX56" fmla="*/ 5786437 w 6543675"/>
              <a:gd name="connsiteY56" fmla="*/ 242888 h 442913"/>
              <a:gd name="connsiteX57" fmla="*/ 5872162 w 6543675"/>
              <a:gd name="connsiteY57" fmla="*/ 300038 h 442913"/>
              <a:gd name="connsiteX58" fmla="*/ 5929312 w 6543675"/>
              <a:gd name="connsiteY58" fmla="*/ 328613 h 442913"/>
              <a:gd name="connsiteX59" fmla="*/ 6015037 w 6543675"/>
              <a:gd name="connsiteY59" fmla="*/ 385763 h 442913"/>
              <a:gd name="connsiteX60" fmla="*/ 6129337 w 6543675"/>
              <a:gd name="connsiteY60" fmla="*/ 400050 h 442913"/>
              <a:gd name="connsiteX61" fmla="*/ 6457950 w 6543675"/>
              <a:gd name="connsiteY61" fmla="*/ 400050 h 442913"/>
              <a:gd name="connsiteX62" fmla="*/ 6500812 w 6543675"/>
              <a:gd name="connsiteY62" fmla="*/ 371475 h 442913"/>
              <a:gd name="connsiteX63" fmla="*/ 6543675 w 6543675"/>
              <a:gd name="connsiteY63" fmla="*/ 300038 h 44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543675" h="442913">
                <a:moveTo>
                  <a:pt x="0" y="0"/>
                </a:moveTo>
                <a:cubicBezTo>
                  <a:pt x="76200" y="4763"/>
                  <a:pt x="154150" y="-2633"/>
                  <a:pt x="228600" y="14288"/>
                </a:cubicBezTo>
                <a:cubicBezTo>
                  <a:pt x="262089" y="21899"/>
                  <a:pt x="281744" y="60578"/>
                  <a:pt x="314325" y="71438"/>
                </a:cubicBezTo>
                <a:cubicBezTo>
                  <a:pt x="342900" y="80963"/>
                  <a:pt x="374988" y="83305"/>
                  <a:pt x="400050" y="100013"/>
                </a:cubicBezTo>
                <a:cubicBezTo>
                  <a:pt x="414337" y="109538"/>
                  <a:pt x="427129" y="121824"/>
                  <a:pt x="442912" y="128588"/>
                </a:cubicBezTo>
                <a:cubicBezTo>
                  <a:pt x="470035" y="140212"/>
                  <a:pt x="566454" y="153941"/>
                  <a:pt x="585787" y="157163"/>
                </a:cubicBezTo>
                <a:cubicBezTo>
                  <a:pt x="647700" y="152400"/>
                  <a:pt x="709855" y="150130"/>
                  <a:pt x="771525" y="142875"/>
                </a:cubicBezTo>
                <a:cubicBezTo>
                  <a:pt x="791027" y="140581"/>
                  <a:pt x="811112" y="137370"/>
                  <a:pt x="828675" y="128588"/>
                </a:cubicBezTo>
                <a:cubicBezTo>
                  <a:pt x="859392" y="113229"/>
                  <a:pt x="881820" y="82299"/>
                  <a:pt x="914400" y="71438"/>
                </a:cubicBezTo>
                <a:cubicBezTo>
                  <a:pt x="980300" y="49470"/>
                  <a:pt x="942494" y="60103"/>
                  <a:pt x="1028700" y="42863"/>
                </a:cubicBezTo>
                <a:cubicBezTo>
                  <a:pt x="1104900" y="47625"/>
                  <a:pt x="1181371" y="49157"/>
                  <a:pt x="1257300" y="57150"/>
                </a:cubicBezTo>
                <a:cubicBezTo>
                  <a:pt x="1272277" y="58727"/>
                  <a:pt x="1286997" y="64124"/>
                  <a:pt x="1300162" y="71438"/>
                </a:cubicBezTo>
                <a:cubicBezTo>
                  <a:pt x="1430158" y="143659"/>
                  <a:pt x="1345447" y="102032"/>
                  <a:pt x="1428750" y="171450"/>
                </a:cubicBezTo>
                <a:cubicBezTo>
                  <a:pt x="1441941" y="182443"/>
                  <a:pt x="1457325" y="190500"/>
                  <a:pt x="1471612" y="200025"/>
                </a:cubicBezTo>
                <a:cubicBezTo>
                  <a:pt x="1496722" y="275353"/>
                  <a:pt x="1469304" y="214400"/>
                  <a:pt x="1528762" y="285750"/>
                </a:cubicBezTo>
                <a:cubicBezTo>
                  <a:pt x="1539755" y="298942"/>
                  <a:pt x="1545195" y="316471"/>
                  <a:pt x="1557337" y="328613"/>
                </a:cubicBezTo>
                <a:cubicBezTo>
                  <a:pt x="1590226" y="361502"/>
                  <a:pt x="1613630" y="360545"/>
                  <a:pt x="1657350" y="371475"/>
                </a:cubicBezTo>
                <a:cubicBezTo>
                  <a:pt x="1767179" y="444694"/>
                  <a:pt x="1709199" y="422979"/>
                  <a:pt x="1828800" y="442913"/>
                </a:cubicBezTo>
                <a:cubicBezTo>
                  <a:pt x="1957387" y="438150"/>
                  <a:pt x="2086171" y="437184"/>
                  <a:pt x="2214562" y="428625"/>
                </a:cubicBezTo>
                <a:cubicBezTo>
                  <a:pt x="2256002" y="425862"/>
                  <a:pt x="2265090" y="403362"/>
                  <a:pt x="2300287" y="385763"/>
                </a:cubicBezTo>
                <a:cubicBezTo>
                  <a:pt x="2320787" y="375513"/>
                  <a:pt x="2381985" y="361767"/>
                  <a:pt x="2400300" y="357188"/>
                </a:cubicBezTo>
                <a:cubicBezTo>
                  <a:pt x="2414587" y="347663"/>
                  <a:pt x="2427804" y="336292"/>
                  <a:pt x="2443162" y="328613"/>
                </a:cubicBezTo>
                <a:cubicBezTo>
                  <a:pt x="2456633" y="321878"/>
                  <a:pt x="2472860" y="321639"/>
                  <a:pt x="2486025" y="314325"/>
                </a:cubicBezTo>
                <a:cubicBezTo>
                  <a:pt x="2516046" y="297647"/>
                  <a:pt x="2539169" y="268035"/>
                  <a:pt x="2571750" y="257175"/>
                </a:cubicBezTo>
                <a:cubicBezTo>
                  <a:pt x="2721426" y="207283"/>
                  <a:pt x="2605243" y="254365"/>
                  <a:pt x="2700337" y="200025"/>
                </a:cubicBezTo>
                <a:cubicBezTo>
                  <a:pt x="2759199" y="166390"/>
                  <a:pt x="2772961" y="166292"/>
                  <a:pt x="2843212" y="142875"/>
                </a:cubicBezTo>
                <a:lnTo>
                  <a:pt x="2886075" y="128588"/>
                </a:lnTo>
                <a:cubicBezTo>
                  <a:pt x="2900362" y="119063"/>
                  <a:pt x="2912647" y="105443"/>
                  <a:pt x="2928937" y="100013"/>
                </a:cubicBezTo>
                <a:cubicBezTo>
                  <a:pt x="3039254" y="63240"/>
                  <a:pt x="3334218" y="99040"/>
                  <a:pt x="3357562" y="100013"/>
                </a:cubicBezTo>
                <a:cubicBezTo>
                  <a:pt x="3386137" y="109538"/>
                  <a:pt x="3421988" y="107290"/>
                  <a:pt x="3443287" y="128588"/>
                </a:cubicBezTo>
                <a:cubicBezTo>
                  <a:pt x="3568522" y="253820"/>
                  <a:pt x="3409654" y="100560"/>
                  <a:pt x="3529012" y="200025"/>
                </a:cubicBezTo>
                <a:cubicBezTo>
                  <a:pt x="3600360" y="259482"/>
                  <a:pt x="3539412" y="232067"/>
                  <a:pt x="3614737" y="257175"/>
                </a:cubicBezTo>
                <a:cubicBezTo>
                  <a:pt x="3643312" y="276225"/>
                  <a:pt x="3667881" y="303465"/>
                  <a:pt x="3700462" y="314325"/>
                </a:cubicBezTo>
                <a:lnTo>
                  <a:pt x="3786187" y="342900"/>
                </a:lnTo>
                <a:cubicBezTo>
                  <a:pt x="3814762" y="361950"/>
                  <a:pt x="3838236" y="393315"/>
                  <a:pt x="3871912" y="400050"/>
                </a:cubicBezTo>
                <a:cubicBezTo>
                  <a:pt x="3895725" y="404813"/>
                  <a:pt x="3919791" y="408448"/>
                  <a:pt x="3943350" y="414338"/>
                </a:cubicBezTo>
                <a:cubicBezTo>
                  <a:pt x="3957960" y="417991"/>
                  <a:pt x="3971395" y="425931"/>
                  <a:pt x="3986212" y="428625"/>
                </a:cubicBezTo>
                <a:cubicBezTo>
                  <a:pt x="4023989" y="435494"/>
                  <a:pt x="4062412" y="438150"/>
                  <a:pt x="4100512" y="442913"/>
                </a:cubicBezTo>
                <a:cubicBezTo>
                  <a:pt x="4219575" y="438150"/>
                  <a:pt x="4338845" y="437115"/>
                  <a:pt x="4457700" y="428625"/>
                </a:cubicBezTo>
                <a:cubicBezTo>
                  <a:pt x="4472722" y="427552"/>
                  <a:pt x="4485952" y="417991"/>
                  <a:pt x="4500562" y="414338"/>
                </a:cubicBezTo>
                <a:cubicBezTo>
                  <a:pt x="4524121" y="408448"/>
                  <a:pt x="4548294" y="405318"/>
                  <a:pt x="4572000" y="400050"/>
                </a:cubicBezTo>
                <a:cubicBezTo>
                  <a:pt x="4591169" y="395790"/>
                  <a:pt x="4610100" y="390525"/>
                  <a:pt x="4629150" y="385763"/>
                </a:cubicBezTo>
                <a:cubicBezTo>
                  <a:pt x="4643437" y="376238"/>
                  <a:pt x="4656229" y="363952"/>
                  <a:pt x="4672012" y="357188"/>
                </a:cubicBezTo>
                <a:cubicBezTo>
                  <a:pt x="4690061" y="349453"/>
                  <a:pt x="4710281" y="348294"/>
                  <a:pt x="4729162" y="342900"/>
                </a:cubicBezTo>
                <a:cubicBezTo>
                  <a:pt x="4743643" y="338763"/>
                  <a:pt x="4757737" y="333375"/>
                  <a:pt x="4772025" y="328613"/>
                </a:cubicBezTo>
                <a:cubicBezTo>
                  <a:pt x="4786312" y="319088"/>
                  <a:pt x="4799196" y="307012"/>
                  <a:pt x="4814887" y="300038"/>
                </a:cubicBezTo>
                <a:cubicBezTo>
                  <a:pt x="4859607" y="280162"/>
                  <a:pt x="4910267" y="269049"/>
                  <a:pt x="4957762" y="257175"/>
                </a:cubicBezTo>
                <a:lnTo>
                  <a:pt x="5043487" y="200025"/>
                </a:lnTo>
                <a:cubicBezTo>
                  <a:pt x="5057775" y="190500"/>
                  <a:pt x="5070060" y="176880"/>
                  <a:pt x="5086350" y="171450"/>
                </a:cubicBezTo>
                <a:lnTo>
                  <a:pt x="5129212" y="157163"/>
                </a:lnTo>
                <a:cubicBezTo>
                  <a:pt x="5143500" y="147638"/>
                  <a:pt x="5156716" y="136267"/>
                  <a:pt x="5172075" y="128588"/>
                </a:cubicBezTo>
                <a:cubicBezTo>
                  <a:pt x="5253209" y="88020"/>
                  <a:pt x="5373073" y="124184"/>
                  <a:pt x="5443537" y="128588"/>
                </a:cubicBezTo>
                <a:lnTo>
                  <a:pt x="5514975" y="142875"/>
                </a:lnTo>
                <a:cubicBezTo>
                  <a:pt x="5543477" y="148057"/>
                  <a:pt x="5572421" y="150879"/>
                  <a:pt x="5600700" y="157163"/>
                </a:cubicBezTo>
                <a:cubicBezTo>
                  <a:pt x="5615402" y="160430"/>
                  <a:pt x="5629275" y="166688"/>
                  <a:pt x="5643562" y="171450"/>
                </a:cubicBezTo>
                <a:cubicBezTo>
                  <a:pt x="5657850" y="180975"/>
                  <a:pt x="5671066" y="192346"/>
                  <a:pt x="5686425" y="200025"/>
                </a:cubicBezTo>
                <a:cubicBezTo>
                  <a:pt x="5804666" y="259146"/>
                  <a:pt x="5637789" y="153699"/>
                  <a:pt x="5786437" y="242888"/>
                </a:cubicBezTo>
                <a:cubicBezTo>
                  <a:pt x="5815886" y="260557"/>
                  <a:pt x="5841445" y="284679"/>
                  <a:pt x="5872162" y="300038"/>
                </a:cubicBezTo>
                <a:cubicBezTo>
                  <a:pt x="5891212" y="309563"/>
                  <a:pt x="5911049" y="317655"/>
                  <a:pt x="5929312" y="328613"/>
                </a:cubicBezTo>
                <a:cubicBezTo>
                  <a:pt x="5958761" y="346282"/>
                  <a:pt x="5980959" y="381503"/>
                  <a:pt x="6015037" y="385763"/>
                </a:cubicBezTo>
                <a:lnTo>
                  <a:pt x="6129337" y="400050"/>
                </a:lnTo>
                <a:cubicBezTo>
                  <a:pt x="6254437" y="441751"/>
                  <a:pt x="6209326" y="432480"/>
                  <a:pt x="6457950" y="400050"/>
                </a:cubicBezTo>
                <a:cubicBezTo>
                  <a:pt x="6474977" y="397829"/>
                  <a:pt x="6486525" y="381000"/>
                  <a:pt x="6500812" y="371475"/>
                </a:cubicBezTo>
                <a:cubicBezTo>
                  <a:pt x="6519360" y="315834"/>
                  <a:pt x="6504451" y="339262"/>
                  <a:pt x="6543675" y="300038"/>
                </a:cubicBez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txBody>
          <a:bodyPr/>
          <a:lstStyle/>
          <a:p>
            <a:pPr eaLnBrk="1" hangingPunct="1">
              <a:defRPr/>
            </a:pPr>
            <a:endParaRPr lang="sv-SE">
              <a:ln>
                <a:solidFill>
                  <a:schemeClr val="tx1"/>
                </a:solidFill>
                <a:prstDash val="dash"/>
              </a:ln>
              <a:latin typeface="Arial" charset="0"/>
            </a:endParaRPr>
          </a:p>
        </p:txBody>
      </p:sp>
      <p:sp>
        <p:nvSpPr>
          <p:cNvPr id="36870" name="textruta 3">
            <a:extLst>
              <a:ext uri="{FF2B5EF4-FFF2-40B4-BE49-F238E27FC236}">
                <a16:creationId xmlns:a16="http://schemas.microsoft.com/office/drawing/2014/main" id="{B0AFC4ED-D5F9-744C-A6DB-8F1070E66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2997200"/>
            <a:ext cx="115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1800">
                <a:latin typeface="Calibri" panose="020F0502020204030204" pitchFamily="34" charset="0"/>
              </a:rPr>
              <a:t>Beståndet</a:t>
            </a:r>
          </a:p>
        </p:txBody>
      </p:sp>
      <p:sp>
        <p:nvSpPr>
          <p:cNvPr id="36871" name="Vänster klammerparentes 4">
            <a:extLst>
              <a:ext uri="{FF2B5EF4-FFF2-40B4-BE49-F238E27FC236}">
                <a16:creationId xmlns:a16="http://schemas.microsoft.com/office/drawing/2014/main" id="{3E8CFD37-BF08-E749-94A6-5F9D8E8BEA95}"/>
              </a:ext>
            </a:extLst>
          </p:cNvPr>
          <p:cNvSpPr>
            <a:spLocks/>
          </p:cNvSpPr>
          <p:nvPr/>
        </p:nvSpPr>
        <p:spPr bwMode="auto">
          <a:xfrm>
            <a:off x="2855913" y="1700213"/>
            <a:ext cx="360362" cy="3744912"/>
          </a:xfrm>
          <a:prstGeom prst="leftBrace">
            <a:avLst>
              <a:gd name="adj1" fmla="val 832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2000">
              <a:latin typeface="Arial" panose="020B0604020202020204" pitchFamily="34" charset="0"/>
            </a:endParaRPr>
          </a:p>
        </p:txBody>
      </p:sp>
      <p:cxnSp>
        <p:nvCxnSpPr>
          <p:cNvPr id="36872" name="Rak pil 6">
            <a:extLst>
              <a:ext uri="{FF2B5EF4-FFF2-40B4-BE49-F238E27FC236}">
                <a16:creationId xmlns:a16="http://schemas.microsoft.com/office/drawing/2014/main" id="{0178403D-C819-BA40-89A9-DEECB4C3CD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6275" y="5475288"/>
            <a:ext cx="684053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3" name="textruta 7">
            <a:extLst>
              <a:ext uri="{FF2B5EF4-FFF2-40B4-BE49-F238E27FC236}">
                <a16:creationId xmlns:a16="http://schemas.microsoft.com/office/drawing/2014/main" id="{D4DE8CB7-65E7-FD47-ACC9-35DC0C056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26" y="5695950"/>
            <a:ext cx="54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000">
                <a:latin typeface="Calibri" panose="020F0502020204030204" pitchFamily="34" charset="0"/>
              </a:rPr>
              <a:t>TID</a:t>
            </a:r>
          </a:p>
        </p:txBody>
      </p:sp>
    </p:spTree>
    <p:extLst>
      <p:ext uri="{BB962C8B-B14F-4D97-AF65-F5344CB8AC3E}">
        <p14:creationId xmlns:p14="http://schemas.microsoft.com/office/powerpoint/2010/main" val="341980007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1">
            <a:extLst>
              <a:ext uri="{FF2B5EF4-FFF2-40B4-BE49-F238E27FC236}">
                <a16:creationId xmlns:a16="http://schemas.microsoft.com/office/drawing/2014/main" id="{C90A22B8-03FF-D144-BDCF-BCE43EA5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09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fld id="{925A9674-F35C-7E4D-BCE5-675DF438DD07}" type="slidenum">
              <a:rPr kumimoji="0" lang="en-GB" altLang="sv-SE" sz="1400">
                <a:solidFill>
                  <a:schemeClr val="bg2"/>
                </a:solidFill>
              </a:rPr>
              <a:pPr algn="l">
                <a:spcBef>
                  <a:spcPct val="50000"/>
                </a:spcBef>
                <a:buClrTx/>
                <a:buFontTx/>
                <a:buNone/>
              </a:pPr>
              <a:t>19</a:t>
            </a:fld>
            <a:endParaRPr kumimoji="0" lang="en-US" altLang="sv-SE" sz="1400">
              <a:solidFill>
                <a:schemeClr val="bg2"/>
              </a:solidFill>
            </a:endParaRPr>
          </a:p>
        </p:txBody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CCD57E8E-679B-BA41-A6BF-B9E3EF58D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4384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2400"/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BC7D6CC4-BAE3-3545-8FDE-0C28DB0CE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620713"/>
            <a:ext cx="6844748" cy="556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6">
            <a:extLst>
              <a:ext uri="{FF2B5EF4-FFF2-40B4-BE49-F238E27FC236}">
                <a16:creationId xmlns:a16="http://schemas.microsoft.com/office/drawing/2014/main" id="{CEF7E224-A575-E84B-8031-ADCCFB81F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620713"/>
            <a:ext cx="7607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 b="1" dirty="0">
                <a:latin typeface="Calibri" panose="020F0502020204030204" pitchFamily="34" charset="0"/>
              </a:rPr>
              <a:t>Trend – värdeutveckling efter senaste prisobservationer ?!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 b="1" dirty="0">
                <a:latin typeface="Calibri" panose="020F0502020204030204" pitchFamily="34" charset="0"/>
              </a:rPr>
              <a:t>Bedömning av ”</a:t>
            </a:r>
            <a:r>
              <a:rPr kumimoji="0" lang="sv-SE" altLang="sv-SE" sz="2400" b="1" dirty="0" err="1">
                <a:latin typeface="Calibri" panose="020F0502020204030204" pitchFamily="34" charset="0"/>
              </a:rPr>
              <a:t>bid</a:t>
            </a:r>
            <a:r>
              <a:rPr kumimoji="0" lang="sv-SE" altLang="sv-SE" sz="2400" b="1" dirty="0">
                <a:latin typeface="Calibri" panose="020F0502020204030204" pitchFamily="34" charset="0"/>
              </a:rPr>
              <a:t>-ask </a:t>
            </a:r>
            <a:r>
              <a:rPr kumimoji="0" lang="sv-SE" altLang="sv-SE" sz="2400" b="1" dirty="0" err="1">
                <a:latin typeface="Calibri" panose="020F0502020204030204" pitchFamily="34" charset="0"/>
              </a:rPr>
              <a:t>spread</a:t>
            </a:r>
            <a:r>
              <a:rPr kumimoji="0" lang="sv-SE" altLang="sv-SE" sz="2400" b="1" dirty="0">
                <a:latin typeface="Calibri" panose="020F0502020204030204" pitchFamily="34" charset="0"/>
              </a:rPr>
              <a:t>” vid värdetidpunkten?</a:t>
            </a:r>
            <a:endParaRPr kumimoji="0" lang="en-US" altLang="sv-SE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0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Företagsekonomi är ett mångfacetterat ämne.</a:t>
            </a:r>
          </a:p>
          <a:p>
            <a:r>
              <a:rPr lang="sv-SE" dirty="0"/>
              <a:t>Värdering av tillgångar diskuteras inom många av dessa.</a:t>
            </a:r>
          </a:p>
          <a:p>
            <a:r>
              <a:rPr lang="sv-SE" dirty="0"/>
              <a:t>Det påverkar företagets redovisning på ett eller annat sätt.</a:t>
            </a:r>
          </a:p>
          <a:p>
            <a:r>
              <a:rPr lang="sv-SE" dirty="0"/>
              <a:t>Det är det vi främst skall diskutera idag.</a:t>
            </a:r>
          </a:p>
        </p:txBody>
      </p:sp>
    </p:spTree>
    <p:extLst>
      <p:ext uri="{BB962C8B-B14F-4D97-AF65-F5344CB8AC3E}">
        <p14:creationId xmlns:p14="http://schemas.microsoft.com/office/powerpoint/2010/main" val="40371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ktangel 5">
            <a:extLst>
              <a:ext uri="{FF2B5EF4-FFF2-40B4-BE49-F238E27FC236}">
                <a16:creationId xmlns:a16="http://schemas.microsoft.com/office/drawing/2014/main" id="{07A59330-E8D9-2B43-B5C1-29181A64C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2025651"/>
            <a:ext cx="6264275" cy="3095625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 dirty="0">
                <a:latin typeface="Arial" panose="020B0604020202020204" pitchFamily="34" charset="0"/>
              </a:rPr>
              <a:t>Ortsprismetoder/statistiska metoder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 dirty="0">
                <a:latin typeface="Arial" panose="020B060402020202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 dirty="0">
                <a:latin typeface="Arial" panose="020B0604020202020204" pitchFamily="34" charset="0"/>
              </a:rPr>
              <a:t>	              Marknadssimuleringsmetoder/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 dirty="0">
                <a:latin typeface="Arial" panose="020B0604020202020204" pitchFamily="34" charset="0"/>
              </a:rPr>
              <a:t>	              aktörsbaserade metoder</a:t>
            </a:r>
          </a:p>
        </p:txBody>
      </p:sp>
      <p:cxnSp>
        <p:nvCxnSpPr>
          <p:cNvPr id="40962" name="Rak 7">
            <a:extLst>
              <a:ext uri="{FF2B5EF4-FFF2-40B4-BE49-F238E27FC236}">
                <a16:creationId xmlns:a16="http://schemas.microsoft.com/office/drawing/2014/main" id="{39E0F328-BEBA-954B-A3E4-91F2C12FFD3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00376" y="2601913"/>
            <a:ext cx="6264275" cy="19431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3" name="textruta 8">
            <a:extLst>
              <a:ext uri="{FF2B5EF4-FFF2-40B4-BE49-F238E27FC236}">
                <a16:creationId xmlns:a16="http://schemas.microsoft.com/office/drawing/2014/main" id="{5F4D963A-444E-FB4D-A397-49672F0EA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2769" y="583406"/>
            <a:ext cx="598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800" b="1" dirty="0">
                <a:latin typeface="Calibri" panose="020F0502020204030204" pitchFamily="34" charset="0"/>
              </a:rPr>
              <a:t>Metodansats vid fastighetsvärderingen</a:t>
            </a:r>
          </a:p>
        </p:txBody>
      </p:sp>
      <p:sp>
        <p:nvSpPr>
          <p:cNvPr id="10" name="Moln 9">
            <a:extLst>
              <a:ext uri="{FF2B5EF4-FFF2-40B4-BE49-F238E27FC236}">
                <a16:creationId xmlns:a16="http://schemas.microsoft.com/office/drawing/2014/main" id="{8F761593-44A7-E343-8F87-CAA612A7275A}"/>
              </a:ext>
            </a:extLst>
          </p:cNvPr>
          <p:cNvSpPr/>
          <p:nvPr/>
        </p:nvSpPr>
        <p:spPr bwMode="auto">
          <a:xfrm>
            <a:off x="7824788" y="4797425"/>
            <a:ext cx="2519362" cy="1657350"/>
          </a:xfrm>
          <a:prstGeom prst="cloud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sv-SE" altLang="sv-SE" sz="1400" i="1">
                <a:cs typeface="Arial" pitchFamily="34" charset="0"/>
              </a:rPr>
              <a:t>Ex vis: Identifiera”bid-ask-spread” vid</a:t>
            </a:r>
          </a:p>
          <a:p>
            <a:pPr eaLnBrk="1" hangingPunct="1">
              <a:defRPr/>
            </a:pPr>
            <a:r>
              <a:rPr lang="sv-SE" altLang="sv-SE" sz="1400" i="1">
                <a:cs typeface="Arial" pitchFamily="34" charset="0"/>
              </a:rPr>
              <a:t>få transaktioner</a:t>
            </a:r>
          </a:p>
        </p:txBody>
      </p:sp>
      <p:sp>
        <p:nvSpPr>
          <p:cNvPr id="40965" name="textruta 5">
            <a:extLst>
              <a:ext uri="{FF2B5EF4-FFF2-40B4-BE49-F238E27FC236}">
                <a16:creationId xmlns:a16="http://schemas.microsoft.com/office/drawing/2014/main" id="{6BF7FFA5-6A89-6140-B704-0D35A67EE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1125538"/>
            <a:ext cx="2105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1600">
                <a:latin typeface="Arial Unicode MS" panose="020B0604020202020204" pitchFamily="34" charset="-128"/>
                <a:cs typeface="Arial" panose="020B0604020202020204" pitchFamily="34" charset="0"/>
              </a:rPr>
              <a:t>TILLGÅNG TILL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1600">
                <a:latin typeface="Arial Unicode MS" panose="020B0604020202020204" pitchFamily="34" charset="-128"/>
                <a:cs typeface="Arial" panose="020B0604020202020204" pitchFamily="34" charset="0"/>
              </a:rPr>
              <a:t>PRISINFORMATION</a:t>
            </a:r>
          </a:p>
        </p:txBody>
      </p:sp>
      <p:cxnSp>
        <p:nvCxnSpPr>
          <p:cNvPr id="40966" name="Rak pil 7">
            <a:extLst>
              <a:ext uri="{FF2B5EF4-FFF2-40B4-BE49-F238E27FC236}">
                <a16:creationId xmlns:a16="http://schemas.microsoft.com/office/drawing/2014/main" id="{F2A2C32A-71B3-AD49-AF62-32B9E649F23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008438" y="1412875"/>
            <a:ext cx="1008062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7" name="Rak pil 10">
            <a:extLst>
              <a:ext uri="{FF2B5EF4-FFF2-40B4-BE49-F238E27FC236}">
                <a16:creationId xmlns:a16="http://schemas.microsoft.com/office/drawing/2014/main" id="{11FEF408-3C9D-2A4A-8DF1-64BF688E91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48526" y="1412875"/>
            <a:ext cx="1008063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8" name="textruta 11">
            <a:extLst>
              <a:ext uri="{FF2B5EF4-FFF2-40B4-BE49-F238E27FC236}">
                <a16:creationId xmlns:a16="http://schemas.microsoft.com/office/drawing/2014/main" id="{4E4DB548-67F4-884C-95BB-BF7CB7C91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1236664"/>
            <a:ext cx="860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1600">
                <a:latin typeface="Arial Unicode MS" panose="020B0604020202020204" pitchFamily="34" charset="-128"/>
                <a:cs typeface="Arial" panose="020B0604020202020204" pitchFamily="34" charset="0"/>
              </a:rPr>
              <a:t>RIKLIG</a:t>
            </a:r>
          </a:p>
        </p:txBody>
      </p:sp>
      <p:sp>
        <p:nvSpPr>
          <p:cNvPr id="40969" name="textruta 12">
            <a:extLst>
              <a:ext uri="{FF2B5EF4-FFF2-40B4-BE49-F238E27FC236}">
                <a16:creationId xmlns:a16="http://schemas.microsoft.com/office/drawing/2014/main" id="{27E8C108-13B1-264A-8CDA-9BF07FCC4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464" y="1236664"/>
            <a:ext cx="790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1600">
                <a:latin typeface="Arial Unicode MS" panose="020B0604020202020204" pitchFamily="34" charset="-128"/>
                <a:cs typeface="Arial" panose="020B0604020202020204" pitchFamily="34" charset="0"/>
              </a:rPr>
              <a:t>BRIST</a:t>
            </a:r>
          </a:p>
        </p:txBody>
      </p:sp>
    </p:spTree>
    <p:extLst>
      <p:ext uri="{BB962C8B-B14F-4D97-AF65-F5344CB8AC3E}">
        <p14:creationId xmlns:p14="http://schemas.microsoft.com/office/powerpoint/2010/main" val="960340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633F29FE-5A39-EB4C-957D-602BE682C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52775" y="612775"/>
            <a:ext cx="5829300" cy="857250"/>
          </a:xfrm>
        </p:spPr>
        <p:txBody>
          <a:bodyPr/>
          <a:lstStyle/>
          <a:p>
            <a:pPr algn="ctr"/>
            <a:r>
              <a:rPr lang="sv-SE" altLang="sv-SE" sz="2800" b="1" dirty="0">
                <a:solidFill>
                  <a:srgbClr val="0000FF"/>
                </a:solidFill>
                <a:latin typeface="Arial" panose="020B0604020202020204" pitchFamily="34" charset="0"/>
              </a:rPr>
              <a:t>”Aktörsbaserad metod”</a:t>
            </a:r>
            <a:endParaRPr lang="en-US" altLang="sv-SE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B6F3B108-0D34-544B-8336-E3C79A652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79763" y="2293938"/>
            <a:ext cx="5829300" cy="30861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sv-SE" altLang="sv-SE" sz="2175" b="1">
                <a:latin typeface="Univers 55" pitchFamily="2" charset="0"/>
              </a:rPr>
              <a:t>	</a:t>
            </a:r>
          </a:p>
          <a:p>
            <a:pPr>
              <a:buFont typeface="Monotype Sorts" charset="2"/>
              <a:buNone/>
              <a:defRPr/>
            </a:pPr>
            <a:endParaRPr lang="en-US" altLang="sv-SE"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77DB4C1D-0E7B-A04B-A9F0-99B0C166B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775" y="3679825"/>
            <a:ext cx="127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1500"/>
          </a:p>
        </p:txBody>
      </p:sp>
      <p:sp>
        <p:nvSpPr>
          <p:cNvPr id="41988" name="textruta 11">
            <a:extLst>
              <a:ext uri="{FF2B5EF4-FFF2-40B4-BE49-F238E27FC236}">
                <a16:creationId xmlns:a16="http://schemas.microsoft.com/office/drawing/2014/main" id="{A8AF6C46-D6FD-CA4A-A092-3672AB4B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1646239"/>
            <a:ext cx="10477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1500">
                <a:latin typeface="Calibri" panose="020F0502020204030204" pitchFamily="34" charset="0"/>
                <a:cs typeface="Calibri" panose="020F0502020204030204" pitchFamily="34" charset="0"/>
              </a:rPr>
              <a:t>Potentiella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1500">
                <a:latin typeface="Calibri" panose="020F0502020204030204" pitchFamily="34" charset="0"/>
                <a:cs typeface="Calibri" panose="020F0502020204030204" pitchFamily="34" charset="0"/>
              </a:rPr>
              <a:t>säljare</a:t>
            </a:r>
          </a:p>
        </p:txBody>
      </p:sp>
      <p:sp>
        <p:nvSpPr>
          <p:cNvPr id="41989" name="textruta 12">
            <a:extLst>
              <a:ext uri="{FF2B5EF4-FFF2-40B4-BE49-F238E27FC236}">
                <a16:creationId xmlns:a16="http://schemas.microsoft.com/office/drawing/2014/main" id="{0C00E466-4993-3E45-AD12-16D376CD4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4" y="5103813"/>
            <a:ext cx="1049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1500">
                <a:latin typeface="Calibri" panose="020F0502020204030204" pitchFamily="34" charset="0"/>
                <a:cs typeface="Calibri" panose="020F0502020204030204" pitchFamily="34" charset="0"/>
              </a:rPr>
              <a:t>Potentiella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1500">
                <a:latin typeface="Calibri" panose="020F0502020204030204" pitchFamily="34" charset="0"/>
                <a:cs typeface="Calibri" panose="020F0502020204030204" pitchFamily="34" charset="0"/>
              </a:rPr>
              <a:t>köpare</a:t>
            </a:r>
          </a:p>
        </p:txBody>
      </p:sp>
      <p:sp>
        <p:nvSpPr>
          <p:cNvPr id="41990" name="textruta 13">
            <a:extLst>
              <a:ext uri="{FF2B5EF4-FFF2-40B4-BE49-F238E27FC236}">
                <a16:creationId xmlns:a16="http://schemas.microsoft.com/office/drawing/2014/main" id="{05CEDD34-D76E-CE48-888A-5E01F2565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25" y="4132264"/>
            <a:ext cx="12334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1500">
                <a:latin typeface="Calibri" panose="020F0502020204030204" pitchFamily="34" charset="0"/>
                <a:cs typeface="Calibri" panose="020F0502020204030204" pitchFamily="34" charset="0"/>
              </a:rPr>
              <a:t>Mäklare/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1500">
                <a:latin typeface="Calibri" panose="020F0502020204030204" pitchFamily="34" charset="0"/>
                <a:cs typeface="Calibri" panose="020F0502020204030204" pitchFamily="34" charset="0"/>
              </a:rPr>
              <a:t>transaktions-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1500">
                <a:latin typeface="Calibri" panose="020F0502020204030204" pitchFamily="34" charset="0"/>
                <a:cs typeface="Calibri" panose="020F0502020204030204" pitchFamily="34" charset="0"/>
              </a:rPr>
              <a:t>”folk”</a:t>
            </a:r>
          </a:p>
        </p:txBody>
      </p:sp>
      <p:sp>
        <p:nvSpPr>
          <p:cNvPr id="41991" name="textruta 14">
            <a:extLst>
              <a:ext uri="{FF2B5EF4-FFF2-40B4-BE49-F238E27FC236}">
                <a16:creationId xmlns:a16="http://schemas.microsoft.com/office/drawing/2014/main" id="{0C8DD801-3CDD-EF4B-A3DD-2B45AF6D0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425" y="4184650"/>
            <a:ext cx="1041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1500">
                <a:latin typeface="Calibri" panose="020F0502020204030204" pitchFamily="34" charset="0"/>
                <a:cs typeface="Calibri" panose="020F0502020204030204" pitchFamily="34" charset="0"/>
              </a:rPr>
              <a:t>Banker/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1500">
                <a:latin typeface="Calibri" panose="020F0502020204030204" pitchFamily="34" charset="0"/>
                <a:cs typeface="Calibri" panose="020F0502020204030204" pitchFamily="34" charset="0"/>
              </a:rPr>
              <a:t>finansiärer</a:t>
            </a:r>
          </a:p>
        </p:txBody>
      </p:sp>
      <p:sp>
        <p:nvSpPr>
          <p:cNvPr id="41992" name="textruta 22">
            <a:extLst>
              <a:ext uri="{FF2B5EF4-FFF2-40B4-BE49-F238E27FC236}">
                <a16:creationId xmlns:a16="http://schemas.microsoft.com/office/drawing/2014/main" id="{EB677D5F-B2DB-214A-AF7D-07347E2F5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8" y="4003676"/>
            <a:ext cx="10731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1500">
                <a:latin typeface="Calibri" panose="020F0502020204030204" pitchFamily="34" charset="0"/>
                <a:cs typeface="Calibri" panose="020F0502020204030204" pitchFamily="34" charset="0"/>
              </a:rPr>
              <a:t>Värderaren</a:t>
            </a:r>
          </a:p>
        </p:txBody>
      </p:sp>
      <p:sp>
        <p:nvSpPr>
          <p:cNvPr id="41993" name="Vänster-höger 23">
            <a:extLst>
              <a:ext uri="{FF2B5EF4-FFF2-40B4-BE49-F238E27FC236}">
                <a16:creationId xmlns:a16="http://schemas.microsoft.com/office/drawing/2014/main" id="{FA06BC0B-2E83-1944-A389-A07B6FDEB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50" y="3482975"/>
            <a:ext cx="865188" cy="215900"/>
          </a:xfrm>
          <a:prstGeom prst="leftRightArrow">
            <a:avLst>
              <a:gd name="adj1" fmla="val 50000"/>
              <a:gd name="adj2" fmla="val 50092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sv-SE" altLang="sv-SE" sz="1500"/>
          </a:p>
        </p:txBody>
      </p:sp>
      <p:sp>
        <p:nvSpPr>
          <p:cNvPr id="41994" name="Vänster-höger 24">
            <a:extLst>
              <a:ext uri="{FF2B5EF4-FFF2-40B4-BE49-F238E27FC236}">
                <a16:creationId xmlns:a16="http://schemas.microsoft.com/office/drawing/2014/main" id="{C6BCEC35-0E27-DB49-A379-2B4E6C388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3482975"/>
            <a:ext cx="919162" cy="215900"/>
          </a:xfrm>
          <a:prstGeom prst="leftRightArrow">
            <a:avLst>
              <a:gd name="adj1" fmla="val 50000"/>
              <a:gd name="adj2" fmla="val 50083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sv-SE" altLang="sv-SE" sz="1500"/>
          </a:p>
        </p:txBody>
      </p:sp>
      <p:sp>
        <p:nvSpPr>
          <p:cNvPr id="41995" name="Vänster-höger 25">
            <a:extLst>
              <a:ext uri="{FF2B5EF4-FFF2-40B4-BE49-F238E27FC236}">
                <a16:creationId xmlns:a16="http://schemas.microsoft.com/office/drawing/2014/main" id="{7E2E5B03-9800-5944-B56F-3FD444117B0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596731" y="2702719"/>
            <a:ext cx="458788" cy="215900"/>
          </a:xfrm>
          <a:prstGeom prst="leftRightArrow">
            <a:avLst>
              <a:gd name="adj1" fmla="val 50000"/>
              <a:gd name="adj2" fmla="val 50075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sv-SE" altLang="sv-SE" sz="1500"/>
          </a:p>
        </p:txBody>
      </p:sp>
      <p:sp>
        <p:nvSpPr>
          <p:cNvPr id="41996" name="Vänster-höger 26">
            <a:extLst>
              <a:ext uri="{FF2B5EF4-FFF2-40B4-BE49-F238E27FC236}">
                <a16:creationId xmlns:a16="http://schemas.microsoft.com/office/drawing/2014/main" id="{CABC477D-B96D-454F-B725-D7F7251F94C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8007" y="4374357"/>
            <a:ext cx="376237" cy="215900"/>
          </a:xfrm>
          <a:prstGeom prst="leftRightArrow">
            <a:avLst>
              <a:gd name="adj1" fmla="val 50000"/>
              <a:gd name="adj2" fmla="val 49786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sv-SE" altLang="sv-SE" sz="1500"/>
          </a:p>
        </p:txBody>
      </p:sp>
      <p:pic>
        <p:nvPicPr>
          <p:cNvPr id="41997" name="Bildobjekt 1">
            <a:extLst>
              <a:ext uri="{FF2B5EF4-FFF2-40B4-BE49-F238E27FC236}">
                <a16:creationId xmlns:a16="http://schemas.microsoft.com/office/drawing/2014/main" id="{478199C6-1578-F346-91BA-3215E6EEE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1500188"/>
            <a:ext cx="446088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Bildobjekt 2">
            <a:extLst>
              <a:ext uri="{FF2B5EF4-FFF2-40B4-BE49-F238E27FC236}">
                <a16:creationId xmlns:a16="http://schemas.microsoft.com/office/drawing/2014/main" id="{B41BD98A-8748-404D-A008-3D2DF4209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1" y="4773614"/>
            <a:ext cx="3095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Bildobjekt 3">
            <a:extLst>
              <a:ext uri="{FF2B5EF4-FFF2-40B4-BE49-F238E27FC236}">
                <a16:creationId xmlns:a16="http://schemas.microsoft.com/office/drawing/2014/main" id="{1EB7822D-59D2-DA4D-AB1E-2CACD17A8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3122613"/>
            <a:ext cx="528638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Bildobjekt 4">
            <a:extLst>
              <a:ext uri="{FF2B5EF4-FFF2-40B4-BE49-F238E27FC236}">
                <a16:creationId xmlns:a16="http://schemas.microsoft.com/office/drawing/2014/main" id="{41A00816-7C10-B946-9D87-CF6B0B882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4" y="3105150"/>
            <a:ext cx="7270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Bildobjekt 5">
            <a:extLst>
              <a:ext uri="{FF2B5EF4-FFF2-40B4-BE49-F238E27FC236}">
                <a16:creationId xmlns:a16="http://schemas.microsoft.com/office/drawing/2014/main" id="{EDCB314D-5E00-9C44-A43C-6B8617C4B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2925763"/>
            <a:ext cx="533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31368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>
            <a:extLst>
              <a:ext uri="{FF2B5EF4-FFF2-40B4-BE49-F238E27FC236}">
                <a16:creationId xmlns:a16="http://schemas.microsoft.com/office/drawing/2014/main" id="{C5AB9F94-AD42-1D49-80CF-30FD1434E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3" y="575003"/>
            <a:ext cx="4942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800" b="1" dirty="0">
                <a:latin typeface="Calibri" panose="020F0502020204030204" pitchFamily="34" charset="0"/>
              </a:rPr>
              <a:t>Värderingsmetoder - fastigheter</a:t>
            </a:r>
            <a:endParaRPr kumimoji="0" lang="en-US" altLang="sv-SE" sz="2800" b="1" dirty="0">
              <a:latin typeface="Calibri" panose="020F0502020204030204" pitchFamily="34" charset="0"/>
            </a:endParaRPr>
          </a:p>
        </p:txBody>
      </p:sp>
      <p:sp>
        <p:nvSpPr>
          <p:cNvPr id="24579" name="Ellips 13">
            <a:extLst>
              <a:ext uri="{FF2B5EF4-FFF2-40B4-BE49-F238E27FC236}">
                <a16:creationId xmlns:a16="http://schemas.microsoft.com/office/drawing/2014/main" id="{85BFF83F-303A-7A41-B6F5-AB3115E5B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75" y="3860801"/>
            <a:ext cx="3429000" cy="22145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sv-SE" altLang="sv-SE" i="1">
                <a:latin typeface="Calibri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sv-SE" altLang="sv-SE" sz="1600" i="1" u="sng">
                <a:latin typeface="Calibri" pitchFamily="34" charset="0"/>
              </a:rPr>
              <a:t>Kostnadsbaserad metod</a:t>
            </a:r>
          </a:p>
          <a:p>
            <a:pPr algn="ctr" eaLnBrk="1" hangingPunct="1">
              <a:buFontTx/>
              <a:buChar char="-"/>
              <a:defRPr/>
            </a:pPr>
            <a:r>
              <a:rPr lang="sv-SE" altLang="sv-SE" sz="1400">
                <a:latin typeface="Calibri" pitchFamily="34" charset="0"/>
              </a:rPr>
              <a:t>Produktionskostnadsmetod</a:t>
            </a:r>
          </a:p>
          <a:p>
            <a:pPr algn="ctr" eaLnBrk="1" hangingPunct="1">
              <a:defRPr/>
            </a:pPr>
            <a:r>
              <a:rPr lang="sv-SE" altLang="sv-SE" sz="1400">
                <a:latin typeface="Calibri" pitchFamily="34" charset="0"/>
              </a:rPr>
              <a:t>- Avskriven återanskaffnings-kostnadsmetod</a:t>
            </a:r>
          </a:p>
        </p:txBody>
      </p:sp>
      <p:sp>
        <p:nvSpPr>
          <p:cNvPr id="33796" name="Cloud">
            <a:extLst>
              <a:ext uri="{FF2B5EF4-FFF2-40B4-BE49-F238E27FC236}">
                <a16:creationId xmlns:a16="http://schemas.microsoft.com/office/drawing/2014/main" id="{E5801826-50FD-C94D-B875-418EF821D039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5448300" y="1268413"/>
            <a:ext cx="4406900" cy="29527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sv-SE" altLang="sv-SE" sz="1800">
              <a:latin typeface="Calibri" pitchFamily="34" charset="0"/>
            </a:endParaRPr>
          </a:p>
          <a:p>
            <a:pPr algn="ctr" eaLnBrk="1" hangingPunct="1">
              <a:buFontTx/>
              <a:buChar char="-"/>
              <a:defRPr/>
            </a:pPr>
            <a:r>
              <a:rPr lang="sv-SE" altLang="sv-SE" sz="1800">
                <a:latin typeface="Calibri" pitchFamily="34" charset="0"/>
              </a:rPr>
              <a:t>”</a:t>
            </a:r>
            <a:r>
              <a:rPr lang="sv-SE" altLang="ja-JP" i="1" u="sng">
                <a:latin typeface="Calibri" pitchFamily="34" charset="0"/>
              </a:rPr>
              <a:t>Aktörsbaserad metod</a:t>
            </a:r>
            <a:r>
              <a:rPr lang="sv-SE" altLang="sv-SE">
                <a:latin typeface="Calibri" pitchFamily="34" charset="0"/>
              </a:rPr>
              <a:t>”</a:t>
            </a:r>
            <a:endParaRPr lang="en-US" altLang="sv-SE">
              <a:latin typeface="Calibri" pitchFamily="34" charset="0"/>
            </a:endParaRPr>
          </a:p>
        </p:txBody>
      </p:sp>
      <p:sp>
        <p:nvSpPr>
          <p:cNvPr id="44036" name="Ellips 12">
            <a:extLst>
              <a:ext uri="{FF2B5EF4-FFF2-40B4-BE49-F238E27FC236}">
                <a16:creationId xmlns:a16="http://schemas.microsoft.com/office/drawing/2014/main" id="{B8CFBAC9-D72B-314F-8ECB-D1BCDDCC2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076" y="3068638"/>
            <a:ext cx="3641725" cy="236855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000" i="1">
                <a:latin typeface="Calibri" panose="020F0502020204030204" pitchFamily="34" charset="0"/>
              </a:rPr>
              <a:t>  </a:t>
            </a:r>
            <a:r>
              <a:rPr kumimoji="0" lang="sv-SE" altLang="sv-SE" sz="1600" i="1" u="sng">
                <a:latin typeface="Calibri" panose="020F0502020204030204" pitchFamily="34" charset="0"/>
              </a:rPr>
              <a:t>Avkastningsbaserad metod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Char char="-"/>
            </a:pPr>
            <a:r>
              <a:rPr kumimoji="0" lang="sv-SE" altLang="sv-SE" sz="1400">
                <a:latin typeface="Calibri" panose="020F0502020204030204" pitchFamily="34" charset="0"/>
              </a:rPr>
              <a:t>Kassaflödesmetod(DCF)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Char char="-"/>
            </a:pPr>
            <a:r>
              <a:rPr kumimoji="0" lang="sv-SE" altLang="sv-SE" sz="1400">
                <a:latin typeface="Calibri" panose="020F0502020204030204" pitchFamily="34" charset="0"/>
              </a:rPr>
              <a:t>Direktavkastningsmetod</a:t>
            </a:r>
          </a:p>
        </p:txBody>
      </p:sp>
      <p:sp>
        <p:nvSpPr>
          <p:cNvPr id="44037" name="Ellips 7">
            <a:extLst>
              <a:ext uri="{FF2B5EF4-FFF2-40B4-BE49-F238E27FC236}">
                <a16:creationId xmlns:a16="http://schemas.microsoft.com/office/drawing/2014/main" id="{C3F8B9F4-9C15-ED4E-8B93-CCD94C4EF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7" y="1358900"/>
            <a:ext cx="3787775" cy="2430463"/>
          </a:xfrm>
          <a:prstGeom prst="ellipse">
            <a:avLst/>
          </a:prstGeom>
          <a:solidFill>
            <a:srgbClr val="FFCC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000" i="1">
                <a:latin typeface="Calibri" panose="020F0502020204030204" pitchFamily="34" charset="0"/>
              </a:rPr>
              <a:t>  </a:t>
            </a:r>
            <a:r>
              <a:rPr kumimoji="0" lang="sv-SE" altLang="sv-SE" sz="1600" i="1" u="sng">
                <a:latin typeface="Calibri" panose="020F0502020204030204" pitchFamily="34" charset="0"/>
              </a:rPr>
              <a:t>Ortsprismetod/transak-tionsbaserad metod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Char char="-"/>
            </a:pPr>
            <a:r>
              <a:rPr kumimoji="0" lang="sv-SE" altLang="sv-SE" sz="1400">
                <a:latin typeface="Calibri" panose="020F0502020204030204" pitchFamily="34" charset="0"/>
              </a:rPr>
              <a:t>Areametod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Char char="-"/>
            </a:pPr>
            <a:r>
              <a:rPr kumimoji="0" lang="sv-SE" altLang="sv-SE" sz="1400">
                <a:latin typeface="Calibri" panose="020F0502020204030204" pitchFamily="34" charset="0"/>
              </a:rPr>
              <a:t>Bruttokapitaliseringsmetod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Char char="-"/>
            </a:pPr>
            <a:r>
              <a:rPr kumimoji="0" lang="sv-SE" altLang="sv-SE" sz="1400">
                <a:latin typeface="Calibri" panose="020F0502020204030204" pitchFamily="34" charset="0"/>
              </a:rPr>
              <a:t>Nettokapitaliseringsmetod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Char char="-"/>
            </a:pPr>
            <a:r>
              <a:rPr kumimoji="0" lang="sv-SE" altLang="sv-SE" sz="1400">
                <a:latin typeface="Calibri" panose="020F0502020204030204" pitchFamily="34" charset="0"/>
              </a:rPr>
              <a:t>Köpeskillingskoefficientmetod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1600">
                <a:latin typeface="Calibri" panose="020F0502020204030204" pitchFamily="34" charset="0"/>
              </a:rPr>
              <a:t>      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BEA8E927-880A-5348-B5DC-208CBD399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594" y="1042194"/>
            <a:ext cx="8208962" cy="24495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sv-SE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36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Vilket värdebegrepp som används kan få stor betydelse för företagets resultat och ställning.</a:t>
            </a:r>
          </a:p>
          <a:p>
            <a:r>
              <a:rPr lang="sv-SE" dirty="0" smtClean="0"/>
              <a:t>Verkligt värde påverkar både resultat- och balansräkning.</a:t>
            </a:r>
            <a:endParaRPr lang="sv-SE" dirty="0"/>
          </a:p>
          <a:p>
            <a:r>
              <a:rPr lang="sv-SE" dirty="0" smtClean="0"/>
              <a:t>Om det rör sig om stora värden som skall värderas till verkligt värde, såsom i fastighetsbranschen, kan det få stor inverkan.</a:t>
            </a:r>
          </a:p>
          <a:p>
            <a:r>
              <a:rPr lang="sv-SE" dirty="0" smtClean="0"/>
              <a:t>Olika nyckeltal påverkas naturligtvis också.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5004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108325" y="4384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sv-SE" sz="2400" b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C215-1845-43BF-8B36-6BA84F109009}" type="slidenum">
              <a:rPr lang="sv-SE" smtClean="0"/>
              <a:pPr/>
              <a:t>24</a:t>
            </a:fld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3935781" y="484187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000" b="1" dirty="0">
                <a:latin typeface="Calibri" charset="0"/>
              </a:rPr>
              <a:t>Johan Lorentzon, Ekon dr</a:t>
            </a:r>
          </a:p>
          <a:p>
            <a:pPr algn="ctr"/>
            <a:r>
              <a:rPr lang="sv-SE" sz="2000" b="1" dirty="0">
                <a:latin typeface="Calibri" charset="0"/>
              </a:rPr>
              <a:t>Bo Nordlund, Tekn dr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B3AEAA5-91A1-40B5-97D6-65DDD0EC5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341" y="804183"/>
            <a:ext cx="2405319" cy="100811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5F3D196-75B1-4D8D-B40F-A7CB8F94F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796" y="2348880"/>
            <a:ext cx="59619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6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/>
              <a:t>Redovisning kan indelas i ekonomistyrning (internredovisning) och extern redovisning.</a:t>
            </a:r>
          </a:p>
          <a:p>
            <a:r>
              <a:rPr lang="sv-SE" dirty="0"/>
              <a:t>Ekonomistyrningen är inte reglerad.</a:t>
            </a:r>
          </a:p>
          <a:p>
            <a:r>
              <a:rPr lang="sv-SE" dirty="0"/>
              <a:t>Företagen kan därmed göra som de vill.</a:t>
            </a:r>
          </a:p>
          <a:p>
            <a:r>
              <a:rPr lang="sv-SE" dirty="0"/>
              <a:t>Ekonomistyrningen syftar till att styra verksamheten mot tänkta mål.</a:t>
            </a:r>
          </a:p>
          <a:p>
            <a:r>
              <a:rPr lang="sv-SE" dirty="0" smtClean="0"/>
              <a:t>Här kan </a:t>
            </a:r>
            <a:r>
              <a:rPr lang="sv-SE" dirty="0"/>
              <a:t>värderingsfrågor få stor betydelse.</a:t>
            </a:r>
          </a:p>
          <a:p>
            <a:r>
              <a:rPr lang="sv-SE" dirty="0"/>
              <a:t>Värdering av materiella anläggningstillgångar mest betydelsefullt i detta sammanhang.</a:t>
            </a:r>
          </a:p>
          <a:p>
            <a:r>
              <a:rPr lang="sv-SE" dirty="0"/>
              <a:t>Exempelvis vid prissättning och prestationsmätning.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82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Vid prestationsmätning används ofta nyckeltal.</a:t>
            </a:r>
          </a:p>
          <a:p>
            <a:r>
              <a:rPr lang="sv-SE" dirty="0" smtClean="0"/>
              <a:t>Dessa </a:t>
            </a:r>
            <a:r>
              <a:rPr lang="sv-SE" dirty="0"/>
              <a:t>bygger på kvoten mellan två tal.</a:t>
            </a:r>
          </a:p>
          <a:p>
            <a:r>
              <a:rPr lang="sv-SE" dirty="0"/>
              <a:t>Räntabiliteten är kvoten mellan redovisat resultat och tillgångar.</a:t>
            </a:r>
          </a:p>
          <a:p>
            <a:r>
              <a:rPr lang="sv-SE" dirty="0"/>
              <a:t>Soliditeten är kvoten mellan eget kapital och tillgångar.</a:t>
            </a:r>
          </a:p>
          <a:p>
            <a:r>
              <a:rPr lang="sv-SE" dirty="0"/>
              <a:t>I dessa sammanhang är det väldigt viktigt att veta vilket värde som ingår och hur det har fastställts.</a:t>
            </a:r>
          </a:p>
          <a:p>
            <a:r>
              <a:rPr lang="sv-SE" dirty="0"/>
              <a:t>Det kan få stor betydelse för utfallet.</a:t>
            </a:r>
          </a:p>
        </p:txBody>
      </p:sp>
    </p:spTree>
    <p:extLst>
      <p:ext uri="{BB962C8B-B14F-4D97-AF65-F5344CB8AC3E}">
        <p14:creationId xmlns:p14="http://schemas.microsoft.com/office/powerpoint/2010/main" val="6021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Extern redovisning syftar till att tillhandahålla användbar information till externa intressenter.</a:t>
            </a:r>
          </a:p>
          <a:p>
            <a:r>
              <a:rPr lang="sv-SE" dirty="0"/>
              <a:t>Exempelvis vid beslutsfattande av olika slag eller beskattning.</a:t>
            </a:r>
          </a:p>
          <a:p>
            <a:r>
              <a:rPr lang="sv-SE" dirty="0"/>
              <a:t>Extern redovisning omfattas av regler och lagar.</a:t>
            </a:r>
          </a:p>
          <a:p>
            <a:r>
              <a:rPr lang="sv-SE" dirty="0"/>
              <a:t>Företagen kan </a:t>
            </a:r>
            <a:r>
              <a:rPr lang="sv-SE" b="1" dirty="0"/>
              <a:t>inte</a:t>
            </a:r>
            <a:r>
              <a:rPr lang="sv-SE" dirty="0"/>
              <a:t> göra som de vill.</a:t>
            </a:r>
          </a:p>
          <a:p>
            <a:r>
              <a:rPr lang="sv-SE" dirty="0"/>
              <a:t>Företagen styrs av normer och regler. Företag omfattas av </a:t>
            </a:r>
            <a:r>
              <a:rPr lang="sv-SE" dirty="0" err="1"/>
              <a:t>bl</a:t>
            </a:r>
            <a:r>
              <a:rPr lang="sv-SE" dirty="0"/>
              <a:t> a regelverk K1-K4, beroende på </a:t>
            </a:r>
            <a:r>
              <a:rPr lang="sv-SE"/>
              <a:t>vilken kategori företaget tillhör.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16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Företags finansiella rapporter används för ekonomiska beslut och ekonomiska bedömningar i många olika sammanhang.</a:t>
            </a:r>
          </a:p>
          <a:p>
            <a:r>
              <a:rPr lang="sv-SE" dirty="0"/>
              <a:t>Exempelvis vid belåning, situationer av obestånd, behov att upprätta </a:t>
            </a:r>
            <a:r>
              <a:rPr lang="sv-SE" dirty="0" smtClean="0"/>
              <a:t>kontrollbalansräkning, värdering av företag och </a:t>
            </a:r>
            <a:r>
              <a:rPr lang="sv-SE" dirty="0"/>
              <a:t>förvärv.</a:t>
            </a:r>
          </a:p>
          <a:p>
            <a:r>
              <a:rPr lang="sv-SE" dirty="0"/>
              <a:t>I alla dessa uppkommer värderingsfrågor.</a:t>
            </a:r>
          </a:p>
          <a:p>
            <a:r>
              <a:rPr lang="sv-SE" dirty="0"/>
              <a:t>Det kan vara/är helt avgörande för utgången hur olika tillgångar värderas.</a:t>
            </a:r>
          </a:p>
          <a:p>
            <a:r>
              <a:rPr lang="sv-SE" dirty="0"/>
              <a:t>Det är viktigt att mottagaren av informationen förstår vilket värdebegrepp som väglett. Vi återkommer till detta.</a:t>
            </a:r>
          </a:p>
        </p:txBody>
      </p:sp>
    </p:spTree>
    <p:extLst>
      <p:ext uri="{BB962C8B-B14F-4D97-AF65-F5344CB8AC3E}">
        <p14:creationId xmlns:p14="http://schemas.microsoft.com/office/powerpoint/2010/main" val="4373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Hur en tillgång värderas får stor således betydelse både inom intern- och extern redovisning.</a:t>
            </a:r>
          </a:p>
          <a:p>
            <a:r>
              <a:rPr lang="sv-SE" dirty="0"/>
              <a:t>Som nämndes ovan så är det viktigt att definiera vilket värdebegrepp det rör sig om.</a:t>
            </a:r>
          </a:p>
          <a:p>
            <a:r>
              <a:rPr lang="sv-SE" dirty="0"/>
              <a:t>Det finns olika.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40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Marknadsvärde</a:t>
            </a:r>
          </a:p>
          <a:p>
            <a:r>
              <a:rPr lang="sv-SE" dirty="0"/>
              <a:t>Verkligt värde</a:t>
            </a:r>
          </a:p>
          <a:p>
            <a:r>
              <a:rPr lang="sv-SE" dirty="0"/>
              <a:t>Anskaffningsvärde</a:t>
            </a:r>
          </a:p>
          <a:p>
            <a:r>
              <a:rPr lang="sv-SE" smtClean="0"/>
              <a:t>Individuellt </a:t>
            </a:r>
            <a:r>
              <a:rPr lang="sv-SE" dirty="0"/>
              <a:t>avkastningsvärde</a:t>
            </a:r>
          </a:p>
          <a:p>
            <a:r>
              <a:rPr lang="sv-SE" dirty="0"/>
              <a:t>Skattemässigt värde</a:t>
            </a:r>
          </a:p>
          <a:p>
            <a:r>
              <a:rPr lang="sv-SE" dirty="0"/>
              <a:t>Taxeringsvärde</a:t>
            </a:r>
          </a:p>
          <a:p>
            <a:r>
              <a:rPr lang="sv-SE" dirty="0"/>
              <a:t>Likvidationsvärde</a:t>
            </a:r>
          </a:p>
          <a:p>
            <a:r>
              <a:rPr lang="sv-SE" dirty="0"/>
              <a:t>Belåningsbart värde</a:t>
            </a:r>
          </a:p>
        </p:txBody>
      </p:sp>
    </p:spTree>
    <p:extLst>
      <p:ext uri="{BB962C8B-B14F-4D97-AF65-F5344CB8AC3E}">
        <p14:creationId xmlns:p14="http://schemas.microsoft.com/office/powerpoint/2010/main" val="25891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>
            <a:extLst>
              <a:ext uri="{FF2B5EF4-FFF2-40B4-BE49-F238E27FC236}">
                <a16:creationId xmlns:a16="http://schemas.microsoft.com/office/drawing/2014/main" id="{3747C43D-7768-6044-8DD6-4162F92E2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6" y="438467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sv-SE" altLang="sv-SE" sz="2000"/>
          </a:p>
        </p:txBody>
      </p:sp>
      <p:sp>
        <p:nvSpPr>
          <p:cNvPr id="17410" name="Oval 4">
            <a:extLst>
              <a:ext uri="{FF2B5EF4-FFF2-40B4-BE49-F238E27FC236}">
                <a16:creationId xmlns:a16="http://schemas.microsoft.com/office/drawing/2014/main" id="{16F58207-18CF-0347-B3FD-0A7BD039F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1844676"/>
            <a:ext cx="4392612" cy="1439863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 b="1" dirty="0">
                <a:latin typeface="Calibri" panose="020F0502020204030204" pitchFamily="34" charset="0"/>
              </a:rPr>
              <a:t>Värdebegrepp</a:t>
            </a:r>
            <a:endParaRPr kumimoji="0" lang="en-US" altLang="sv-SE" sz="2400" b="1" dirty="0">
              <a:latin typeface="Calibri" panose="020F0502020204030204" pitchFamily="34" charset="0"/>
            </a:endParaRPr>
          </a:p>
        </p:txBody>
      </p:sp>
      <p:sp>
        <p:nvSpPr>
          <p:cNvPr id="17411" name="Text Box 7">
            <a:extLst>
              <a:ext uri="{FF2B5EF4-FFF2-40B4-BE49-F238E27FC236}">
                <a16:creationId xmlns:a16="http://schemas.microsoft.com/office/drawing/2014/main" id="{DCBDF6CA-24D6-324A-928A-504AEA2E2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690564"/>
            <a:ext cx="7378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 b="1" dirty="0">
                <a:latin typeface="Calibri" panose="020F0502020204030204" pitchFamily="34" charset="0"/>
              </a:rPr>
              <a:t>Värdebedömning tillgångar eller företag/rörelser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2400" b="1" dirty="0">
                <a:latin typeface="Calibri" panose="020F0502020204030204" pitchFamily="34" charset="0"/>
              </a:rPr>
              <a:t>Hierarki mellan värdebegrepp och värderingsmetod (-er)</a:t>
            </a:r>
            <a:endParaRPr kumimoji="0" lang="en-US" altLang="sv-SE" sz="2400" b="1" dirty="0">
              <a:latin typeface="Calibri" panose="020F0502020204030204" pitchFamily="34" charset="0"/>
            </a:endParaRPr>
          </a:p>
        </p:txBody>
      </p:sp>
      <p:sp>
        <p:nvSpPr>
          <p:cNvPr id="2" name="Rektangel med rundade hörn 1">
            <a:extLst>
              <a:ext uri="{FF2B5EF4-FFF2-40B4-BE49-F238E27FC236}">
                <a16:creationId xmlns:a16="http://schemas.microsoft.com/office/drawing/2014/main" id="{5D6703F7-3106-43C8-9375-8EADA0F1B9A8}"/>
              </a:ext>
            </a:extLst>
          </p:cNvPr>
          <p:cNvSpPr/>
          <p:nvPr/>
        </p:nvSpPr>
        <p:spPr>
          <a:xfrm>
            <a:off x="4079875" y="3933825"/>
            <a:ext cx="3816350" cy="1295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sv-SE" altLang="sv-SE" sz="2400">
                <a:latin typeface="Calibri" pitchFamily="34" charset="0"/>
              </a:rPr>
              <a:t>Värderingsmetod</a:t>
            </a:r>
            <a:endParaRPr lang="en-US" altLang="sv-SE" sz="2400">
              <a:latin typeface="Calibri" pitchFamily="34" charset="0"/>
            </a:endParaRPr>
          </a:p>
        </p:txBody>
      </p:sp>
      <p:sp>
        <p:nvSpPr>
          <p:cNvPr id="17413" name="textruta 2">
            <a:extLst>
              <a:ext uri="{FF2B5EF4-FFF2-40B4-BE49-F238E27FC236}">
                <a16:creationId xmlns:a16="http://schemas.microsoft.com/office/drawing/2014/main" id="{F8057824-E6FE-5C4B-96EC-AAAADA7A1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2349501"/>
            <a:ext cx="563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3600">
                <a:latin typeface="Calibri" panose="020F0502020204030204" pitchFamily="34" charset="0"/>
              </a:rPr>
              <a:t>1)</a:t>
            </a:r>
          </a:p>
        </p:txBody>
      </p:sp>
      <p:sp>
        <p:nvSpPr>
          <p:cNvPr id="17414" name="textruta 12">
            <a:extLst>
              <a:ext uri="{FF2B5EF4-FFF2-40B4-BE49-F238E27FC236}">
                <a16:creationId xmlns:a16="http://schemas.microsoft.com/office/drawing/2014/main" id="{3F68CF19-9C3A-C049-85B2-02C45183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4" y="4149726"/>
            <a:ext cx="561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sv-SE" altLang="sv-SE" sz="3600">
                <a:latin typeface="Calibri" panose="020F0502020204030204" pitchFamily="34" charset="0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19303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</TotalTime>
  <Words>794</Words>
  <Application>Microsoft Office PowerPoint</Application>
  <PresentationFormat>Widescreen</PresentationFormat>
  <Paragraphs>237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MS PGothic</vt:lpstr>
      <vt:lpstr>MS PGothic</vt:lpstr>
      <vt:lpstr>Arial</vt:lpstr>
      <vt:lpstr>Arial Unicode MS</vt:lpstr>
      <vt:lpstr>Calibri</vt:lpstr>
      <vt:lpstr>Garamond</vt:lpstr>
      <vt:lpstr>Monotype Sorts</vt:lpstr>
      <vt:lpstr>Times New Roman</vt:lpstr>
      <vt:lpstr>Univers 55</vt:lpstr>
      <vt:lpstr>Organic</vt:lpstr>
      <vt:lpstr>Värdering av tillgångar inom företagsekonomi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Värderingsmetoder</vt:lpstr>
      <vt:lpstr>PowerPoint Presentation</vt:lpstr>
      <vt:lpstr>PowerPoint Presentation</vt:lpstr>
      <vt:lpstr>PowerPoint Presentation</vt:lpstr>
      <vt:lpstr>Stock-flow problematiken</vt:lpstr>
      <vt:lpstr>PowerPoint Presentation</vt:lpstr>
      <vt:lpstr>PowerPoint Presentation</vt:lpstr>
      <vt:lpstr>”Aktörsbaserad metod”</vt:lpstr>
      <vt:lpstr>PowerPoint Presentation</vt:lpstr>
      <vt:lpstr>PowerPoint Presentation</vt:lpstr>
      <vt:lpstr>PowerPoint Presentation</vt:lpstr>
    </vt:vector>
  </TitlesOfParts>
  <Company>Karlstads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Värdering av tillgångar inom företagsekonomi</dc:title>
  <dc:creator>Johan Lorentzon</dc:creator>
  <cp:lastModifiedBy>Johan Lorentzon</cp:lastModifiedBy>
  <cp:revision>26</cp:revision>
  <dcterms:created xsi:type="dcterms:W3CDTF">2020-12-02T08:52:07Z</dcterms:created>
  <dcterms:modified xsi:type="dcterms:W3CDTF">2020-12-13T08:06:03Z</dcterms:modified>
</cp:coreProperties>
</file>