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nhwkim\AppData\Local\Temp\OneNote\14.0\NT\3-2\UnemploymentRate(14Municipalitie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nhwkim\Desktop\OneNoteMoving\PaperWriting\06.AlcoholUseYiV\Submission\01.EuropeanJournalOfPublicHealth\03.Revision\03.RegardingCI&amp;Interaction&amp;EffectSize&amp;ParallelTrend\DifferencesInRealPercentag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Transpose!$B$18</c:f>
              <c:strCache>
                <c:ptCount val="1"/>
                <c:pt idx="0">
                  <c:v>#1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Transpose!$B$19:$B$25</c:f>
              <c:numCache>
                <c:formatCode>General</c:formatCode>
                <c:ptCount val="7"/>
                <c:pt idx="0">
                  <c:v>-3.6171142857142851</c:v>
                </c:pt>
                <c:pt idx="1">
                  <c:v>-2.6247142857142851</c:v>
                </c:pt>
                <c:pt idx="2">
                  <c:v>4.9581857142857144</c:v>
                </c:pt>
                <c:pt idx="3">
                  <c:v>3.6293857142857151</c:v>
                </c:pt>
                <c:pt idx="4">
                  <c:v>-6.0614285714285288E-2</c:v>
                </c:pt>
                <c:pt idx="5">
                  <c:v>0.13828571428571479</c:v>
                </c:pt>
                <c:pt idx="6">
                  <c:v>-2.4234142857142853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9D-4BBC-82AC-55E11FF0A11F}"/>
            </c:ext>
          </c:extLst>
        </c:ser>
        <c:ser>
          <c:idx val="1"/>
          <c:order val="1"/>
          <c:tx>
            <c:strRef>
              <c:f>Transpose!$C$18</c:f>
              <c:strCache>
                <c:ptCount val="1"/>
                <c:pt idx="0">
                  <c:v>#2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Transpose!$C$19:$C$25</c:f>
              <c:numCache>
                <c:formatCode>General</c:formatCode>
                <c:ptCount val="7"/>
                <c:pt idx="0">
                  <c:v>-4.2774000000000001</c:v>
                </c:pt>
                <c:pt idx="1">
                  <c:v>-3.5623999999999993</c:v>
                </c:pt>
                <c:pt idx="2">
                  <c:v>5.1169000000000002</c:v>
                </c:pt>
                <c:pt idx="3">
                  <c:v>4.6605999999999996</c:v>
                </c:pt>
                <c:pt idx="4">
                  <c:v>0.49320000000000075</c:v>
                </c:pt>
                <c:pt idx="5">
                  <c:v>2.6800000000000601E-2</c:v>
                </c:pt>
                <c:pt idx="6">
                  <c:v>-2.4576999999999991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D-4BBC-82AC-55E11FF0A11F}"/>
            </c:ext>
          </c:extLst>
        </c:ser>
        <c:ser>
          <c:idx val="2"/>
          <c:order val="2"/>
          <c:tx>
            <c:strRef>
              <c:f>Transpose!$D$18</c:f>
              <c:strCache>
                <c:ptCount val="1"/>
                <c:pt idx="0">
                  <c:v>#3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Transpose!$D$19:$D$25</c:f>
              <c:numCache>
                <c:formatCode>General</c:formatCode>
                <c:ptCount val="7"/>
                <c:pt idx="0">
                  <c:v>-4.1707999999999998</c:v>
                </c:pt>
                <c:pt idx="1">
                  <c:v>-3.2600000000000002</c:v>
                </c:pt>
                <c:pt idx="2">
                  <c:v>6.9654999999999996</c:v>
                </c:pt>
                <c:pt idx="3">
                  <c:v>5.0194000000000001</c:v>
                </c:pt>
                <c:pt idx="4">
                  <c:v>-0.49910000000000032</c:v>
                </c:pt>
                <c:pt idx="5">
                  <c:v>-0.88649999999999984</c:v>
                </c:pt>
                <c:pt idx="6">
                  <c:v>-3.1684999999999999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9D-4BBC-82AC-55E11FF0A11F}"/>
            </c:ext>
          </c:extLst>
        </c:ser>
        <c:ser>
          <c:idx val="3"/>
          <c:order val="3"/>
          <c:tx>
            <c:strRef>
              <c:f>Transpose!$E$18</c:f>
              <c:strCache>
                <c:ptCount val="1"/>
                <c:pt idx="0">
                  <c:v>#4</c:v>
                </c:pt>
              </c:strCache>
            </c:strRef>
          </c:tx>
          <c:spPr>
            <a:ln w="190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pPr>
              <a:noFill/>
              <a:ln w="6350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Transpose!$E$19:$E$25</c:f>
              <c:numCache>
                <c:formatCode>General</c:formatCode>
                <c:ptCount val="7"/>
                <c:pt idx="0">
                  <c:v>-5.6049428571428557</c:v>
                </c:pt>
                <c:pt idx="1">
                  <c:v>-3.4975428571428555</c:v>
                </c:pt>
                <c:pt idx="2">
                  <c:v>6.4158571428571456</c:v>
                </c:pt>
                <c:pt idx="3">
                  <c:v>7.7962571428571437</c:v>
                </c:pt>
                <c:pt idx="4">
                  <c:v>-0.61974285714285493</c:v>
                </c:pt>
                <c:pt idx="5">
                  <c:v>-0.89864285714285508</c:v>
                </c:pt>
                <c:pt idx="6">
                  <c:v>-3.5912428571428547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9D-4BBC-82AC-55E11FF0A11F}"/>
            </c:ext>
          </c:extLst>
        </c:ser>
        <c:ser>
          <c:idx val="4"/>
          <c:order val="4"/>
          <c:tx>
            <c:strRef>
              <c:f>Transpose!$F$18</c:f>
              <c:strCache>
                <c:ptCount val="1"/>
                <c:pt idx="0">
                  <c:v>#5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pPr>
              <a:noFill/>
              <a:ln w="635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Transpose!$F$19:$F$25</c:f>
              <c:numCache>
                <c:formatCode>General</c:formatCode>
                <c:ptCount val="7"/>
                <c:pt idx="0">
                  <c:v>-4.4564571428571425</c:v>
                </c:pt>
                <c:pt idx="1">
                  <c:v>-1.5932571428571425</c:v>
                </c:pt>
                <c:pt idx="2">
                  <c:v>6.2098428571428581</c:v>
                </c:pt>
                <c:pt idx="3">
                  <c:v>6.9074428571428577</c:v>
                </c:pt>
                <c:pt idx="4">
                  <c:v>0.76554285714285797</c:v>
                </c:pt>
                <c:pt idx="5">
                  <c:v>-2.6166571428571421</c:v>
                </c:pt>
                <c:pt idx="6">
                  <c:v>-5.2164571428571422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9D-4BBC-82AC-55E11FF0A11F}"/>
            </c:ext>
          </c:extLst>
        </c:ser>
        <c:ser>
          <c:idx val="5"/>
          <c:order val="5"/>
          <c:tx>
            <c:strRef>
              <c:f>Transpose!$G$18</c:f>
              <c:strCache>
                <c:ptCount val="1"/>
                <c:pt idx="0">
                  <c:v>#6</c:v>
                </c:pt>
              </c:strCache>
            </c:strRef>
          </c:tx>
          <c:spPr>
            <a:ln w="190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solidFill>
                <a:schemeClr val="accent6"/>
              </a:soli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Transpose!$G$19:$G$25</c:f>
              <c:numCache>
                <c:formatCode>General</c:formatCode>
                <c:ptCount val="7"/>
                <c:pt idx="0">
                  <c:v>-3.9690857142857139</c:v>
                </c:pt>
                <c:pt idx="1">
                  <c:v>-1.1108857142857138</c:v>
                </c:pt>
                <c:pt idx="2">
                  <c:v>8.7590142857142865</c:v>
                </c:pt>
                <c:pt idx="3">
                  <c:v>5.0739142857142854</c:v>
                </c:pt>
                <c:pt idx="4">
                  <c:v>-1.8227857142857138</c:v>
                </c:pt>
                <c:pt idx="5">
                  <c:v>-2.6324857142857141</c:v>
                </c:pt>
                <c:pt idx="6">
                  <c:v>-4.2976857142857137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9D-4BBC-82AC-55E11FF0A11F}"/>
            </c:ext>
          </c:extLst>
        </c:ser>
        <c:ser>
          <c:idx val="6"/>
          <c:order val="6"/>
          <c:tx>
            <c:strRef>
              <c:f>Transpose!$H$18</c:f>
              <c:strCache>
                <c:ptCount val="1"/>
                <c:pt idx="0">
                  <c:v>#7</c:v>
                </c:pt>
              </c:strCache>
            </c:strRef>
          </c:tx>
          <c:spPr>
            <a:ln w="19050" cap="rnd" cmpd="sng" algn="ctr">
              <a:solidFill>
                <a:schemeClr val="accent1">
                  <a:lumMod val="60000"/>
                </a:schemeClr>
              </a:solidFill>
              <a:prstDash val="solid"/>
              <a:round/>
            </a:ln>
            <a:effectLst/>
          </c:spPr>
          <c:marker>
            <c:spPr>
              <a:noFill/>
              <a:ln w="6350" cap="flat" cmpd="sng" algn="ctr">
                <a:solidFill>
                  <a:schemeClr val="accent1">
                    <a:lumMod val="60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Transpose!$H$19:$H$25</c:f>
              <c:numCache>
                <c:formatCode>General</c:formatCode>
                <c:ptCount val="7"/>
                <c:pt idx="0">
                  <c:v>-2.5767857142857138</c:v>
                </c:pt>
                <c:pt idx="1">
                  <c:v>-2.7856857142857137</c:v>
                </c:pt>
                <c:pt idx="2">
                  <c:v>4.0156142857142862</c:v>
                </c:pt>
                <c:pt idx="3">
                  <c:v>2.4050142857142864</c:v>
                </c:pt>
                <c:pt idx="4">
                  <c:v>-0.49458571428571396</c:v>
                </c:pt>
                <c:pt idx="5">
                  <c:v>0.66291428571428579</c:v>
                </c:pt>
                <c:pt idx="6">
                  <c:v>-1.226485714285714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D9D-4BBC-82AC-55E11FF0A11F}"/>
            </c:ext>
          </c:extLst>
        </c:ser>
        <c:ser>
          <c:idx val="7"/>
          <c:order val="7"/>
          <c:tx>
            <c:strRef>
              <c:f>Transpose!$I$18</c:f>
              <c:strCache>
                <c:ptCount val="1"/>
                <c:pt idx="0">
                  <c:v>#8</c:v>
                </c:pt>
              </c:strCache>
            </c:strRef>
          </c:tx>
          <c:spPr>
            <a:ln w="19050" cap="rnd" cmpd="sng" algn="ctr">
              <a:solidFill>
                <a:schemeClr val="accent2">
                  <a:lumMod val="60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>
                  <a:lumMod val="60000"/>
                </a:schemeClr>
              </a:solidFill>
              <a:ln w="6350" cap="flat" cmpd="sng" algn="ctr">
                <a:solidFill>
                  <a:schemeClr val="accent2">
                    <a:lumMod val="60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Transpose!$I$19:$I$25</c:f>
              <c:numCache>
                <c:formatCode>General</c:formatCode>
                <c:ptCount val="7"/>
                <c:pt idx="0">
                  <c:v>-3.2404999999999999</c:v>
                </c:pt>
                <c:pt idx="1">
                  <c:v>-3.2990000000000004</c:v>
                </c:pt>
                <c:pt idx="2">
                  <c:v>7.3392999999999997</c:v>
                </c:pt>
                <c:pt idx="3">
                  <c:v>5.9031000000000002</c:v>
                </c:pt>
                <c:pt idx="4">
                  <c:v>-0.86439999999999984</c:v>
                </c:pt>
                <c:pt idx="5">
                  <c:v>-1.3426</c:v>
                </c:pt>
                <c:pt idx="6">
                  <c:v>-4.4959000000000007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D9D-4BBC-82AC-55E11FF0A11F}"/>
            </c:ext>
          </c:extLst>
        </c:ser>
        <c:ser>
          <c:idx val="8"/>
          <c:order val="8"/>
          <c:tx>
            <c:strRef>
              <c:f>Transpose!$J$18</c:f>
              <c:strCache>
                <c:ptCount val="1"/>
                <c:pt idx="0">
                  <c:v>#9</c:v>
                </c:pt>
              </c:strCache>
            </c:strRef>
          </c:tx>
          <c:spPr>
            <a:ln w="19050" cap="rnd" cmpd="sng" algn="ctr">
              <a:solidFill>
                <a:schemeClr val="accent3">
                  <a:lumMod val="60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3">
                  <a:lumMod val="60000"/>
                </a:schemeClr>
              </a:solidFill>
              <a:ln w="6350" cap="flat" cmpd="sng" algn="ctr">
                <a:solidFill>
                  <a:schemeClr val="accent3">
                    <a:lumMod val="60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Transpose!$J$19:$J$25</c:f>
              <c:numCache>
                <c:formatCode>General</c:formatCode>
                <c:ptCount val="7"/>
                <c:pt idx="0">
                  <c:v>-4.2193571428571417</c:v>
                </c:pt>
                <c:pt idx="1">
                  <c:v>-1.9670571428571417</c:v>
                </c:pt>
                <c:pt idx="2">
                  <c:v>9.2019428571428605</c:v>
                </c:pt>
                <c:pt idx="3">
                  <c:v>4.3309428571428574</c:v>
                </c:pt>
                <c:pt idx="4">
                  <c:v>-1.287457142857142</c:v>
                </c:pt>
                <c:pt idx="5">
                  <c:v>-1.6824571428571424</c:v>
                </c:pt>
                <c:pt idx="6">
                  <c:v>-4.3765571428571421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D9D-4BBC-82AC-55E11FF0A11F}"/>
            </c:ext>
          </c:extLst>
        </c:ser>
        <c:ser>
          <c:idx val="9"/>
          <c:order val="9"/>
          <c:tx>
            <c:strRef>
              <c:f>Transpose!$K$18</c:f>
              <c:strCache>
                <c:ptCount val="1"/>
                <c:pt idx="0">
                  <c:v>#10</c:v>
                </c:pt>
              </c:strCache>
            </c:strRef>
          </c:tx>
          <c:spPr>
            <a:ln w="19050" cap="rnd" cmpd="sng" algn="ctr">
              <a:solidFill>
                <a:schemeClr val="accent4">
                  <a:lumMod val="60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4">
                  <a:lumMod val="60000"/>
                </a:schemeClr>
              </a:solidFill>
              <a:ln w="6350" cap="flat" cmpd="sng" algn="ctr">
                <a:solidFill>
                  <a:schemeClr val="accent4">
                    <a:lumMod val="60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Transpose!$K$19:$K$25</c:f>
              <c:numCache>
                <c:formatCode>General</c:formatCode>
                <c:ptCount val="7"/>
                <c:pt idx="0">
                  <c:v>-5.0204714285714287</c:v>
                </c:pt>
                <c:pt idx="1">
                  <c:v>-0.26857142857142868</c:v>
                </c:pt>
                <c:pt idx="2">
                  <c:v>5.4852285714285713</c:v>
                </c:pt>
                <c:pt idx="3">
                  <c:v>5.2288285714285703</c:v>
                </c:pt>
                <c:pt idx="4">
                  <c:v>1.033728571428572</c:v>
                </c:pt>
                <c:pt idx="5">
                  <c:v>-2.7743714285714285</c:v>
                </c:pt>
                <c:pt idx="6">
                  <c:v>-3.6843714285714286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D9D-4BBC-82AC-55E11FF0A11F}"/>
            </c:ext>
          </c:extLst>
        </c:ser>
        <c:ser>
          <c:idx val="10"/>
          <c:order val="10"/>
          <c:tx>
            <c:strRef>
              <c:f>Transpose!$L$18</c:f>
              <c:strCache>
                <c:ptCount val="1"/>
                <c:pt idx="0">
                  <c:v>#11</c:v>
                </c:pt>
              </c:strCache>
            </c:strRef>
          </c:tx>
          <c:spPr>
            <a:ln w="19050" cap="rnd" cmpd="sng" algn="ctr">
              <a:solidFill>
                <a:schemeClr val="accent5">
                  <a:lumMod val="60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5">
                  <a:lumMod val="60000"/>
                </a:schemeClr>
              </a:solidFill>
              <a:ln w="6350" cap="flat" cmpd="sng" algn="ctr">
                <a:solidFill>
                  <a:schemeClr val="accent5">
                    <a:lumMod val="60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Transpose!$L$19:$L$25</c:f>
              <c:numCache>
                <c:formatCode>General</c:formatCode>
                <c:ptCount val="7"/>
                <c:pt idx="0">
                  <c:v>-4.7088285714285716</c:v>
                </c:pt>
                <c:pt idx="1">
                  <c:v>-3.9090285714285713</c:v>
                </c:pt>
                <c:pt idx="2">
                  <c:v>5.3700714285714284</c:v>
                </c:pt>
                <c:pt idx="3">
                  <c:v>5.9074714285714283</c:v>
                </c:pt>
                <c:pt idx="4">
                  <c:v>0.60587142857142862</c:v>
                </c:pt>
                <c:pt idx="5">
                  <c:v>-0.74902857142857115</c:v>
                </c:pt>
                <c:pt idx="6">
                  <c:v>-2.5165285714285712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D9D-4BBC-82AC-55E11FF0A11F}"/>
            </c:ext>
          </c:extLst>
        </c:ser>
        <c:ser>
          <c:idx val="11"/>
          <c:order val="11"/>
          <c:tx>
            <c:strRef>
              <c:f>Transpose!$M$18</c:f>
              <c:strCache>
                <c:ptCount val="1"/>
                <c:pt idx="0">
                  <c:v>#12</c:v>
                </c:pt>
              </c:strCache>
            </c:strRef>
          </c:tx>
          <c:spPr>
            <a:ln w="19050" cap="rnd" cmpd="sng" algn="ctr">
              <a:solidFill>
                <a:schemeClr val="accent6">
                  <a:lumMod val="60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6">
                  <a:lumMod val="60000"/>
                </a:schemeClr>
              </a:solidFill>
              <a:ln w="6350" cap="flat" cmpd="sng" algn="ctr">
                <a:solidFill>
                  <a:schemeClr val="accent6">
                    <a:lumMod val="60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Transpose!$M$19:$M$25</c:f>
              <c:numCache>
                <c:formatCode>General</c:formatCode>
                <c:ptCount val="7"/>
                <c:pt idx="0">
                  <c:v>-3.3242571428571415</c:v>
                </c:pt>
                <c:pt idx="1">
                  <c:v>-1.0699571428571417</c:v>
                </c:pt>
                <c:pt idx="2">
                  <c:v>7.3456428571428596</c:v>
                </c:pt>
                <c:pt idx="3">
                  <c:v>6.4253428571428586</c:v>
                </c:pt>
                <c:pt idx="4">
                  <c:v>-1.4430571428571417</c:v>
                </c:pt>
                <c:pt idx="5">
                  <c:v>-2.6596571428571414</c:v>
                </c:pt>
                <c:pt idx="6">
                  <c:v>-5.2740571428571412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D9D-4BBC-82AC-55E11FF0A11F}"/>
            </c:ext>
          </c:extLst>
        </c:ser>
        <c:ser>
          <c:idx val="12"/>
          <c:order val="12"/>
          <c:tx>
            <c:strRef>
              <c:f>Transpose!$N$18</c:f>
              <c:strCache>
                <c:ptCount val="1"/>
                <c:pt idx="0">
                  <c:v>#13</c:v>
                </c:pt>
              </c:strCache>
            </c:strRef>
          </c:tx>
          <c:spPr>
            <a:ln w="19050" cap="rnd" cmpd="sng" algn="ctr">
              <a:solidFill>
                <a:schemeClr val="accent1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pPr>
              <a:noFill/>
              <a:ln w="6350" cap="flat" cmpd="sng" algn="ctr">
                <a:solidFill>
                  <a:schemeClr val="accent1">
                    <a:lumMod val="80000"/>
                    <a:lumOff val="20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Transpose!$N$19:$N$25</c:f>
              <c:numCache>
                <c:formatCode>General</c:formatCode>
                <c:ptCount val="7"/>
                <c:pt idx="0">
                  <c:v>-4.6691285714285709</c:v>
                </c:pt>
                <c:pt idx="1">
                  <c:v>-4.0826285714285708</c:v>
                </c:pt>
                <c:pt idx="2">
                  <c:v>5.5405714285714289</c:v>
                </c:pt>
                <c:pt idx="3">
                  <c:v>6.064171428571429</c:v>
                </c:pt>
                <c:pt idx="4">
                  <c:v>-0.62662857142857131</c:v>
                </c:pt>
                <c:pt idx="5">
                  <c:v>0.60607142857142904</c:v>
                </c:pt>
                <c:pt idx="6">
                  <c:v>-2.8324285714285713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D9D-4BBC-82AC-55E11FF0A11F}"/>
            </c:ext>
          </c:extLst>
        </c:ser>
        <c:ser>
          <c:idx val="13"/>
          <c:order val="13"/>
          <c:tx>
            <c:strRef>
              <c:f>Transpose!$O$18</c:f>
              <c:strCache>
                <c:ptCount val="1"/>
                <c:pt idx="0">
                  <c:v>#14</c:v>
                </c:pt>
              </c:strCache>
            </c:strRef>
          </c:tx>
          <c:spPr>
            <a:ln w="19050" cap="rnd" cmpd="sng" algn="ctr">
              <a:solidFill>
                <a:schemeClr val="accent2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pPr>
              <a:noFill/>
              <a:ln w="6350" cap="flat" cmpd="sng" algn="ctr">
                <a:solidFill>
                  <a:schemeClr val="accent2">
                    <a:lumMod val="80000"/>
                    <a:lumOff val="20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Transpose!$A$19:$A$25</c:f>
              <c:strCache>
                <c:ptCount val="7"/>
                <c:pt idx="0">
                  <c:v>Y1987</c:v>
                </c:pt>
                <c:pt idx="1">
                  <c:v>Y1990</c:v>
                </c:pt>
                <c:pt idx="2">
                  <c:v>Y1994</c:v>
                </c:pt>
                <c:pt idx="3">
                  <c:v>Y1997</c:v>
                </c:pt>
                <c:pt idx="4">
                  <c:v>Y2001</c:v>
                </c:pt>
                <c:pt idx="5">
                  <c:v>Y2004</c:v>
                </c:pt>
                <c:pt idx="6">
                  <c:v>Y2007</c:v>
                </c:pt>
              </c:strCache>
            </c:strRef>
          </c:cat>
          <c:val>
            <c:numRef>
              <c:f>Transpose!$O$19:$O$25</c:f>
              <c:numCache>
                <c:formatCode>General</c:formatCode>
                <c:ptCount val="7"/>
                <c:pt idx="0">
                  <c:v>-3.3441714285714292</c:v>
                </c:pt>
                <c:pt idx="1">
                  <c:v>-2.0509714285714296</c:v>
                </c:pt>
                <c:pt idx="2">
                  <c:v>5.65422857142857</c:v>
                </c:pt>
                <c:pt idx="3">
                  <c:v>4.4333285714285715</c:v>
                </c:pt>
                <c:pt idx="4">
                  <c:v>3.0628571428571227E-2</c:v>
                </c:pt>
                <c:pt idx="5">
                  <c:v>-1.2869714285714293</c:v>
                </c:pt>
                <c:pt idx="6">
                  <c:v>-3.4360714285714291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D9D-4BBC-82AC-55E11FF0A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16448"/>
        <c:axId val="93017984"/>
      </c:lineChart>
      <c:catAx>
        <c:axId val="9301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3017984"/>
        <c:crosses val="autoZero"/>
        <c:auto val="1"/>
        <c:lblAlgn val="ctr"/>
        <c:lblOffset val="100"/>
        <c:noMultiLvlLbl val="0"/>
      </c:catAx>
      <c:valAx>
        <c:axId val="930179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301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30434782608694"/>
          <c:y val="0"/>
          <c:w val="0.18260869565217391"/>
          <c:h val="0.95385447569761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+mn-lt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4494632236275"/>
          <c:y val="7.3584428266494903E-2"/>
          <c:w val="0.81223134608173975"/>
          <c:h val="0.836664350287698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Girls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2.0568270000000002</c:v>
                </c:pt>
                <c:pt idx="1">
                  <c:v>2.0225080000000002</c:v>
                </c:pt>
                <c:pt idx="2">
                  <c:v>2.4003450000000002</c:v>
                </c:pt>
                <c:pt idx="3">
                  <c:v>2.3640859999999999</c:v>
                </c:pt>
                <c:pt idx="4">
                  <c:v>2.146916</c:v>
                </c:pt>
                <c:pt idx="5">
                  <c:v>2.2375780000000001</c:v>
                </c:pt>
                <c:pt idx="6">
                  <c:v>2.1403789999999998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3-446C-967F-C8F4D1D392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Boys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1.772292</c:v>
                </c:pt>
                <c:pt idx="1">
                  <c:v>1.83524</c:v>
                </c:pt>
                <c:pt idx="2">
                  <c:v>2.1088870000000002</c:v>
                </c:pt>
                <c:pt idx="3">
                  <c:v>1.9945900000000001</c:v>
                </c:pt>
                <c:pt idx="4">
                  <c:v>1.8599669999999999</c:v>
                </c:pt>
                <c:pt idx="5">
                  <c:v>1.768084</c:v>
                </c:pt>
                <c:pt idx="6">
                  <c:v>1.6847179999999999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A3-446C-967F-C8F4D1D39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40096"/>
        <c:axId val="93141632"/>
      </c:lineChart>
      <c:catAx>
        <c:axId val="9314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3141632"/>
        <c:crosses val="autoZero"/>
        <c:auto val="1"/>
        <c:lblAlgn val="ctr"/>
        <c:lblOffset val="100"/>
        <c:noMultiLvlLbl val="0"/>
      </c:catAx>
      <c:valAx>
        <c:axId val="931416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314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254593175853022"/>
          <c:y val="0.53321920099930853"/>
          <c:w val="0.24231967409537503"/>
          <c:h val="0.16019049318551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+mn-lt"/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8485227466008"/>
          <c:y val="3.9948677084318145E-2"/>
          <c:w val="0.85339793308621392"/>
          <c:h val="0.867701408678975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1988</c:v>
                </c:pt>
                <c:pt idx="1">
                  <c:v>1991</c:v>
                </c:pt>
                <c:pt idx="2">
                  <c:v>1995</c:v>
                </c:pt>
                <c:pt idx="3">
                  <c:v>1998</c:v>
                </c:pt>
                <c:pt idx="4">
                  <c:v>2002</c:v>
                </c:pt>
                <c:pt idx="5">
                  <c:v>2005</c:v>
                </c:pt>
                <c:pt idx="6">
                  <c:v>2008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3.0000000000000001E-3</c:v>
                </c:pt>
                <c:pt idx="2">
                  <c:v>7.8E-2</c:v>
                </c:pt>
                <c:pt idx="3">
                  <c:v>0.112</c:v>
                </c:pt>
                <c:pt idx="4">
                  <c:v>0.187</c:v>
                </c:pt>
                <c:pt idx="5">
                  <c:v>0.311</c:v>
                </c:pt>
                <c:pt idx="6">
                  <c:v>0.28599999999999998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70-426B-A7A2-D8C89637CA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Adjusted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1988</c:v>
                </c:pt>
                <c:pt idx="1">
                  <c:v>1991</c:v>
                </c:pt>
                <c:pt idx="2">
                  <c:v>1995</c:v>
                </c:pt>
                <c:pt idx="3">
                  <c:v>1998</c:v>
                </c:pt>
                <c:pt idx="4">
                  <c:v>2002</c:v>
                </c:pt>
                <c:pt idx="5">
                  <c:v>2005</c:v>
                </c:pt>
                <c:pt idx="6">
                  <c:v>2008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4.0000000000000001E-3</c:v>
                </c:pt>
                <c:pt idx="2">
                  <c:v>-0.03</c:v>
                </c:pt>
                <c:pt idx="3">
                  <c:v>1.7999999999999999E-2</c:v>
                </c:pt>
                <c:pt idx="4">
                  <c:v>0.159</c:v>
                </c:pt>
                <c:pt idx="5">
                  <c:v>0.25</c:v>
                </c:pt>
                <c:pt idx="6">
                  <c:v>0.25900000000000001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70-426B-A7A2-D8C89637C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35808"/>
        <c:axId val="94137344"/>
      </c:lineChart>
      <c:catAx>
        <c:axId val="9413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+mn-lt"/>
                <a:cs typeface="Times New Roman" panose="02020603050405020304" pitchFamily="18" charset="0"/>
              </a:defRPr>
            </a:pPr>
            <a:endParaRPr lang="sv-SE"/>
          </a:p>
        </c:txPr>
        <c:crossAx val="94137344"/>
        <c:crosses val="autoZero"/>
        <c:auto val="1"/>
        <c:lblAlgn val="ctr"/>
        <c:lblOffset val="100"/>
        <c:noMultiLvlLbl val="0"/>
      </c:catAx>
      <c:valAx>
        <c:axId val="94137344"/>
        <c:scaling>
          <c:orientation val="minMax"/>
          <c:min val="-0.1500000000000000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  <a:cs typeface="Times New Roman" panose="02020603050405020304" pitchFamily="18" charset="0"/>
              </a:defRPr>
            </a:pPr>
            <a:endParaRPr lang="sv-SE"/>
          </a:p>
        </c:txPr>
        <c:crossAx val="94135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27097802118218"/>
          <c:y val="3.9948677084318145E-2"/>
          <c:w val="0.84552794364072725"/>
          <c:h val="0.867701408678975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1988</c:v>
                </c:pt>
                <c:pt idx="1">
                  <c:v>1991</c:v>
                </c:pt>
                <c:pt idx="2">
                  <c:v>1995</c:v>
                </c:pt>
                <c:pt idx="3">
                  <c:v>1998</c:v>
                </c:pt>
                <c:pt idx="4">
                  <c:v>2002</c:v>
                </c:pt>
                <c:pt idx="5">
                  <c:v>2005</c:v>
                </c:pt>
                <c:pt idx="6">
                  <c:v>2008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-5.6000000000000001E-2</c:v>
                </c:pt>
                <c:pt idx="2">
                  <c:v>-1.7000000000000001E-2</c:v>
                </c:pt>
                <c:pt idx="3">
                  <c:v>1.7999999999999999E-2</c:v>
                </c:pt>
                <c:pt idx="4">
                  <c:v>2.4E-2</c:v>
                </c:pt>
                <c:pt idx="5">
                  <c:v>7.0000000000000007E-2</c:v>
                </c:pt>
                <c:pt idx="6">
                  <c:v>6.2E-2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1E-4286-B5B5-CC565E19E1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Adjusted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1988</c:v>
                </c:pt>
                <c:pt idx="1">
                  <c:v>1991</c:v>
                </c:pt>
                <c:pt idx="2">
                  <c:v>1995</c:v>
                </c:pt>
                <c:pt idx="3">
                  <c:v>1998</c:v>
                </c:pt>
                <c:pt idx="4">
                  <c:v>2002</c:v>
                </c:pt>
                <c:pt idx="5">
                  <c:v>2005</c:v>
                </c:pt>
                <c:pt idx="6">
                  <c:v>2008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-7.4999999999999997E-2</c:v>
                </c:pt>
                <c:pt idx="2">
                  <c:v>-0.14199999999999999</c:v>
                </c:pt>
                <c:pt idx="3">
                  <c:v>-6.5000000000000002E-2</c:v>
                </c:pt>
                <c:pt idx="4">
                  <c:v>-1.7999999999999999E-2</c:v>
                </c:pt>
                <c:pt idx="5">
                  <c:v>6.8000000000000005E-2</c:v>
                </c:pt>
                <c:pt idx="6">
                  <c:v>8.5000000000000006E-2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1E-4286-B5B5-CC565E19E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35808"/>
        <c:axId val="94137344"/>
      </c:lineChart>
      <c:catAx>
        <c:axId val="9413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+mn-lt"/>
                <a:cs typeface="Times New Roman" panose="02020603050405020304" pitchFamily="18" charset="0"/>
              </a:defRPr>
            </a:pPr>
            <a:endParaRPr lang="sv-SE"/>
          </a:p>
        </c:txPr>
        <c:crossAx val="94137344"/>
        <c:crosses val="autoZero"/>
        <c:auto val="1"/>
        <c:lblAlgn val="ctr"/>
        <c:lblOffset val="100"/>
        <c:noMultiLvlLbl val="0"/>
      </c:catAx>
      <c:valAx>
        <c:axId val="94137344"/>
        <c:scaling>
          <c:orientation val="minMax"/>
          <c:max val="0.35000000000000003"/>
          <c:min val="-0.1500000000000000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  <a:cs typeface="Times New Roman" panose="02020603050405020304" pitchFamily="18" charset="0"/>
              </a:defRPr>
            </a:pPr>
            <a:endParaRPr lang="sv-SE"/>
          </a:p>
        </c:txPr>
        <c:crossAx val="94135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sv-SE"/>
              <a:t>a.By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</c:v>
                </c:pt>
              </c:strCache>
            </c:strRef>
          </c:tx>
          <c:spPr>
            <a:ln w="19050" cap="rnd">
              <a:solidFill>
                <a:schemeClr val="dk1">
                  <a:tint val="885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0.28800000000000003</c:v>
                </c:pt>
                <c:pt idx="1">
                  <c:v>0.36899999999999999</c:v>
                </c:pt>
                <c:pt idx="2">
                  <c:v>0.39500000000000002</c:v>
                </c:pt>
                <c:pt idx="3">
                  <c:v>0.42899999999999999</c:v>
                </c:pt>
                <c:pt idx="4">
                  <c:v>0.40600000000000003</c:v>
                </c:pt>
                <c:pt idx="5">
                  <c:v>0.374</c:v>
                </c:pt>
                <c:pt idx="6">
                  <c:v>0.314</c:v>
                </c:pt>
                <c:pt idx="7">
                  <c:v>0.252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D4-4F57-9AF7-81E685CAEB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Girls</c:v>
                </c:pt>
              </c:strCache>
            </c:strRef>
          </c:tx>
          <c:spPr>
            <a:ln w="158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0.27899999999999997</c:v>
                </c:pt>
                <c:pt idx="1">
                  <c:v>0.36200000000000004</c:v>
                </c:pt>
                <c:pt idx="2">
                  <c:v>0.38700000000000001</c:v>
                </c:pt>
                <c:pt idx="3">
                  <c:v>0.41200000000000003</c:v>
                </c:pt>
                <c:pt idx="4">
                  <c:v>0.40600000000000003</c:v>
                </c:pt>
                <c:pt idx="5">
                  <c:v>0.36799999999999999</c:v>
                </c:pt>
                <c:pt idx="6">
                  <c:v>0.33</c:v>
                </c:pt>
                <c:pt idx="7">
                  <c:v>0.27600000000000002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D4-4F57-9AF7-81E685CAEB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Boys</c:v>
                </c:pt>
              </c:strCache>
            </c:strRef>
          </c:tx>
          <c:spPr>
            <a:ln w="1587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dk1">
                  <a:tint val="75000"/>
                </a:schemeClr>
              </a:solidFill>
              <a:ln w="9525">
                <a:solidFill>
                  <a:schemeClr val="dk1">
                    <a:tint val="75000"/>
                  </a:schemeClr>
                </a:solidFill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0.29699999999999999</c:v>
                </c:pt>
                <c:pt idx="1">
                  <c:v>0.375</c:v>
                </c:pt>
                <c:pt idx="2">
                  <c:v>0.40399999999999997</c:v>
                </c:pt>
                <c:pt idx="3">
                  <c:v>0.44799999999999995</c:v>
                </c:pt>
                <c:pt idx="4">
                  <c:v>0.40500000000000003</c:v>
                </c:pt>
                <c:pt idx="5">
                  <c:v>0.38</c:v>
                </c:pt>
                <c:pt idx="6">
                  <c:v>0.29899999999999999</c:v>
                </c:pt>
                <c:pt idx="7">
                  <c:v>0.22800000000000001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D4-4F57-9AF7-81E685CAE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947576"/>
        <c:axId val="628946920"/>
      </c:lineChart>
      <c:catAx>
        <c:axId val="62894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628946920"/>
        <c:crosses val="autoZero"/>
        <c:auto val="1"/>
        <c:lblAlgn val="ctr"/>
        <c:lblOffset val="100"/>
        <c:noMultiLvlLbl val="0"/>
      </c:catAx>
      <c:valAx>
        <c:axId val="628946920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62894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sv-SE" sz="1100" dirty="0" err="1">
                <a:solidFill>
                  <a:sysClr val="windowText" lastClr="000000"/>
                </a:solidFill>
                <a:latin typeface="+mn-lt"/>
              </a:rPr>
              <a:t>a.Trend</a:t>
            </a:r>
            <a:r>
              <a:rPr lang="sv-SE" sz="1100" dirty="0">
                <a:solidFill>
                  <a:sysClr val="windowText" lastClr="000000"/>
                </a:solidFill>
                <a:latin typeface="+mn-lt"/>
              </a:rPr>
              <a:t> in </a:t>
            </a:r>
            <a:r>
              <a:rPr lang="sv-SE" sz="1100" dirty="0" err="1">
                <a:solidFill>
                  <a:sysClr val="windowText" lastClr="000000"/>
                </a:solidFill>
                <a:latin typeface="+mn-lt"/>
              </a:rPr>
              <a:t>Time</a:t>
            </a:r>
            <a:r>
              <a:rPr lang="sv-SE" sz="110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sv-SE" sz="1100" dirty="0" err="1">
                <a:solidFill>
                  <a:sysClr val="windowText" lastClr="000000"/>
                </a:solidFill>
                <a:latin typeface="+mn-lt"/>
              </a:rPr>
              <a:t>Spent</a:t>
            </a:r>
            <a:r>
              <a:rPr lang="sv-SE" sz="110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sv-SE" sz="1100" dirty="0" err="1">
                <a:solidFill>
                  <a:sysClr val="windowText" lastClr="000000"/>
                </a:solidFill>
                <a:latin typeface="+mn-lt"/>
              </a:rPr>
              <a:t>With</a:t>
            </a:r>
            <a:r>
              <a:rPr lang="sv-SE" sz="1100" dirty="0">
                <a:solidFill>
                  <a:sysClr val="windowText" lastClr="000000"/>
                </a:solidFill>
                <a:latin typeface="+mn-lt"/>
              </a:rPr>
              <a:t> Peers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sv-S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Little (0)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9.822866344605476</c:v>
                </c:pt>
                <c:pt idx="1">
                  <c:v>11.435278336686787</c:v>
                </c:pt>
                <c:pt idx="2">
                  <c:v>11.963318049187162</c:v>
                </c:pt>
                <c:pt idx="3">
                  <c:v>11.731634182908547</c:v>
                </c:pt>
                <c:pt idx="4">
                  <c:v>12.491325468424705</c:v>
                </c:pt>
                <c:pt idx="5">
                  <c:v>13.703581991455801</c:v>
                </c:pt>
                <c:pt idx="6">
                  <c:v>15.036593479707253</c:v>
                </c:pt>
                <c:pt idx="7">
                  <c:v>17.379364456649665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D-4D8F-B843-C4FBC68255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Moderate (1)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51.723027375201291</c:v>
                </c:pt>
                <c:pt idx="1">
                  <c:v>51.877934272300472</c:v>
                </c:pt>
                <c:pt idx="2">
                  <c:v>48.395164651938302</c:v>
                </c:pt>
                <c:pt idx="3">
                  <c:v>54.38530734632684</c:v>
                </c:pt>
                <c:pt idx="4">
                  <c:v>53.643303261623878</c:v>
                </c:pt>
                <c:pt idx="5">
                  <c:v>57.443312520538946</c:v>
                </c:pt>
                <c:pt idx="6">
                  <c:v>59.414504324683968</c:v>
                </c:pt>
                <c:pt idx="7">
                  <c:v>62.495096116123975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D-4D8F-B843-C4FBC68255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Much (2)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38.454106280193237</c:v>
                </c:pt>
                <c:pt idx="1">
                  <c:v>36.686787391012743</c:v>
                </c:pt>
                <c:pt idx="2">
                  <c:v>39.641517298874533</c:v>
                </c:pt>
                <c:pt idx="3">
                  <c:v>33.883058470764617</c:v>
                </c:pt>
                <c:pt idx="4">
                  <c:v>33.865371269951424</c:v>
                </c:pt>
                <c:pt idx="5">
                  <c:v>28.853105488005259</c:v>
                </c:pt>
                <c:pt idx="6">
                  <c:v>25.548902195608779</c:v>
                </c:pt>
                <c:pt idx="7">
                  <c:v>20.125539427226364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6D-4D8F-B843-C4FBC68255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4815880"/>
        <c:axId val="68481555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Mean</c:v>
                </c:pt>
              </c:strCache>
            </c:strRef>
          </c:tx>
          <c:spPr>
            <a:ln w="12700" cap="rnd">
              <a:solidFill>
                <a:schemeClr val="dk1">
                  <a:tint val="985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chemeClr val="dk1">
                  <a:tint val="98500"/>
                </a:schemeClr>
              </a:solidFill>
              <a:ln w="9525">
                <a:noFill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1.2863123999999999</c:v>
                </c:pt>
                <c:pt idx="1">
                  <c:v>1.2525151000000001</c:v>
                </c:pt>
                <c:pt idx="2">
                  <c:v>1.2767820000000001</c:v>
                </c:pt>
                <c:pt idx="3">
                  <c:v>1.2215142000000001</c:v>
                </c:pt>
                <c:pt idx="4">
                  <c:v>1.2137405000000001</c:v>
                </c:pt>
                <c:pt idx="5">
                  <c:v>1.1514952000000001</c:v>
                </c:pt>
                <c:pt idx="6">
                  <c:v>1.1051230999999999</c:v>
                </c:pt>
                <c:pt idx="7">
                  <c:v>1.0274616999999999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6D-4D8F-B843-C4FBC6825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609440"/>
        <c:axId val="415612064"/>
      </c:lineChart>
      <c:catAx>
        <c:axId val="68481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684815552"/>
        <c:crosses val="autoZero"/>
        <c:auto val="1"/>
        <c:lblAlgn val="ctr"/>
        <c:lblOffset val="100"/>
        <c:noMultiLvlLbl val="0"/>
      </c:catAx>
      <c:valAx>
        <c:axId val="68481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684815880"/>
        <c:crosses val="autoZero"/>
        <c:crossBetween val="between"/>
      </c:valAx>
      <c:valAx>
        <c:axId val="415612064"/>
        <c:scaling>
          <c:orientation val="minMax"/>
          <c:max val="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415609440"/>
        <c:crosses val="max"/>
        <c:crossBetween val="between"/>
      </c:valAx>
      <c:catAx>
        <c:axId val="41560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5612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73535498286493E-3"/>
          <c:y val="0.85261621106994012"/>
          <c:w val="0.99707264645017135"/>
          <c:h val="0.12426490599079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sv-SE" sz="1100">
                <a:solidFill>
                  <a:sysClr val="windowText" lastClr="000000"/>
                </a:solidFill>
                <a:latin typeface="+mn-lt"/>
              </a:rPr>
              <a:t>b.Trend in Time Spent With Parents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Little (0)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27.278582930756844</c:v>
                </c:pt>
                <c:pt idx="1">
                  <c:v>30.482897384305836</c:v>
                </c:pt>
                <c:pt idx="2">
                  <c:v>30.971238015839937</c:v>
                </c:pt>
                <c:pt idx="3">
                  <c:v>30.059970014992505</c:v>
                </c:pt>
                <c:pt idx="4">
                  <c:v>25.121443442054129</c:v>
                </c:pt>
                <c:pt idx="5">
                  <c:v>26.158396319421623</c:v>
                </c:pt>
                <c:pt idx="6">
                  <c:v>25.715236194278113</c:v>
                </c:pt>
                <c:pt idx="7">
                  <c:v>21.773244409572381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3-45FB-BC37-E62E73FA41B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Moderate (1)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4D3-45FB-BC37-E62E73FA41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53.977455716586157</c:v>
                </c:pt>
                <c:pt idx="1">
                  <c:v>51.710261569416495</c:v>
                </c:pt>
                <c:pt idx="2">
                  <c:v>50.854522717799078</c:v>
                </c:pt>
                <c:pt idx="3">
                  <c:v>49.362818590704649</c:v>
                </c:pt>
                <c:pt idx="4">
                  <c:v>50.624566273421237</c:v>
                </c:pt>
                <c:pt idx="5">
                  <c:v>47.978968123562275</c:v>
                </c:pt>
                <c:pt idx="6">
                  <c:v>45.808383233532936</c:v>
                </c:pt>
                <c:pt idx="7">
                  <c:v>46.214201647704982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D3-45FB-BC37-E62E73FA41B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Much (2)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18.743961352657003</c:v>
                </c:pt>
                <c:pt idx="1">
                  <c:v>17.806841046277665</c:v>
                </c:pt>
                <c:pt idx="2">
                  <c:v>18.174239266360985</c:v>
                </c:pt>
                <c:pt idx="3">
                  <c:v>20.57721139430285</c:v>
                </c:pt>
                <c:pt idx="4">
                  <c:v>24.253990284524633</c:v>
                </c:pt>
                <c:pt idx="5">
                  <c:v>25.862635557016102</c:v>
                </c:pt>
                <c:pt idx="6">
                  <c:v>28.476380572188951</c:v>
                </c:pt>
                <c:pt idx="7">
                  <c:v>32.01255394272264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D3-45FB-BC37-E62E73FA4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4815880"/>
        <c:axId val="68481555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Mean</c:v>
                </c:pt>
              </c:strCache>
            </c:strRef>
          </c:tx>
          <c:spPr>
            <a:ln w="12700" cap="rnd">
              <a:solidFill>
                <a:schemeClr val="dk1">
                  <a:tint val="985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chemeClr val="dk1">
                  <a:tint val="98500"/>
                </a:schemeClr>
              </a:solidFill>
              <a:ln w="9525">
                <a:noFill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0.91465377999999997</c:v>
                </c:pt>
                <c:pt idx="1">
                  <c:v>0.87323943999999998</c:v>
                </c:pt>
                <c:pt idx="2">
                  <c:v>0.87203001000000002</c:v>
                </c:pt>
                <c:pt idx="3">
                  <c:v>0.90517241000000004</c:v>
                </c:pt>
                <c:pt idx="4">
                  <c:v>0.99132547000000004</c:v>
                </c:pt>
                <c:pt idx="5">
                  <c:v>0.99704238999999995</c:v>
                </c:pt>
                <c:pt idx="6">
                  <c:v>1.0276114000000001</c:v>
                </c:pt>
                <c:pt idx="7">
                  <c:v>1.1023931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D3-45FB-BC37-E62E73FA4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557192"/>
        <c:axId val="475560144"/>
      </c:lineChart>
      <c:catAx>
        <c:axId val="68481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684815552"/>
        <c:crosses val="autoZero"/>
        <c:auto val="1"/>
        <c:lblAlgn val="ctr"/>
        <c:lblOffset val="100"/>
        <c:noMultiLvlLbl val="0"/>
      </c:catAx>
      <c:valAx>
        <c:axId val="68481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684815880"/>
        <c:crosses val="autoZero"/>
        <c:crossBetween val="between"/>
      </c:valAx>
      <c:valAx>
        <c:axId val="475560144"/>
        <c:scaling>
          <c:orientation val="minMax"/>
          <c:max val="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475557192"/>
        <c:crosses val="max"/>
        <c:crossBetween val="between"/>
      </c:valAx>
      <c:catAx>
        <c:axId val="475557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5560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73535498286493E-3"/>
          <c:y val="0.85261621106994012"/>
          <c:w val="0.99707264645017135"/>
          <c:h val="0.12426490599079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sv-SE" sz="1100">
                <a:solidFill>
                  <a:sysClr val="windowText" lastClr="000000"/>
                </a:solidFill>
                <a:latin typeface="+mn-lt"/>
              </a:rPr>
              <a:t>c.Trend in Parental Monitoring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sv-S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Little (0)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19.227053140096618</c:v>
                </c:pt>
                <c:pt idx="1">
                  <c:v>22.233400402414489</c:v>
                </c:pt>
                <c:pt idx="2">
                  <c:v>21.467278032513548</c:v>
                </c:pt>
                <c:pt idx="3">
                  <c:v>19.677661169415291</c:v>
                </c:pt>
                <c:pt idx="4">
                  <c:v>22.345593337959752</c:v>
                </c:pt>
                <c:pt idx="5">
                  <c:v>20.933289516924088</c:v>
                </c:pt>
                <c:pt idx="6">
                  <c:v>20.159680638722556</c:v>
                </c:pt>
                <c:pt idx="7">
                  <c:v>19.223224794036877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A-4686-929C-EC952787714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Moderate (1)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80.772946859903385</c:v>
                </c:pt>
                <c:pt idx="1">
                  <c:v>77.766599597585511</c:v>
                </c:pt>
                <c:pt idx="2">
                  <c:v>78.532721967486452</c:v>
                </c:pt>
                <c:pt idx="3">
                  <c:v>80.322338830584698</c:v>
                </c:pt>
                <c:pt idx="4">
                  <c:v>77.654406662040259</c:v>
                </c:pt>
                <c:pt idx="5">
                  <c:v>79.066710483075909</c:v>
                </c:pt>
                <c:pt idx="6">
                  <c:v>79.840319361277452</c:v>
                </c:pt>
                <c:pt idx="7">
                  <c:v>80.776775205963119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A-4686-929C-EC9527877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4815880"/>
        <c:axId val="684815552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Mean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0.80772946999999995</c:v>
                </c:pt>
                <c:pt idx="1">
                  <c:v>0.77766599999999997</c:v>
                </c:pt>
                <c:pt idx="2">
                  <c:v>0.78532721999999999</c:v>
                </c:pt>
                <c:pt idx="3">
                  <c:v>0.80322338999999998</c:v>
                </c:pt>
                <c:pt idx="4">
                  <c:v>0.77654407000000003</c:v>
                </c:pt>
                <c:pt idx="5">
                  <c:v>0.79066709999999996</c:v>
                </c:pt>
                <c:pt idx="6">
                  <c:v>0.79840319000000004</c:v>
                </c:pt>
                <c:pt idx="7">
                  <c:v>0.80776775000000001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6A-4686-929C-EC9527877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603112"/>
        <c:axId val="475601472"/>
      </c:lineChart>
      <c:catAx>
        <c:axId val="68481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684815552"/>
        <c:crosses val="autoZero"/>
        <c:auto val="1"/>
        <c:lblAlgn val="ctr"/>
        <c:lblOffset val="100"/>
        <c:noMultiLvlLbl val="0"/>
      </c:catAx>
      <c:valAx>
        <c:axId val="68481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684815880"/>
        <c:crosses val="autoZero"/>
        <c:crossBetween val="between"/>
      </c:valAx>
      <c:valAx>
        <c:axId val="475601472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475603112"/>
        <c:crosses val="max"/>
        <c:crossBetween val="between"/>
      </c:valAx>
      <c:catAx>
        <c:axId val="475603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5601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120744945899195E-4"/>
          <c:y val="0.91185880369792904"/>
          <c:w val="0.99947730781079591"/>
          <c:h val="6.5022313362805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sv-SE" sz="1800"/>
              <a:t>f.Difference in Projected Percentages of Alcohol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Sheet1!$E$31</c:f>
              <c:strCache>
                <c:ptCount val="1"/>
                <c:pt idx="0">
                  <c:v>Model II vs. III</c:v>
                </c:pt>
              </c:strCache>
            </c:strRef>
          </c:tx>
          <c:spPr>
            <a:ln w="12700" cap="rnd">
              <a:solidFill>
                <a:schemeClr val="dk1">
                  <a:tint val="88500"/>
                </a:schemeClr>
              </a:solidFill>
              <a:prstDash val="lgDash"/>
              <a:round/>
            </a:ln>
            <a:effectLst/>
          </c:spPr>
          <c:marker>
            <c:symbol val="circle"/>
            <c:size val="3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strRef>
              <c:f>Sheet1!$F$30:$M$30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Sheet1!$F$31:$M$31</c:f>
              <c:numCache>
                <c:formatCode>General</c:formatCode>
                <c:ptCount val="8"/>
                <c:pt idx="0">
                  <c:v>0</c:v>
                </c:pt>
                <c:pt idx="1">
                  <c:v>8.5941326052044187E-3</c:v>
                </c:pt>
                <c:pt idx="2">
                  <c:v>9.1290715441350589E-3</c:v>
                </c:pt>
                <c:pt idx="3">
                  <c:v>2.0452280440612147E-2</c:v>
                </c:pt>
                <c:pt idx="4">
                  <c:v>1.8854771860075337E-2</c:v>
                </c:pt>
                <c:pt idx="5">
                  <c:v>2.9923084219616036E-2</c:v>
                </c:pt>
                <c:pt idx="6">
                  <c:v>3.4076271165435768E-2</c:v>
                </c:pt>
                <c:pt idx="7">
                  <c:v>3.8869525361135582E-2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9-4C12-8A81-3612F363ACD6}"/>
            </c:ext>
          </c:extLst>
        </c:ser>
        <c:ser>
          <c:idx val="1"/>
          <c:order val="1"/>
          <c:tx>
            <c:strRef>
              <c:f>Sheet1!$E$32</c:f>
              <c:strCache>
                <c:ptCount val="1"/>
                <c:pt idx="0">
                  <c:v>Model II vs. IV</c:v>
                </c:pt>
              </c:strCache>
            </c:strRef>
          </c:tx>
          <c:spPr>
            <a:ln w="12700" cap="rnd">
              <a:solidFill>
                <a:schemeClr val="dk1">
                  <a:tint val="55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strRef>
              <c:f>Sheet1!$F$30:$M$30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Sheet1!$F$32:$M$32</c:f>
              <c:numCache>
                <c:formatCode>General</c:formatCode>
                <c:ptCount val="8"/>
                <c:pt idx="0">
                  <c:v>0</c:v>
                </c:pt>
                <c:pt idx="1">
                  <c:v>-2.8648403834449221E-3</c:v>
                </c:pt>
                <c:pt idx="2">
                  <c:v>-5.1665840873235114E-3</c:v>
                </c:pt>
                <c:pt idx="3">
                  <c:v>-5.1494256742035116E-4</c:v>
                </c:pt>
                <c:pt idx="4">
                  <c:v>9.6489317817063935E-3</c:v>
                </c:pt>
                <c:pt idx="5">
                  <c:v>6.5533508433472387E-3</c:v>
                </c:pt>
                <c:pt idx="6">
                  <c:v>5.5878507543448697E-3</c:v>
                </c:pt>
                <c:pt idx="7">
                  <c:v>1.0967251946233381E-2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C9-4C12-8A81-3612F363ACD6}"/>
            </c:ext>
          </c:extLst>
        </c:ser>
        <c:ser>
          <c:idx val="2"/>
          <c:order val="2"/>
          <c:tx>
            <c:strRef>
              <c:f>Sheet1!$E$33</c:f>
              <c:strCache>
                <c:ptCount val="1"/>
                <c:pt idx="0">
                  <c:v>Model II vs. V</c:v>
                </c:pt>
              </c:strCache>
            </c:strRef>
          </c:tx>
          <c:spPr>
            <a:ln w="12700" cap="rnd">
              <a:solidFill>
                <a:schemeClr val="dk1">
                  <a:tint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chemeClr val="dk1">
                  <a:tint val="75000"/>
                </a:schemeClr>
              </a:solidFill>
              <a:ln w="9525">
                <a:solidFill>
                  <a:schemeClr val="dk1">
                    <a:tint val="75000"/>
                  </a:schemeClr>
                </a:solidFill>
              </a:ln>
              <a:effectLst/>
            </c:spPr>
          </c:marker>
          <c:cat>
            <c:strRef>
              <c:f>Sheet1!$F$30:$M$30</c:f>
              <c:strCache>
                <c:ptCount val="8"/>
                <c:pt idx="0">
                  <c:v>Y1988</c:v>
                </c:pt>
                <c:pt idx="1">
                  <c:v>Y1991</c:v>
                </c:pt>
                <c:pt idx="2">
                  <c:v>Y1995</c:v>
                </c:pt>
                <c:pt idx="3">
                  <c:v>Y1998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</c:strCache>
            </c:strRef>
          </c:cat>
          <c:val>
            <c:numRef>
              <c:f>Sheet1!$F$33:$M$33</c:f>
              <c:numCache>
                <c:formatCode>General</c:formatCode>
                <c:ptCount val="8"/>
                <c:pt idx="0">
                  <c:v>0</c:v>
                </c:pt>
                <c:pt idx="1">
                  <c:v>-3.9860407828649635E-3</c:v>
                </c:pt>
                <c:pt idx="2">
                  <c:v>-4.1553967625951316E-4</c:v>
                </c:pt>
                <c:pt idx="3">
                  <c:v>3.7054175010234336E-3</c:v>
                </c:pt>
                <c:pt idx="4">
                  <c:v>-3.7029897261356415E-3</c:v>
                </c:pt>
                <c:pt idx="5">
                  <c:v>1.5051987082898011E-4</c:v>
                </c:pt>
                <c:pt idx="6">
                  <c:v>1.877500517772912E-4</c:v>
                </c:pt>
                <c:pt idx="7">
                  <c:v>-2.1895379059138076E-3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C9-4C12-8A81-3612F363A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472688"/>
        <c:axId val="390474000"/>
      </c:lineChart>
      <c:catAx>
        <c:axId val="39047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390474000"/>
        <c:crosses val="autoZero"/>
        <c:auto val="1"/>
        <c:lblAlgn val="ctr"/>
        <c:lblOffset val="100"/>
        <c:noMultiLvlLbl val="0"/>
      </c:catAx>
      <c:valAx>
        <c:axId val="39047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390472688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0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3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4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9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0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759A2-D5E9-401F-8463-F5FED10933D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AC63A-458E-4A48-B162-1B8D8DC7A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vectors/mental-health-abstract-anatomy-art-328563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u.se/files/2019-07/CFBUPH%20jubileumsskrift%202009-201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yunhwan.kim@kau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vectors/mental-health-abstract-anatomy-art-328563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au.se/cfbuph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V%C3%A4rmland#/media/File:Sverigekarta-Landskap_V%C3%A4rmland.sv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9782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MENTAL HEALTH PROBLEMS </a:t>
            </a:r>
            <a:r>
              <a:rPr lang="en-US" sz="3200" b="1" dirty="0" smtClean="0"/>
              <a:t>AMONG SWEDISH ADOLESCENTS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Time </a:t>
            </a:r>
            <a:r>
              <a:rPr lang="en-US" dirty="0"/>
              <a:t>trend in mental health in light of economic and </a:t>
            </a:r>
            <a:r>
              <a:rPr lang="en-US" dirty="0" smtClean="0"/>
              <a:t>social-relation factors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mental health today in light of physical </a:t>
            </a:r>
            <a:r>
              <a:rPr lang="en-US" dirty="0" smtClean="0"/>
              <a:t>activity</a:t>
            </a:r>
            <a:r>
              <a:rPr lang="en-US" baseline="30000" dirty="0" smtClean="0"/>
              <a:t>2</a:t>
            </a:r>
          </a:p>
          <a:p>
            <a:pPr algn="ctr"/>
            <a:endParaRPr lang="en-US" dirty="0"/>
          </a:p>
          <a:p>
            <a:pPr algn="ctr"/>
            <a:endParaRPr lang="en-US" baseline="30000" dirty="0" smtClean="0"/>
          </a:p>
          <a:p>
            <a:pPr algn="ctr"/>
            <a:endParaRPr lang="en-US" baseline="30000" dirty="0" smtClean="0"/>
          </a:p>
          <a:p>
            <a:pPr algn="ctr"/>
            <a:endParaRPr lang="en-US" baseline="30000" dirty="0" smtClean="0"/>
          </a:p>
          <a:p>
            <a:pPr algn="ctr"/>
            <a:r>
              <a:rPr lang="en-US" baseline="30000" dirty="0" smtClean="0"/>
              <a:t>1 </a:t>
            </a:r>
            <a:r>
              <a:rPr lang="en-US" dirty="0" smtClean="0"/>
              <a:t>Yunhwan Kim</a:t>
            </a:r>
          </a:p>
          <a:p>
            <a:pPr algn="ctr"/>
            <a:r>
              <a:rPr lang="en-US" baseline="30000" dirty="0" smtClean="0"/>
              <a:t>2</a:t>
            </a:r>
            <a:r>
              <a:rPr lang="en-US" dirty="0" smtClean="0"/>
              <a:t>Li Ma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Centre for Research on Child and Adolescent Mental Health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38" y="1303972"/>
            <a:ext cx="10318809" cy="4161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9342" y="502920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Explanation!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76054541"/>
              </p:ext>
            </p:extLst>
          </p:nvPr>
        </p:nvGraphicFramePr>
        <p:xfrm>
          <a:off x="2946400" y="872252"/>
          <a:ext cx="5523042" cy="484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342" y="502920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Explanation!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6082829"/>
              </p:ext>
            </p:extLst>
          </p:nvPr>
        </p:nvGraphicFramePr>
        <p:xfrm>
          <a:off x="349039" y="1622323"/>
          <a:ext cx="3606329" cy="329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60470252"/>
              </p:ext>
            </p:extLst>
          </p:nvPr>
        </p:nvGraphicFramePr>
        <p:xfrm>
          <a:off x="4252446" y="1622322"/>
          <a:ext cx="3606329" cy="329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03679215"/>
              </p:ext>
            </p:extLst>
          </p:nvPr>
        </p:nvGraphicFramePr>
        <p:xfrm>
          <a:off x="8072278" y="1622322"/>
          <a:ext cx="3606329" cy="329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342" y="502920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Explanation!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1189918"/>
              </p:ext>
            </p:extLst>
          </p:nvPr>
        </p:nvGraphicFramePr>
        <p:xfrm>
          <a:off x="1457648" y="1278808"/>
          <a:ext cx="7261121" cy="438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9542206" y="1879600"/>
            <a:ext cx="1445342" cy="696243"/>
          </a:xfrm>
          <a:prstGeom prst="wedgeRectCallout">
            <a:avLst>
              <a:gd name="adj1" fmla="val -137418"/>
              <a:gd name="adj2" fmla="val 255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Peer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9542206" y="3388443"/>
            <a:ext cx="1445342" cy="696243"/>
          </a:xfrm>
          <a:prstGeom prst="wedgeRectCallout">
            <a:avLst>
              <a:gd name="adj1" fmla="val -137333"/>
              <a:gd name="adj2" fmla="val 365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9542206" y="4897287"/>
            <a:ext cx="1445342" cy="696243"/>
          </a:xfrm>
          <a:prstGeom prst="wedgeRectCallout">
            <a:avLst>
              <a:gd name="adj1" fmla="val -135877"/>
              <a:gd name="adj2" fmla="val -669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Monitoring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342" y="502920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Explanation!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2634" y="1648132"/>
            <a:ext cx="5812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approach</a:t>
            </a:r>
          </a:p>
          <a:p>
            <a:endParaRPr lang="en-US" dirty="0" smtClean="0"/>
          </a:p>
          <a:p>
            <a:r>
              <a:rPr lang="en-US" dirty="0" smtClean="0"/>
              <a:t>: </a:t>
            </a:r>
            <a:r>
              <a:rPr lang="en-US" dirty="0"/>
              <a:t>Adolescents living in different times</a:t>
            </a:r>
          </a:p>
          <a:p>
            <a:r>
              <a:rPr lang="en-US" dirty="0"/>
              <a:t>(i.e., adolescent mental health in light of time trend)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Changes in the </a:t>
            </a:r>
            <a:r>
              <a:rPr lang="sv-SE" dirty="0" err="1" smtClean="0"/>
              <a:t>society</a:t>
            </a:r>
            <a:r>
              <a:rPr lang="sv-SE" dirty="0" smtClean="0"/>
              <a:t> over </a:t>
            </a:r>
            <a:r>
              <a:rPr lang="sv-SE" dirty="0" err="1" smtClean="0"/>
              <a:t>time</a:t>
            </a:r>
            <a:r>
              <a:rPr lang="sv-SE" dirty="0" smtClean="0"/>
              <a:t> (and </a:t>
            </a:r>
            <a:r>
              <a:rPr lang="sv-SE" dirty="0" err="1" smtClean="0"/>
              <a:t>changes</a:t>
            </a:r>
            <a:r>
              <a:rPr lang="sv-SE" dirty="0" smtClean="0"/>
              <a:t> </a:t>
            </a:r>
            <a:r>
              <a:rPr lang="sv-SE" dirty="0" err="1" smtClean="0"/>
              <a:t>among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r>
              <a:rPr lang="sv-SE" dirty="0" smtClean="0"/>
              <a:t> </a:t>
            </a:r>
            <a:r>
              <a:rPr lang="sv-SE" dirty="0" err="1" smtClean="0"/>
              <a:t>therein</a:t>
            </a:r>
            <a:r>
              <a:rPr lang="sv-SE" dirty="0" smtClean="0"/>
              <a:t>)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valuable</a:t>
            </a:r>
            <a:r>
              <a:rPr lang="sv-SE" dirty="0" smtClean="0"/>
              <a:t> and informative in </a:t>
            </a:r>
            <a:r>
              <a:rPr lang="sv-SE" dirty="0" err="1" smtClean="0"/>
              <a:t>understanding</a:t>
            </a:r>
            <a:r>
              <a:rPr lang="sv-SE" dirty="0" smtClean="0"/>
              <a:t> </a:t>
            </a:r>
            <a:r>
              <a:rPr lang="sv-SE" dirty="0" err="1" smtClean="0"/>
              <a:t>adolescent</a:t>
            </a:r>
            <a:r>
              <a:rPr lang="sv-SE" dirty="0" smtClean="0"/>
              <a:t> mental </a:t>
            </a:r>
            <a:r>
              <a:rPr lang="sv-SE" dirty="0" err="1" smtClean="0"/>
              <a:t>health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Acculmulation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such</a:t>
            </a:r>
            <a:r>
              <a:rPr lang="sv-SE" dirty="0" smtClean="0"/>
              <a:t> information is </a:t>
            </a:r>
            <a:r>
              <a:rPr lang="sv-SE" dirty="0" err="1" smtClean="0"/>
              <a:t>necessary</a:t>
            </a:r>
            <a:r>
              <a:rPr lang="sv-SE" dirty="0" smtClean="0"/>
              <a:t> for </a:t>
            </a:r>
            <a:r>
              <a:rPr lang="sv-SE" dirty="0" err="1" smtClean="0"/>
              <a:t>helping</a:t>
            </a:r>
            <a:r>
              <a:rPr lang="sv-SE" dirty="0" smtClean="0"/>
              <a:t> </a:t>
            </a:r>
            <a:r>
              <a:rPr lang="sv-SE" dirty="0" err="1" smtClean="0"/>
              <a:t>those</a:t>
            </a:r>
            <a:r>
              <a:rPr lang="sv-SE" dirty="0" smtClean="0"/>
              <a:t> </a:t>
            </a:r>
            <a:r>
              <a:rPr lang="sv-SE" dirty="0" err="1" smtClean="0"/>
              <a:t>who</a:t>
            </a:r>
            <a:r>
              <a:rPr lang="sv-SE" dirty="0"/>
              <a:t> </a:t>
            </a:r>
            <a:r>
              <a:rPr lang="sv-SE" dirty="0" err="1" smtClean="0"/>
              <a:t>suffer</a:t>
            </a:r>
            <a:r>
              <a:rPr lang="sv-SE" dirty="0" smtClean="0"/>
              <a:t> from mental </a:t>
            </a:r>
            <a:r>
              <a:rPr lang="sv-SE" dirty="0" err="1" smtClean="0"/>
              <a:t>health</a:t>
            </a:r>
            <a:r>
              <a:rPr lang="sv-SE" dirty="0" smtClean="0"/>
              <a:t> problems in </a:t>
            </a:r>
            <a:r>
              <a:rPr lang="sv-SE" dirty="0" err="1" smtClean="0"/>
              <a:t>changing</a:t>
            </a:r>
            <a:r>
              <a:rPr lang="sv-SE" dirty="0" smtClean="0"/>
              <a:t> </a:t>
            </a:r>
            <a:r>
              <a:rPr lang="sv-SE" dirty="0" err="1" smtClean="0"/>
              <a:t>society</a:t>
            </a:r>
            <a:r>
              <a:rPr lang="sv-SE" dirty="0" smtClean="0"/>
              <a:t> and preventing </a:t>
            </a:r>
            <a:r>
              <a:rPr lang="sv-SE" dirty="0" err="1" smtClean="0"/>
              <a:t>them</a:t>
            </a:r>
            <a:r>
              <a:rPr lang="sv-SE" dirty="0" smtClean="0"/>
              <a:t> in the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place</a:t>
            </a:r>
            <a:r>
              <a:rPr lang="sv-SE" dirty="0" smtClean="0"/>
              <a:t>.</a:t>
            </a:r>
            <a:endParaRPr lang="en-US" dirty="0"/>
          </a:p>
        </p:txBody>
      </p:sp>
      <p:pic>
        <p:nvPicPr>
          <p:cNvPr id="6" name="Picture 2" descr="Mental Health, Abstract, Anatomy, Art, Axons,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66" y="439746"/>
            <a:ext cx="4376255" cy="48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0834" y="5592156"/>
            <a:ext cx="803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Image source: </a:t>
            </a:r>
            <a:r>
              <a:rPr lang="sv-SE" sz="1200" dirty="0">
                <a:hlinkClick r:id="rId4"/>
              </a:rPr>
              <a:t>https://pixabay.com/vectors/mental-health-abstract-anatomy-art-3285634/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44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95038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Thanks!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indent="357188">
              <a:lnSpc>
                <a:spcPct val="150000"/>
              </a:lnSpc>
            </a:pPr>
            <a:r>
              <a:rPr lang="en-US" sz="2000" dirty="0" smtClean="0"/>
              <a:t>Center for Research on Child and Adolescent Mental Health: </a:t>
            </a:r>
            <a:r>
              <a:rPr lang="sv-SE" sz="2000" dirty="0">
                <a:hlinkClick r:id="rId3"/>
              </a:rPr>
              <a:t>https://</a:t>
            </a:r>
            <a:r>
              <a:rPr lang="sv-SE" sz="2000" dirty="0" smtClean="0">
                <a:hlinkClick r:id="rId3"/>
              </a:rPr>
              <a:t>www.kau.se/cfbuph</a:t>
            </a:r>
            <a:endParaRPr lang="en-US" sz="2000" dirty="0" smtClean="0"/>
          </a:p>
          <a:p>
            <a:pPr indent="357188">
              <a:lnSpc>
                <a:spcPct val="15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anniversary booklet: </a:t>
            </a:r>
            <a:r>
              <a:rPr lang="sv-SE" sz="2000" dirty="0">
                <a:hlinkClick r:id="rId3"/>
              </a:rPr>
              <a:t>https://</a:t>
            </a:r>
            <a:r>
              <a:rPr lang="sv-SE" sz="2000" dirty="0" smtClean="0">
                <a:hlinkClick r:id="rId3"/>
              </a:rPr>
              <a:t>www.kau.se/files/2019-07/CFBUPH%20jubileumsskrift%202009-2019.pdf</a:t>
            </a:r>
            <a:endParaRPr lang="sv-SE" sz="2000" dirty="0" smtClean="0"/>
          </a:p>
          <a:p>
            <a:pPr indent="357188">
              <a:lnSpc>
                <a:spcPct val="150000"/>
              </a:lnSpc>
            </a:pPr>
            <a:r>
              <a:rPr lang="sv-SE" sz="2000" dirty="0" smtClean="0"/>
              <a:t>Contact: </a:t>
            </a:r>
            <a:r>
              <a:rPr lang="sv-SE" sz="2000" dirty="0" smtClean="0">
                <a:hlinkClick r:id="rId4"/>
              </a:rPr>
              <a:t>yunhwan.kim@kau.se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063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7" y="1133856"/>
            <a:ext cx="3272364" cy="3822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730" y="358220"/>
            <a:ext cx="68067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i="1" dirty="0" err="1" smtClean="0"/>
              <a:t>Education</a:t>
            </a:r>
            <a:endParaRPr lang="en-US" b="1" i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2008 M.A. Child Development, </a:t>
            </a:r>
            <a:r>
              <a:rPr lang="en-US" dirty="0" err="1" smtClean="0"/>
              <a:t>Yonsei</a:t>
            </a:r>
            <a:r>
              <a:rPr lang="en-US" dirty="0" smtClean="0"/>
              <a:t> University, South Korea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2012 Ph.D. Human Development, Ohio State University, USA</a:t>
            </a:r>
          </a:p>
          <a:p>
            <a:pPr>
              <a:lnSpc>
                <a:spcPct val="150000"/>
              </a:lnSpc>
            </a:pPr>
            <a:endParaRPr lang="sv-SE" dirty="0" smtClean="0"/>
          </a:p>
          <a:p>
            <a:pPr>
              <a:lnSpc>
                <a:spcPct val="150000"/>
              </a:lnSpc>
            </a:pPr>
            <a:r>
              <a:rPr lang="sv-SE" b="1" i="1" dirty="0" err="1" smtClean="0"/>
              <a:t>Work</a:t>
            </a:r>
            <a:endParaRPr lang="sv-SE" b="1" i="1" dirty="0" smtClean="0"/>
          </a:p>
          <a:p>
            <a:pPr>
              <a:lnSpc>
                <a:spcPct val="150000"/>
              </a:lnSpc>
            </a:pPr>
            <a:r>
              <a:rPr lang="sv-SE" dirty="0" smtClean="0"/>
              <a:t>2012-2015 Örebro University</a:t>
            </a:r>
            <a:endParaRPr lang="sv-SE" dirty="0"/>
          </a:p>
          <a:p>
            <a:pPr>
              <a:lnSpc>
                <a:spcPct val="150000"/>
              </a:lnSpc>
            </a:pPr>
            <a:r>
              <a:rPr lang="sv-SE" dirty="0" smtClean="0"/>
              <a:t>2016-          Karlstad University</a:t>
            </a:r>
          </a:p>
          <a:p>
            <a:pPr>
              <a:lnSpc>
                <a:spcPct val="150000"/>
              </a:lnSpc>
            </a:pPr>
            <a:endParaRPr lang="sv-SE" dirty="0" smtClean="0"/>
          </a:p>
          <a:p>
            <a:pPr>
              <a:lnSpc>
                <a:spcPct val="150000"/>
              </a:lnSpc>
            </a:pPr>
            <a:r>
              <a:rPr lang="sv-SE" b="1" i="1" dirty="0" smtClean="0"/>
              <a:t>Research </a:t>
            </a:r>
            <a:r>
              <a:rPr lang="sv-SE" b="1" i="1" dirty="0" err="1" smtClean="0"/>
              <a:t>Interest</a:t>
            </a:r>
            <a:endParaRPr lang="sv-SE" b="1" i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Positive Development among Children and Youth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: Mental Health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: Civic/Political Development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: Education in the Internet era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2634" y="2252217"/>
            <a:ext cx="5812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approach</a:t>
            </a:r>
          </a:p>
          <a:p>
            <a:endParaRPr lang="en-US" dirty="0" smtClean="0"/>
          </a:p>
          <a:p>
            <a:r>
              <a:rPr lang="en-US" dirty="0" smtClean="0"/>
              <a:t>: Adolescents living in different times</a:t>
            </a:r>
          </a:p>
          <a:p>
            <a:r>
              <a:rPr lang="en-US" dirty="0" smtClean="0"/>
              <a:t>(i.e., adolescent mental health in light of time trend)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pic>
        <p:nvPicPr>
          <p:cNvPr id="1026" name="Picture 2" descr="Mental Health, Abstract, Anatomy, Art, Axons,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66" y="439746"/>
            <a:ext cx="4376255" cy="48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0834" y="5592156"/>
            <a:ext cx="803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Image source: </a:t>
            </a:r>
            <a:r>
              <a:rPr lang="sv-SE" sz="1200" dirty="0">
                <a:hlinkClick r:id="rId4"/>
              </a:rPr>
              <a:t>https://pixabay.com/vectors/mental-health-abstract-anatomy-art-3285634/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11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7954" y="1562867"/>
            <a:ext cx="931404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Young in Värmland (</a:t>
            </a:r>
            <a:r>
              <a:rPr lang="sv-SE" sz="2000" dirty="0" err="1" smtClean="0"/>
              <a:t>YiV</a:t>
            </a:r>
            <a:r>
              <a:rPr lang="sv-SE" sz="2000" dirty="0" smtClean="0"/>
              <a:t>) </a:t>
            </a:r>
          </a:p>
          <a:p>
            <a:endParaRPr lang="sv-SE" dirty="0"/>
          </a:p>
          <a:p>
            <a:r>
              <a:rPr lang="sv-SE" dirty="0" smtClean="0"/>
              <a:t>: </a:t>
            </a:r>
            <a:r>
              <a:rPr lang="sv-SE" dirty="0" err="1" smtClean="0"/>
              <a:t>hosted</a:t>
            </a:r>
            <a:r>
              <a:rPr lang="sv-SE" dirty="0" smtClean="0"/>
              <a:t> by the Centre for Research on Child and </a:t>
            </a:r>
            <a:r>
              <a:rPr lang="sv-SE" dirty="0" err="1" smtClean="0"/>
              <a:t>Adolescent</a:t>
            </a:r>
            <a:r>
              <a:rPr lang="sv-SE" dirty="0" smtClean="0"/>
              <a:t> Mental Health at Karlstad University </a:t>
            </a:r>
          </a:p>
          <a:p>
            <a:r>
              <a:rPr lang="sv-SE" dirty="0"/>
              <a:t> </a:t>
            </a:r>
            <a:r>
              <a:rPr lang="sv-SE" dirty="0" smtClean="0"/>
              <a:t> (</a:t>
            </a:r>
            <a:r>
              <a:rPr lang="sv-SE" dirty="0" smtClean="0">
                <a:hlinkClick r:id="rId2"/>
              </a:rPr>
              <a:t>www.kau.se/</a:t>
            </a:r>
            <a:r>
              <a:rPr lang="sv-SE" dirty="0" err="1" smtClean="0">
                <a:hlinkClick r:id="rId2"/>
              </a:rPr>
              <a:t>cfbuph</a:t>
            </a:r>
            <a:r>
              <a:rPr lang="sv-SE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: all </a:t>
            </a:r>
            <a:r>
              <a:rPr lang="en-US" dirty="0"/>
              <a:t>grade 9 </a:t>
            </a:r>
            <a:r>
              <a:rPr lang="en-US" dirty="0" smtClean="0"/>
              <a:t>students from all 16 municipalities in </a:t>
            </a:r>
            <a:r>
              <a:rPr lang="en-US" dirty="0" err="1" smtClean="0"/>
              <a:t>Värmland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: every 3 or 4 years between 1988 and 2011, total 8 times</a:t>
            </a:r>
          </a:p>
          <a:p>
            <a:endParaRPr lang="en-US" dirty="0" smtClean="0"/>
          </a:p>
          <a:p>
            <a:r>
              <a:rPr lang="en-US" dirty="0" smtClean="0"/>
              <a:t>: self-report survey and </a:t>
            </a:r>
            <a:r>
              <a:rPr lang="en-US" dirty="0"/>
              <a:t>school/municipality/national-level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pic>
        <p:nvPicPr>
          <p:cNvPr id="2050" name="Picture 2" descr="Sverigekarta-Landskap Värmland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6" y="308200"/>
            <a:ext cx="2289175" cy="52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834" y="5592156"/>
            <a:ext cx="803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Image source: </a:t>
            </a:r>
            <a:r>
              <a:rPr lang="sv-SE" sz="1200" dirty="0">
                <a:hlinkClick r:id="rId5"/>
              </a:rPr>
              <a:t>https://en.wikipedia.org/wiki/V%C3%A4rmland#/media/File:Sverigekarta-Landskap_V%C3%A4rmland.svg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55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342" y="502920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Explanation!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49" y="1077007"/>
            <a:ext cx="9174090" cy="3158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50" y="4485357"/>
            <a:ext cx="9174090" cy="1283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8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2011680" y="159772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 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74156045"/>
              </p:ext>
            </p:extLst>
          </p:nvPr>
        </p:nvGraphicFramePr>
        <p:xfrm>
          <a:off x="1817834" y="1773310"/>
          <a:ext cx="4145272" cy="405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86395938"/>
              </p:ext>
            </p:extLst>
          </p:nvPr>
        </p:nvGraphicFramePr>
        <p:xfrm>
          <a:off x="6435327" y="1535650"/>
          <a:ext cx="3927852" cy="439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673058" y="1036889"/>
            <a:ext cx="4290048" cy="368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in unemployment rate over time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54230" y="1036889"/>
            <a:ext cx="4290048" cy="368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Worry about family finance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1780" y="1625529"/>
            <a:ext cx="1244600" cy="41905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6953" y="1625529"/>
            <a:ext cx="965727" cy="41905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342" y="502920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Explanation!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/>
          <p:cNvSpPr txBox="1">
            <a:spLocks/>
          </p:cNvSpPr>
          <p:nvPr/>
        </p:nvSpPr>
        <p:spPr>
          <a:xfrm>
            <a:off x="1609344" y="134837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 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graphicFrame>
        <p:nvGraphicFramePr>
          <p:cNvPr id="3" name="Chart 24"/>
          <p:cNvGraphicFramePr/>
          <p:nvPr>
            <p:extLst>
              <p:ext uri="{D42A27DB-BD31-4B8C-83A1-F6EECF244321}">
                <p14:modId xmlns:p14="http://schemas.microsoft.com/office/powerpoint/2010/main" val="502099613"/>
              </p:ext>
            </p:extLst>
          </p:nvPr>
        </p:nvGraphicFramePr>
        <p:xfrm>
          <a:off x="1609047" y="1747460"/>
          <a:ext cx="4072255" cy="370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208978" y="1913819"/>
            <a:ext cx="2349554" cy="1622319"/>
            <a:chOff x="2056834" y="1683943"/>
            <a:chExt cx="2349554" cy="1622319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056834" y="3084012"/>
              <a:ext cx="23495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†</a:t>
              </a:r>
              <a:endParaRPr lang="en-GB" sz="11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458525" y="2941243"/>
              <a:ext cx="23495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*</a:t>
              </a:r>
              <a:endParaRPr lang="en-GB" sz="110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850638" y="2457055"/>
              <a:ext cx="46990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***</a:t>
              </a:r>
              <a:endParaRPr lang="en-GB" sz="110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415788" y="1683943"/>
              <a:ext cx="46990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***</a:t>
              </a:r>
              <a:endParaRPr lang="en-GB" sz="110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936488" y="1820468"/>
              <a:ext cx="46990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***</a:t>
              </a:r>
              <a:endParaRPr lang="en-GB" sz="110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93560" y="2503378"/>
            <a:ext cx="1323623" cy="855520"/>
            <a:chOff x="3141416" y="2273502"/>
            <a:chExt cx="1323623" cy="855520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995139" y="2273502"/>
              <a:ext cx="46990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***</a:t>
              </a:r>
              <a:endParaRPr lang="en-GB" sz="11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525239" y="2344413"/>
              <a:ext cx="46990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***</a:t>
              </a:r>
              <a:endParaRPr lang="en-GB" sz="110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141416" y="2906772"/>
              <a:ext cx="46990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***</a:t>
              </a:r>
              <a:endParaRPr lang="en-GB" sz="11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4" name="Chart 4"/>
          <p:cNvGraphicFramePr/>
          <p:nvPr>
            <p:extLst>
              <p:ext uri="{D42A27DB-BD31-4B8C-83A1-F6EECF244321}">
                <p14:modId xmlns:p14="http://schemas.microsoft.com/office/powerpoint/2010/main" val="3123426036"/>
              </p:ext>
            </p:extLst>
          </p:nvPr>
        </p:nvGraphicFramePr>
        <p:xfrm>
          <a:off x="5886003" y="1755069"/>
          <a:ext cx="4004310" cy="370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ruta 15"/>
          <p:cNvSpPr txBox="1"/>
          <p:nvPr/>
        </p:nvSpPr>
        <p:spPr>
          <a:xfrm>
            <a:off x="1609047" y="5526717"/>
            <a:ext cx="8356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 smtClean="0"/>
              <a:t>Note. </a:t>
            </a:r>
            <a:r>
              <a:rPr lang="en-US" sz="1400" baseline="30000" dirty="0" smtClean="0"/>
              <a:t>† </a:t>
            </a:r>
            <a:r>
              <a:rPr lang="en-US" sz="1400" i="1" dirty="0"/>
              <a:t>p</a:t>
            </a:r>
            <a:r>
              <a:rPr lang="en-US" sz="1400" dirty="0"/>
              <a:t> &lt; .10 </a:t>
            </a:r>
            <a:r>
              <a:rPr lang="en-US" sz="1400" baseline="30000" dirty="0"/>
              <a:t>*</a:t>
            </a:r>
            <a:r>
              <a:rPr lang="en-US" sz="1400" dirty="0"/>
              <a:t> </a:t>
            </a:r>
            <a:r>
              <a:rPr lang="en-US" sz="1400" i="1" dirty="0"/>
              <a:t>p</a:t>
            </a:r>
            <a:r>
              <a:rPr lang="en-US" sz="1400" dirty="0"/>
              <a:t> &lt; .05 </a:t>
            </a:r>
            <a:r>
              <a:rPr lang="en-US" sz="1400" baseline="30000" dirty="0"/>
              <a:t>***</a:t>
            </a:r>
            <a:r>
              <a:rPr lang="en-US" sz="1400" dirty="0"/>
              <a:t> </a:t>
            </a:r>
            <a:r>
              <a:rPr lang="en-US" sz="1400" i="1" dirty="0"/>
              <a:t>p</a:t>
            </a:r>
            <a:r>
              <a:rPr lang="en-US" sz="1400" dirty="0"/>
              <a:t> &lt; .</a:t>
            </a:r>
            <a:r>
              <a:rPr lang="en-US" sz="1400" dirty="0" smtClean="0"/>
              <a:t>001</a:t>
            </a:r>
            <a:endParaRPr lang="en-GB" sz="1400" dirty="0"/>
          </a:p>
        </p:txBody>
      </p:sp>
      <p:sp>
        <p:nvSpPr>
          <p:cNvPr id="16" name="Rectangular Callout 4"/>
          <p:cNvSpPr/>
          <p:nvPr/>
        </p:nvSpPr>
        <p:spPr>
          <a:xfrm>
            <a:off x="5110918" y="542163"/>
            <a:ext cx="2160240" cy="856241"/>
          </a:xfrm>
          <a:prstGeom prst="wedgeRectCallout">
            <a:avLst>
              <a:gd name="adj1" fmla="val -53803"/>
              <a:gd name="adj2" fmla="val 143560"/>
            </a:avLst>
          </a:prstGeom>
          <a:gradFill flip="none" rotWithShape="1">
            <a:gsLst>
              <a:gs pos="20000">
                <a:srgbClr val="3A003A"/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Time trend in reality</a:t>
            </a:r>
            <a:endParaRPr lang="en-US" sz="1400" dirty="0"/>
          </a:p>
        </p:txBody>
      </p:sp>
      <p:sp>
        <p:nvSpPr>
          <p:cNvPr id="17" name="Rectangular Callout 4"/>
          <p:cNvSpPr/>
          <p:nvPr/>
        </p:nvSpPr>
        <p:spPr>
          <a:xfrm>
            <a:off x="1719240" y="542163"/>
            <a:ext cx="3146950" cy="856242"/>
          </a:xfrm>
          <a:prstGeom prst="wedgeRectCallout">
            <a:avLst>
              <a:gd name="adj1" fmla="val -40726"/>
              <a:gd name="adj2" fmla="val 9487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Psychosomatic symptoms:</a:t>
            </a:r>
          </a:p>
          <a:p>
            <a:pPr algn="ctr"/>
            <a:r>
              <a:rPr lang="en-US" sz="1400" dirty="0"/>
              <a:t> The higher, the more adolescents suffered</a:t>
            </a:r>
          </a:p>
        </p:txBody>
      </p:sp>
      <p:sp>
        <p:nvSpPr>
          <p:cNvPr id="18" name="Rectangular Callout 5"/>
          <p:cNvSpPr/>
          <p:nvPr/>
        </p:nvSpPr>
        <p:spPr>
          <a:xfrm>
            <a:off x="7515885" y="542163"/>
            <a:ext cx="2575863" cy="853409"/>
          </a:xfrm>
          <a:prstGeom prst="wedgeRectCallout">
            <a:avLst>
              <a:gd name="adj1" fmla="val -133609"/>
              <a:gd name="adj2" fmla="val 175473"/>
            </a:avLst>
          </a:prstGeom>
          <a:gradFill flip="none" rotWithShape="1">
            <a:gsLst>
              <a:gs pos="20000">
                <a:srgbClr val="002060"/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Time trend after controlling for worry about family finance</a:t>
            </a:r>
            <a:endParaRPr lang="en-US" sz="1400" dirty="0"/>
          </a:p>
        </p:txBody>
      </p:sp>
      <p:sp>
        <p:nvSpPr>
          <p:cNvPr id="19" name="textruta 22"/>
          <p:cNvSpPr txBox="1"/>
          <p:nvPr/>
        </p:nvSpPr>
        <p:spPr>
          <a:xfrm>
            <a:off x="7783305" y="5322811"/>
            <a:ext cx="695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Boys</a:t>
            </a:r>
            <a:endParaRPr lang="en-GB" sz="1400" b="1" dirty="0"/>
          </a:p>
        </p:txBody>
      </p:sp>
      <p:sp>
        <p:nvSpPr>
          <p:cNvPr id="20" name="textruta 23"/>
          <p:cNvSpPr txBox="1"/>
          <p:nvPr/>
        </p:nvSpPr>
        <p:spPr>
          <a:xfrm>
            <a:off x="3443928" y="5327147"/>
            <a:ext cx="695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Girls</a:t>
            </a:r>
            <a:endParaRPr lang="en-GB" sz="1400" b="1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596390" y="4956600"/>
            <a:ext cx="2349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*</a:t>
            </a:r>
            <a:endParaRPr lang="en-GB" sz="1100" dirty="0"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92716" y="2197406"/>
            <a:ext cx="2076585" cy="2046806"/>
            <a:chOff x="2140572" y="1967530"/>
            <a:chExt cx="2076585" cy="2046806"/>
          </a:xfrm>
        </p:grpSpPr>
        <p:sp>
          <p:nvSpPr>
            <p:cNvPr id="23" name="Oval 22"/>
            <p:cNvSpPr/>
            <p:nvPr/>
          </p:nvSpPr>
          <p:spPr>
            <a:xfrm>
              <a:off x="2140572" y="3461540"/>
              <a:ext cx="84600" cy="55279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62995" y="3237551"/>
              <a:ext cx="58737" cy="47719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174206" y="2754316"/>
              <a:ext cx="52179" cy="72231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668479" y="1967530"/>
              <a:ext cx="63308" cy="27814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71438" y="2114012"/>
              <a:ext cx="45719" cy="6959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58097" y="3637245"/>
            <a:ext cx="2397697" cy="1371800"/>
            <a:chOff x="6005953" y="3407369"/>
            <a:chExt cx="2397697" cy="1371800"/>
          </a:xfrm>
        </p:grpSpPr>
        <p:sp>
          <p:nvSpPr>
            <p:cNvPr id="29" name="Oval 28"/>
            <p:cNvSpPr/>
            <p:nvPr/>
          </p:nvSpPr>
          <p:spPr>
            <a:xfrm>
              <a:off x="6005953" y="4296559"/>
              <a:ext cx="45719" cy="6589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417469" y="4084053"/>
              <a:ext cx="91403" cy="69511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921080" y="3870513"/>
              <a:ext cx="57770" cy="396687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7416674" y="3831189"/>
              <a:ext cx="45719" cy="137561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8357931" y="3407369"/>
              <a:ext cx="45719" cy="85131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89342" y="502920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Explanation!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Graphic spid="14" grpId="0" uiExpand="1">
        <p:bldSub>
          <a:bldChart bld="series"/>
        </p:bldSub>
      </p:bldGraphic>
      <p:bldP spid="16" grpId="0" animBg="1"/>
      <p:bldP spid="17" grpId="0" animBg="1"/>
      <p:bldP spid="18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08057"/>
            <a:ext cx="10143553" cy="4316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9342" y="502920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Explanation!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957" y="1178530"/>
            <a:ext cx="4537448" cy="4485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2" y="6104596"/>
            <a:ext cx="392410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5969876"/>
            <a:ext cx="12192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55269" y="6104596"/>
            <a:ext cx="35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Open Seminar: Meet a researcher</a:t>
            </a:r>
          </a:p>
          <a:p>
            <a:pPr algn="r"/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9342" y="502920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Explanation!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82" y="1178531"/>
            <a:ext cx="4334143" cy="4485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ular Callout 4"/>
          <p:cNvSpPr/>
          <p:nvPr/>
        </p:nvSpPr>
        <p:spPr>
          <a:xfrm>
            <a:off x="4873920" y="169149"/>
            <a:ext cx="3146950" cy="856242"/>
          </a:xfrm>
          <a:prstGeom prst="wedgeRectCallout">
            <a:avLst>
              <a:gd name="adj1" fmla="val 11285"/>
              <a:gd name="adj2" fmla="val 767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Psychosomatic symptoms:</a:t>
            </a:r>
          </a:p>
          <a:p>
            <a:pPr algn="ctr"/>
            <a:r>
              <a:rPr lang="en-US" sz="1400" dirty="0"/>
              <a:t> The higher, the more adolescents suffered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8933688" y="411480"/>
            <a:ext cx="2468880" cy="460772"/>
          </a:xfrm>
          <a:prstGeom prst="wedgeRectCallout">
            <a:avLst>
              <a:gd name="adj1" fmla="val -63426"/>
              <a:gd name="adj2" fmla="val 23118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(I could not afford) Several times</a:t>
            </a:r>
            <a:endParaRPr lang="en-US" sz="1200" dirty="0"/>
          </a:p>
        </p:txBody>
      </p:sp>
      <p:sp>
        <p:nvSpPr>
          <p:cNvPr id="10" name="Rectangular Callout 9"/>
          <p:cNvSpPr/>
          <p:nvPr/>
        </p:nvSpPr>
        <p:spPr>
          <a:xfrm>
            <a:off x="8933688" y="1572768"/>
            <a:ext cx="2468880" cy="460772"/>
          </a:xfrm>
          <a:prstGeom prst="wedgeRectCallout">
            <a:avLst>
              <a:gd name="adj1" fmla="val -62685"/>
              <a:gd name="adj2" fmla="val 4463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(I could not afford) A few times</a:t>
            </a:r>
            <a:endParaRPr lang="en-US" sz="1200" dirty="0"/>
          </a:p>
        </p:txBody>
      </p:sp>
      <p:sp>
        <p:nvSpPr>
          <p:cNvPr id="11" name="Rectangular Callout 10"/>
          <p:cNvSpPr/>
          <p:nvPr/>
        </p:nvSpPr>
        <p:spPr>
          <a:xfrm>
            <a:off x="8933688" y="2729906"/>
            <a:ext cx="2468880" cy="460772"/>
          </a:xfrm>
          <a:prstGeom prst="wedgeRectCallout">
            <a:avLst>
              <a:gd name="adj1" fmla="val -63796"/>
              <a:gd name="adj2" fmla="val -16571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(</a:t>
            </a:r>
            <a:r>
              <a:rPr lang="en-US" sz="1200" dirty="0" smtClean="0"/>
              <a:t>I could not afford) No time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63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562</Words>
  <Application>Microsoft Office PowerPoint</Application>
  <PresentationFormat>Widescreen</PresentationFormat>
  <Paragraphs>131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Malgun Gothic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Karlstads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 Hwan Kim</dc:creator>
  <cp:lastModifiedBy>Yun Hwan Kim</cp:lastModifiedBy>
  <cp:revision>67</cp:revision>
  <dcterms:created xsi:type="dcterms:W3CDTF">2019-09-12T11:31:19Z</dcterms:created>
  <dcterms:modified xsi:type="dcterms:W3CDTF">2019-09-25T06:16:37Z</dcterms:modified>
</cp:coreProperties>
</file>