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0" r:id="rId2"/>
    <p:sldMasterId id="2147483680" r:id="rId3"/>
    <p:sldMasterId id="2147483706" r:id="rId4"/>
    <p:sldMasterId id="2147483717" r:id="rId5"/>
    <p:sldMasterId id="2147483774" r:id="rId6"/>
    <p:sldMasterId id="2147484296" r:id="rId7"/>
    <p:sldMasterId id="2147486764" r:id="rId8"/>
    <p:sldMasterId id="2147486980" r:id="rId9"/>
  </p:sldMasterIdLst>
  <p:notesMasterIdLst>
    <p:notesMasterId r:id="rId28"/>
  </p:notesMasterIdLst>
  <p:handoutMasterIdLst>
    <p:handoutMasterId r:id="rId29"/>
  </p:handoutMasterIdLst>
  <p:sldIdLst>
    <p:sldId id="1028" r:id="rId10"/>
    <p:sldId id="1004" r:id="rId11"/>
    <p:sldId id="1005" r:id="rId12"/>
    <p:sldId id="1022" r:id="rId13"/>
    <p:sldId id="1023" r:id="rId14"/>
    <p:sldId id="1008" r:id="rId15"/>
    <p:sldId id="1009" r:id="rId16"/>
    <p:sldId id="1010" r:id="rId17"/>
    <p:sldId id="1011" r:id="rId18"/>
    <p:sldId id="1012" r:id="rId19"/>
    <p:sldId id="1024" r:id="rId20"/>
    <p:sldId id="1013" r:id="rId21"/>
    <p:sldId id="1014" r:id="rId22"/>
    <p:sldId id="1015" r:id="rId23"/>
    <p:sldId id="1025" r:id="rId24"/>
    <p:sldId id="1017" r:id="rId25"/>
    <p:sldId id="1027" r:id="rId26"/>
    <p:sldId id="1019" r:id="rId2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28" autoAdjust="0"/>
    <p:restoredTop sz="94660" autoAdjust="0"/>
  </p:normalViewPr>
  <p:slideViewPr>
    <p:cSldViewPr>
      <p:cViewPr varScale="1">
        <p:scale>
          <a:sx n="88" d="100"/>
          <a:sy n="88" d="100"/>
        </p:scale>
        <p:origin x="149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4026" y="66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Likelihood of ofen feeling depressed </a:t>
            </a:r>
          </a:p>
          <a:p>
            <a:pPr>
              <a:defRPr b="1"/>
            </a:pPr>
            <a:r>
              <a:rPr lang="en-US" b="1"/>
              <a:t>by physcial activity</a:t>
            </a:r>
          </a:p>
        </c:rich>
      </c:tx>
      <c:layout>
        <c:manualLayout>
          <c:xMode val="edge"/>
          <c:yMode val="edge"/>
          <c:x val="0.25631331992493533"/>
          <c:y val="3.7593984962406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25618963283058"/>
          <c:y val="0.14616896572139007"/>
          <c:w val="0.83000413883707047"/>
          <c:h val="0.63284382215380974"/>
        </c:manualLayout>
      </c:layout>
      <c:lineChart>
        <c:grouping val="standard"/>
        <c:varyColors val="0"/>
        <c:ser>
          <c:idx val="0"/>
          <c:order val="0"/>
          <c:tx>
            <c:strRef>
              <c:f>'20190214 (2)'!$P$4</c:f>
              <c:strCache>
                <c:ptCount val="1"/>
                <c:pt idx="0">
                  <c:v>Model 1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  <a:prstDash val="sysDot"/>
              </a:ln>
              <a:effectLst/>
            </c:spPr>
          </c:marker>
          <c:dLbls>
            <c:dLbl>
              <c:idx val="1"/>
              <c:layout>
                <c:manualLayout>
                  <c:x val="-4.5751634967998625E-2"/>
                  <c:y val="4.41919164459608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Ref. cat.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7-425C-9BCB-5AC367296C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'20190214 (2)'!$O$5:$O$8</c:f>
              <c:strCache>
                <c:ptCount val="4"/>
                <c:pt idx="0">
                  <c:v>Every day</c:v>
                </c:pt>
                <c:pt idx="1">
                  <c:v>Weekly</c:v>
                </c:pt>
                <c:pt idx="2">
                  <c:v>Monthly</c:v>
                </c:pt>
                <c:pt idx="3">
                  <c:v>Inactive </c:v>
                </c:pt>
              </c:strCache>
            </c:strRef>
          </c:cat>
          <c:val>
            <c:numRef>
              <c:f>'20190214 (2)'!$P$5:$P$8</c:f>
              <c:numCache>
                <c:formatCode>0.0</c:formatCode>
                <c:ptCount val="4"/>
                <c:pt idx="0">
                  <c:v>1.0776779999999999</c:v>
                </c:pt>
                <c:pt idx="1">
                  <c:v>1</c:v>
                </c:pt>
                <c:pt idx="2">
                  <c:v>1.584403</c:v>
                </c:pt>
                <c:pt idx="3">
                  <c:v>2.5807129999999998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4D-47E9-B60C-C6139B04D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587816"/>
        <c:axId val="314588144"/>
      </c:lineChart>
      <c:catAx>
        <c:axId val="31458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/>
                  <a:t>Physical activity frequency</a:t>
                </a:r>
              </a:p>
            </c:rich>
          </c:tx>
          <c:layout>
            <c:manualLayout>
              <c:xMode val="edge"/>
              <c:yMode val="edge"/>
              <c:x val="0.33689129348488006"/>
              <c:y val="0.89178504460295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88144"/>
        <c:crosses val="autoZero"/>
        <c:auto val="1"/>
        <c:lblAlgn val="ctr"/>
        <c:lblOffset val="100"/>
        <c:noMultiLvlLbl val="0"/>
      </c:catAx>
      <c:valAx>
        <c:axId val="314588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Odds</a:t>
                </a:r>
                <a:r>
                  <a:rPr lang="en-US" sz="1100" baseline="0"/>
                  <a:t> ratio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8.4112143342987469E-3"/>
              <c:y val="0.331449986019270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8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09936345486084"/>
          <c:y val="0.49722887106616925"/>
          <c:w val="0.17532077979036531"/>
          <c:h val="0.2429524598898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Likelihood of ofen feeling depressed </a:t>
            </a:r>
          </a:p>
          <a:p>
            <a:pPr>
              <a:defRPr b="1"/>
            </a:pPr>
            <a:r>
              <a:rPr lang="en-US" b="1"/>
              <a:t>by physcial activity</a:t>
            </a:r>
          </a:p>
        </c:rich>
      </c:tx>
      <c:layout>
        <c:manualLayout>
          <c:xMode val="edge"/>
          <c:yMode val="edge"/>
          <c:x val="0.25631331992493533"/>
          <c:y val="3.7593984962406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25618963283058"/>
          <c:y val="0.14616896572139007"/>
          <c:w val="0.83000413883707047"/>
          <c:h val="0.63284382215380974"/>
        </c:manualLayout>
      </c:layout>
      <c:lineChart>
        <c:grouping val="standard"/>
        <c:varyColors val="0"/>
        <c:ser>
          <c:idx val="0"/>
          <c:order val="0"/>
          <c:tx>
            <c:strRef>
              <c:f>'20190214 (2)'!$P$4</c:f>
              <c:strCache>
                <c:ptCount val="1"/>
                <c:pt idx="0">
                  <c:v>Model 1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  <a:prstDash val="sysDot"/>
              </a:ln>
              <a:effectLst/>
            </c:spPr>
          </c:marker>
          <c:cat>
            <c:strRef>
              <c:f>'20190214 (2)'!$O$5:$O$8</c:f>
              <c:strCache>
                <c:ptCount val="4"/>
                <c:pt idx="0">
                  <c:v>Every day</c:v>
                </c:pt>
                <c:pt idx="1">
                  <c:v>Weekly</c:v>
                </c:pt>
                <c:pt idx="2">
                  <c:v>Monthly</c:v>
                </c:pt>
                <c:pt idx="3">
                  <c:v>Inactive </c:v>
                </c:pt>
              </c:strCache>
            </c:strRef>
          </c:cat>
          <c:val>
            <c:numRef>
              <c:f>'20190214 (2)'!$P$5:$P$8</c:f>
              <c:numCache>
                <c:formatCode>0.0</c:formatCode>
                <c:ptCount val="4"/>
                <c:pt idx="0">
                  <c:v>1.0776779999999999</c:v>
                </c:pt>
                <c:pt idx="1">
                  <c:v>1</c:v>
                </c:pt>
                <c:pt idx="2">
                  <c:v>1.584403</c:v>
                </c:pt>
                <c:pt idx="3">
                  <c:v>2.5807129999999998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4D-47E9-B60C-C6139B04DF14}"/>
            </c:ext>
          </c:extLst>
        </c:ser>
        <c:ser>
          <c:idx val="1"/>
          <c:order val="1"/>
          <c:tx>
            <c:strRef>
              <c:f>'20190214 (2)'!$Q$4</c:f>
              <c:strCache>
                <c:ptCount val="1"/>
                <c:pt idx="0">
                  <c:v>Model 2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  <a:prstDash val="sysDash"/>
              </a:ln>
              <a:effectLst/>
            </c:spPr>
          </c:marker>
          <c:cat>
            <c:strRef>
              <c:f>'20190214 (2)'!$O$5:$O$8</c:f>
              <c:strCache>
                <c:ptCount val="4"/>
                <c:pt idx="0">
                  <c:v>Every day</c:v>
                </c:pt>
                <c:pt idx="1">
                  <c:v>Weekly</c:v>
                </c:pt>
                <c:pt idx="2">
                  <c:v>Monthly</c:v>
                </c:pt>
                <c:pt idx="3">
                  <c:v>Inactive </c:v>
                </c:pt>
              </c:strCache>
            </c:strRef>
          </c:cat>
          <c:val>
            <c:numRef>
              <c:f>'20190214 (2)'!$Q$5:$Q$8</c:f>
              <c:numCache>
                <c:formatCode>0.0</c:formatCode>
                <c:ptCount val="4"/>
                <c:pt idx="0">
                  <c:v>1.086776</c:v>
                </c:pt>
                <c:pt idx="1">
                  <c:v>1</c:v>
                </c:pt>
                <c:pt idx="2">
                  <c:v>1.3545659999999999</c:v>
                </c:pt>
                <c:pt idx="3">
                  <c:v>2.4411309999999999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4D-47E9-B60C-C6139B04D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587816"/>
        <c:axId val="314588144"/>
      </c:lineChart>
      <c:catAx>
        <c:axId val="31458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/>
                  <a:t>Physical activity frequency</a:t>
                </a:r>
              </a:p>
            </c:rich>
          </c:tx>
          <c:layout>
            <c:manualLayout>
              <c:xMode val="edge"/>
              <c:yMode val="edge"/>
              <c:x val="0.33689129348488006"/>
              <c:y val="0.89178504460295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88144"/>
        <c:crosses val="autoZero"/>
        <c:auto val="1"/>
        <c:lblAlgn val="ctr"/>
        <c:lblOffset val="100"/>
        <c:noMultiLvlLbl val="0"/>
      </c:catAx>
      <c:valAx>
        <c:axId val="314588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Odds</a:t>
                </a:r>
                <a:r>
                  <a:rPr lang="en-US" sz="1100" baseline="0"/>
                  <a:t> ratio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8.4112143342987469E-3"/>
              <c:y val="0.331449986019270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8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09936345486084"/>
          <c:y val="0.49722887106616925"/>
          <c:w val="0.17532077979036531"/>
          <c:h val="0.162854606420093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Likelihood of ofen feeling depressed </a:t>
            </a:r>
          </a:p>
          <a:p>
            <a:pPr>
              <a:defRPr b="1"/>
            </a:pPr>
            <a:r>
              <a:rPr lang="en-US" b="1"/>
              <a:t>by physcial activity</a:t>
            </a:r>
          </a:p>
        </c:rich>
      </c:tx>
      <c:layout>
        <c:manualLayout>
          <c:xMode val="edge"/>
          <c:yMode val="edge"/>
          <c:x val="0.25631331992493533"/>
          <c:y val="3.7593984962406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25618963283058"/>
          <c:y val="0.14616896572139007"/>
          <c:w val="0.83000413883707047"/>
          <c:h val="0.63284382215380974"/>
        </c:manualLayout>
      </c:layout>
      <c:lineChart>
        <c:grouping val="standard"/>
        <c:varyColors val="0"/>
        <c:ser>
          <c:idx val="0"/>
          <c:order val="0"/>
          <c:tx>
            <c:strRef>
              <c:f>'20190214 (2)'!$P$4</c:f>
              <c:strCache>
                <c:ptCount val="1"/>
                <c:pt idx="0">
                  <c:v>Model 1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  <a:prstDash val="sysDot"/>
              </a:ln>
              <a:effectLst/>
            </c:spPr>
          </c:marker>
          <c:cat>
            <c:strRef>
              <c:f>'20190214 (2)'!$O$5:$O$8</c:f>
              <c:strCache>
                <c:ptCount val="4"/>
                <c:pt idx="0">
                  <c:v>Every day</c:v>
                </c:pt>
                <c:pt idx="1">
                  <c:v>Weekly</c:v>
                </c:pt>
                <c:pt idx="2">
                  <c:v>Monthly</c:v>
                </c:pt>
                <c:pt idx="3">
                  <c:v>Inactive </c:v>
                </c:pt>
              </c:strCache>
            </c:strRef>
          </c:cat>
          <c:val>
            <c:numRef>
              <c:f>'20190214 (2)'!$P$5:$P$8</c:f>
              <c:numCache>
                <c:formatCode>0.0</c:formatCode>
                <c:ptCount val="4"/>
                <c:pt idx="0">
                  <c:v>1.0776779999999999</c:v>
                </c:pt>
                <c:pt idx="1">
                  <c:v>1</c:v>
                </c:pt>
                <c:pt idx="2">
                  <c:v>1.584403</c:v>
                </c:pt>
                <c:pt idx="3">
                  <c:v>2.5807129999999998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4D-47E9-B60C-C6139B04DF14}"/>
            </c:ext>
          </c:extLst>
        </c:ser>
        <c:ser>
          <c:idx val="1"/>
          <c:order val="1"/>
          <c:tx>
            <c:strRef>
              <c:f>'20190214 (2)'!$Q$4</c:f>
              <c:strCache>
                <c:ptCount val="1"/>
                <c:pt idx="0">
                  <c:v>Model 2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  <a:prstDash val="sysDash"/>
              </a:ln>
              <a:effectLst/>
            </c:spPr>
          </c:marker>
          <c:cat>
            <c:strRef>
              <c:f>'20190214 (2)'!$O$5:$O$8</c:f>
              <c:strCache>
                <c:ptCount val="4"/>
                <c:pt idx="0">
                  <c:v>Every day</c:v>
                </c:pt>
                <c:pt idx="1">
                  <c:v>Weekly</c:v>
                </c:pt>
                <c:pt idx="2">
                  <c:v>Monthly</c:v>
                </c:pt>
                <c:pt idx="3">
                  <c:v>Inactive </c:v>
                </c:pt>
              </c:strCache>
            </c:strRef>
          </c:cat>
          <c:val>
            <c:numRef>
              <c:f>'20190214 (2)'!$Q$5:$Q$8</c:f>
              <c:numCache>
                <c:formatCode>0.0</c:formatCode>
                <c:ptCount val="4"/>
                <c:pt idx="0">
                  <c:v>1.086776</c:v>
                </c:pt>
                <c:pt idx="1">
                  <c:v>1</c:v>
                </c:pt>
                <c:pt idx="2">
                  <c:v>1.3545659999999999</c:v>
                </c:pt>
                <c:pt idx="3">
                  <c:v>2.4411309999999999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4D-47E9-B60C-C6139B04DF14}"/>
            </c:ext>
          </c:extLst>
        </c:ser>
        <c:ser>
          <c:idx val="2"/>
          <c:order val="2"/>
          <c:tx>
            <c:strRef>
              <c:f>'20190214 (2)'!$R$4</c:f>
              <c:strCache>
                <c:ptCount val="1"/>
                <c:pt idx="0">
                  <c:v>Model 3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0855046294027923E-2"/>
                  <c:y val="5.126073056657391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Ref. cat.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4D-47E9-B60C-C6139B04DF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'20190214 (2)'!$O$5:$O$8</c:f>
              <c:strCache>
                <c:ptCount val="4"/>
                <c:pt idx="0">
                  <c:v>Every day</c:v>
                </c:pt>
                <c:pt idx="1">
                  <c:v>Weekly</c:v>
                </c:pt>
                <c:pt idx="2">
                  <c:v>Monthly</c:v>
                </c:pt>
                <c:pt idx="3">
                  <c:v>Inactive </c:v>
                </c:pt>
              </c:strCache>
            </c:strRef>
          </c:cat>
          <c:val>
            <c:numRef>
              <c:f>'20190214 (2)'!$R$5:$R$8</c:f>
              <c:numCache>
                <c:formatCode>0.0</c:formatCode>
                <c:ptCount val="4"/>
                <c:pt idx="0">
                  <c:v>1.250893</c:v>
                </c:pt>
                <c:pt idx="1">
                  <c:v>1</c:v>
                </c:pt>
                <c:pt idx="2">
                  <c:v>1.2391650000000001</c:v>
                </c:pt>
                <c:pt idx="3">
                  <c:v>2.1948240000000001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4D-47E9-B60C-C6139B04D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587816"/>
        <c:axId val="314588144"/>
      </c:lineChart>
      <c:catAx>
        <c:axId val="314587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/>
                  <a:t>Physical activity frequency</a:t>
                </a:r>
              </a:p>
            </c:rich>
          </c:tx>
          <c:layout>
            <c:manualLayout>
              <c:xMode val="edge"/>
              <c:yMode val="edge"/>
              <c:x val="0.33689129348488006"/>
              <c:y val="0.891785044602953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88144"/>
        <c:crosses val="autoZero"/>
        <c:auto val="1"/>
        <c:lblAlgn val="ctr"/>
        <c:lblOffset val="100"/>
        <c:noMultiLvlLbl val="0"/>
      </c:catAx>
      <c:valAx>
        <c:axId val="3145881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Odds</a:t>
                </a:r>
                <a:r>
                  <a:rPr lang="en-US" sz="1100" baseline="0"/>
                  <a:t> ratio</a:t>
                </a:r>
                <a:endParaRPr lang="en-US" sz="1100"/>
              </a:p>
            </c:rich>
          </c:tx>
          <c:layout>
            <c:manualLayout>
              <c:xMode val="edge"/>
              <c:yMode val="edge"/>
              <c:x val="8.4112143342987469E-3"/>
              <c:y val="0.331449986019270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587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09936345486084"/>
          <c:y val="0.49722887106616925"/>
          <c:w val="0.17532077979036531"/>
          <c:h val="0.24295245988988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Likelihood of often feeling depressed </a:t>
            </a:r>
          </a:p>
          <a:p>
            <a:pPr>
              <a:defRPr b="1"/>
            </a:pPr>
            <a:r>
              <a:rPr lang="en-US" b="1"/>
              <a:t>by physical activity and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710417087298938E-2"/>
          <c:y val="0.15617337887881164"/>
          <c:w val="0.85562950909465274"/>
          <c:h val="0.6611083268304984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0769233844290405E-2"/>
                  <c:y val="5.6277056277056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Ref. cat.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5F-44E3-A504-951987383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'20190214 interaction'!$L$26:$L$34</c:f>
              <c:strCache>
                <c:ptCount val="9"/>
                <c:pt idx="0">
                  <c:v>Every day</c:v>
                </c:pt>
                <c:pt idx="1">
                  <c:v>Weekly</c:v>
                </c:pt>
                <c:pt idx="2">
                  <c:v>Monthly</c:v>
                </c:pt>
                <c:pt idx="3">
                  <c:v>Inactive</c:v>
                </c:pt>
                <c:pt idx="5">
                  <c:v>Every day</c:v>
                </c:pt>
                <c:pt idx="6">
                  <c:v>Weekly</c:v>
                </c:pt>
                <c:pt idx="7">
                  <c:v>Monthly</c:v>
                </c:pt>
                <c:pt idx="8">
                  <c:v>Inactive</c:v>
                </c:pt>
              </c:strCache>
            </c:strRef>
          </c:cat>
          <c:val>
            <c:numRef>
              <c:f>'20190214 interaction'!$M$26:$M$34</c:f>
              <c:numCache>
                <c:formatCode>0.0</c:formatCode>
                <c:ptCount val="9"/>
                <c:pt idx="0">
                  <c:v>1.1330180000000001</c:v>
                </c:pt>
                <c:pt idx="1">
                  <c:v>1</c:v>
                </c:pt>
                <c:pt idx="2">
                  <c:v>1.007654</c:v>
                </c:pt>
                <c:pt idx="3">
                  <c:v>2.2876829999999999</c:v>
                </c:pt>
                <c:pt idx="5">
                  <c:v>2.6472099999999998</c:v>
                </c:pt>
                <c:pt idx="6">
                  <c:v>1.9439230000000001</c:v>
                </c:pt>
                <c:pt idx="7">
                  <c:v>2.6150340000000001</c:v>
                </c:pt>
                <c:pt idx="8">
                  <c:v>4.2037890000000004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5F-44E3-A504-951987383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430736"/>
        <c:axId val="507431392"/>
      </c:lineChart>
      <c:catAx>
        <c:axId val="507430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Physical activity</a:t>
                </a:r>
              </a:p>
            </c:rich>
          </c:tx>
          <c:layout>
            <c:manualLayout>
              <c:xMode val="edge"/>
              <c:yMode val="edge"/>
              <c:x val="0.43639190466956801"/>
              <c:y val="0.90910008987406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31392"/>
        <c:crosses val="autoZero"/>
        <c:auto val="1"/>
        <c:lblAlgn val="ctr"/>
        <c:lblOffset val="100"/>
        <c:noMultiLvlLbl val="0"/>
      </c:catAx>
      <c:valAx>
        <c:axId val="507431392"/>
        <c:scaling>
          <c:orientation val="minMax"/>
          <c:max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Odds</a:t>
                </a:r>
                <a:r>
                  <a:rPr lang="en-US" baseline="0">
                    <a:solidFill>
                      <a:schemeClr val="tx1"/>
                    </a:solidFill>
                  </a:rPr>
                  <a:t> ratio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0144484269852344E-2"/>
              <c:y val="0.3752501862340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743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0.58674</cdr:x>
      <cdr:y>0.3802</cdr:y>
    </cdr:from>
    <cdr:to>
      <cdr:x>0.69394</cdr:x>
      <cdr:y>0.43562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3522134" y="1310151"/>
          <a:ext cx="643467" cy="19098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***</a:t>
          </a:r>
        </a:p>
      </cdr:txBody>
    </cdr:sp>
  </cdr:relSizeAnchor>
  <cdr:relSizeAnchor xmlns:cdr="http://schemas.openxmlformats.org/drawingml/2006/chartDrawing">
    <cdr:from>
      <cdr:x>0.68124</cdr:x>
      <cdr:y>0.56541</cdr:y>
    </cdr:from>
    <cdr:to>
      <cdr:x>0.78843</cdr:x>
      <cdr:y>0.62083</cdr:y>
    </cdr:to>
    <cdr:sp macro="" textlink="">
      <cdr:nvSpPr>
        <cdr:cNvPr id="4" name="TextBox 4"/>
        <cdr:cNvSpPr txBox="1"/>
      </cdr:nvSpPr>
      <cdr:spPr>
        <a:xfrm xmlns:a="http://schemas.openxmlformats.org/drawingml/2006/main">
          <a:off x="4089400" y="1948374"/>
          <a:ext cx="643467" cy="19098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***</a:t>
          </a:r>
        </a:p>
      </cdr:txBody>
    </cdr:sp>
  </cdr:relSizeAnchor>
  <cdr:relSizeAnchor xmlns:cdr="http://schemas.openxmlformats.org/drawingml/2006/chartDrawing">
    <cdr:from>
      <cdr:x>0.79191</cdr:x>
      <cdr:y>0.5</cdr:y>
    </cdr:from>
    <cdr:to>
      <cdr:x>0.89911</cdr:x>
      <cdr:y>0.55542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365416" y="1939050"/>
          <a:ext cx="726309" cy="21492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***</a:t>
          </a:r>
        </a:p>
      </cdr:txBody>
    </cdr:sp>
  </cdr:relSizeAnchor>
  <cdr:relSizeAnchor xmlns:cdr="http://schemas.openxmlformats.org/drawingml/2006/chartDrawing">
    <cdr:from>
      <cdr:x>0.87024</cdr:x>
      <cdr:y>0.15904</cdr:y>
    </cdr:from>
    <cdr:to>
      <cdr:x>0.97038</cdr:x>
      <cdr:y>0.2241</cdr:y>
    </cdr:to>
    <cdr:sp macro="" textlink="">
      <cdr:nvSpPr>
        <cdr:cNvPr id="6" name="TextBox 4"/>
        <cdr:cNvSpPr txBox="1"/>
      </cdr:nvSpPr>
      <cdr:spPr>
        <a:xfrm xmlns:a="http://schemas.openxmlformats.org/drawingml/2006/main">
          <a:off x="5223935" y="558800"/>
          <a:ext cx="601134" cy="2286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***</a:t>
          </a:r>
        </a:p>
      </cdr:txBody>
    </cdr:sp>
  </cdr:relSizeAnchor>
  <cdr:relSizeAnchor xmlns:cdr="http://schemas.openxmlformats.org/drawingml/2006/chartDrawing">
    <cdr:from>
      <cdr:x>0.39633</cdr:x>
      <cdr:y>0.43567</cdr:y>
    </cdr:from>
    <cdr:to>
      <cdr:x>0.50353</cdr:x>
      <cdr:y>0.49109</cdr:y>
    </cdr:to>
    <cdr:sp macro="" textlink="">
      <cdr:nvSpPr>
        <cdr:cNvPr id="7" name="TextBox 4"/>
        <cdr:cNvSpPr txBox="1"/>
      </cdr:nvSpPr>
      <cdr:spPr>
        <a:xfrm xmlns:a="http://schemas.openxmlformats.org/drawingml/2006/main">
          <a:off x="2379133" y="1501292"/>
          <a:ext cx="643467" cy="19098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***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4" tIns="48338" rIns="96674" bIns="48338" numCol="1" anchor="t" anchorCtr="0" compatLnSpc="1">
            <a:prstTxWarp prst="textNoShape">
              <a:avLst/>
            </a:prstTxWarp>
          </a:bodyPr>
          <a:lstStyle>
            <a:lvl1pPr algn="l" defTabSz="96692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4" tIns="48338" rIns="96674" bIns="48338" numCol="1" anchor="t" anchorCtr="0" compatLnSpc="1">
            <a:prstTxWarp prst="textNoShape">
              <a:avLst/>
            </a:prstTxWarp>
          </a:bodyPr>
          <a:lstStyle>
            <a:lvl1pPr algn="r" defTabSz="966923">
              <a:defRPr sz="1300"/>
            </a:lvl1pPr>
          </a:lstStyle>
          <a:p>
            <a:pPr>
              <a:defRPr/>
            </a:pPr>
            <a:fld id="{73C55133-E364-43F0-A948-AED87EEEDC32}" type="datetimeFigureOut">
              <a:rPr lang="en-US"/>
              <a:pPr>
                <a:defRPr/>
              </a:pPr>
              <a:t>9/24/2019</a:t>
            </a:fld>
            <a:endParaRPr lang="en-U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4" tIns="48338" rIns="96674" bIns="48338" numCol="1" anchor="b" anchorCtr="0" compatLnSpc="1">
            <a:prstTxWarp prst="textNoShape">
              <a:avLst/>
            </a:prstTxWarp>
          </a:bodyPr>
          <a:lstStyle>
            <a:lvl1pPr algn="l" defTabSz="966923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74" tIns="48338" rIns="96674" bIns="48338" numCol="1" anchor="b" anchorCtr="0" compatLnSpc="1">
            <a:prstTxWarp prst="textNoShape">
              <a:avLst/>
            </a:prstTxWarp>
          </a:bodyPr>
          <a:lstStyle>
            <a:lvl1pPr algn="r" defTabSz="966730">
              <a:defRPr sz="1300"/>
            </a:lvl1pPr>
          </a:lstStyle>
          <a:p>
            <a:pPr>
              <a:defRPr/>
            </a:pPr>
            <a:fld id="{F1976768-D3D9-4440-BCAC-79AF461AAFDA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4" tIns="48338" rIns="96674" bIns="48338" numCol="1" anchor="t" anchorCtr="0" compatLnSpc="1">
            <a:prstTxWarp prst="textNoShape">
              <a:avLst/>
            </a:prstTxWarp>
          </a:bodyPr>
          <a:lstStyle>
            <a:lvl1pPr algn="l" defTabSz="966923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4" tIns="48338" rIns="96674" bIns="48338" numCol="1" anchor="t" anchorCtr="0" compatLnSpc="1">
            <a:prstTxWarp prst="textNoShape">
              <a:avLst/>
            </a:prstTxWarp>
          </a:bodyPr>
          <a:lstStyle>
            <a:lvl1pPr algn="r" defTabSz="966923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60888"/>
            <a:ext cx="58547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4" tIns="48338" rIns="96674" bIns="483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4" tIns="48338" rIns="96674" bIns="48338" numCol="1" anchor="b" anchorCtr="0" compatLnSpc="1">
            <a:prstTxWarp prst="textNoShape">
              <a:avLst/>
            </a:prstTxWarp>
          </a:bodyPr>
          <a:lstStyle>
            <a:lvl1pPr algn="l" defTabSz="966923" eaLnBrk="1" hangingPunct="1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74" tIns="48338" rIns="96674" bIns="48338" numCol="1" anchor="b" anchorCtr="0" compatLnSpc="1">
            <a:prstTxWarp prst="textNoShape">
              <a:avLst/>
            </a:prstTxWarp>
          </a:bodyPr>
          <a:lstStyle>
            <a:lvl1pPr algn="r" defTabSz="966730" eaLnBrk="1" hangingPunct="1">
              <a:defRPr sz="13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235543-67CD-4F69-B7D6-0822AFC1C427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1638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48D840A-F0F1-44A6-BDA5-37800A6A9C34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83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Platshållare för anteckninga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sv-SE" altLang="sv-SE" dirty="0" smtClean="0">
                <a:latin typeface="Arial" panose="020B0604020202020204" pitchFamily="34" charset="0"/>
              </a:rPr>
              <a:t>Social media</a:t>
            </a:r>
          </a:p>
          <a:p>
            <a:pPr eaLnBrk="1" hangingPunct="1">
              <a:spcBef>
                <a:spcPct val="0"/>
              </a:spcBef>
              <a:defRPr/>
            </a:pPr>
            <a:endParaRPr lang="sv-SE" altLang="sv-SE" dirty="0" smtClean="0">
              <a:latin typeface="Arial" panose="020B0604020202020204" pitchFamily="34" charset="0"/>
            </a:endParaRP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sv-SE" altLang="sv-SE" dirty="0" err="1" smtClean="0">
                <a:latin typeface="Arial" panose="020B0604020202020204" pitchFamily="34" charset="0"/>
              </a:rPr>
              <a:t>How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did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they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collect</a:t>
            </a:r>
            <a:r>
              <a:rPr lang="sv-SE" altLang="sv-SE" dirty="0" smtClean="0">
                <a:latin typeface="Arial" panose="020B0604020202020204" pitchFamily="34" charset="0"/>
              </a:rPr>
              <a:t> data, boys </a:t>
            </a:r>
            <a:r>
              <a:rPr lang="sv-SE" altLang="sv-SE" dirty="0" err="1" smtClean="0">
                <a:latin typeface="Arial" panose="020B0604020202020204" pitchFamily="34" charset="0"/>
              </a:rPr>
              <a:t>might</a:t>
            </a:r>
            <a:r>
              <a:rPr lang="sv-SE" altLang="sv-SE" dirty="0" smtClean="0">
                <a:latin typeface="Arial" panose="020B0604020202020204" pitchFamily="34" charset="0"/>
              </a:rPr>
              <a:t> not </a:t>
            </a:r>
            <a:r>
              <a:rPr lang="sv-SE" altLang="sv-SE" dirty="0" err="1" smtClean="0">
                <a:latin typeface="Arial" panose="020B0604020202020204" pitchFamily="34" charset="0"/>
              </a:rPr>
              <a:t>want</a:t>
            </a:r>
            <a:r>
              <a:rPr lang="sv-SE" altLang="sv-SE" dirty="0" smtClean="0">
                <a:latin typeface="Arial" panose="020B0604020202020204" pitchFamily="34" charset="0"/>
              </a:rPr>
              <a:t> to show </a:t>
            </a:r>
            <a:r>
              <a:rPr lang="sv-SE" altLang="sv-SE" dirty="0" err="1" smtClean="0">
                <a:latin typeface="Arial" panose="020B0604020202020204" pitchFamily="34" charset="0"/>
              </a:rPr>
              <a:t>their</a:t>
            </a:r>
            <a:r>
              <a:rPr lang="sv-SE" altLang="sv-SE" dirty="0" smtClean="0">
                <a:latin typeface="Arial" panose="020B0604020202020204" pitchFamily="34" charset="0"/>
              </a:rPr>
              <a:t> feelings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sv-SE" altLang="sv-SE" dirty="0" err="1" smtClean="0">
                <a:latin typeface="Arial" panose="020B0604020202020204" pitchFamily="34" charset="0"/>
              </a:rPr>
              <a:t>Internalized</a:t>
            </a:r>
            <a:r>
              <a:rPr lang="sv-SE" altLang="sv-SE" dirty="0" smtClean="0">
                <a:latin typeface="Arial" panose="020B0604020202020204" pitchFamily="34" charset="0"/>
              </a:rPr>
              <a:t> problems, </a:t>
            </a:r>
            <a:r>
              <a:rPr lang="sv-SE" altLang="sv-SE" dirty="0" err="1" smtClean="0">
                <a:latin typeface="Arial" panose="020B0604020202020204" pitchFamily="34" charset="0"/>
              </a:rPr>
              <a:t>cannot</a:t>
            </a:r>
            <a:r>
              <a:rPr lang="sv-SE" altLang="sv-SE" dirty="0" smtClean="0">
                <a:latin typeface="Arial" panose="020B0604020202020204" pitchFamily="34" charset="0"/>
              </a:rPr>
              <a:t> be </a:t>
            </a:r>
            <a:r>
              <a:rPr lang="sv-SE" altLang="sv-SE" dirty="0" err="1" smtClean="0">
                <a:latin typeface="Arial" panose="020B0604020202020204" pitchFamily="34" charset="0"/>
              </a:rPr>
              <a:t>generalized</a:t>
            </a:r>
            <a:r>
              <a:rPr lang="sv-SE" altLang="sv-SE" dirty="0" smtClean="0">
                <a:latin typeface="Arial" panose="020B0604020202020204" pitchFamily="34" charset="0"/>
              </a:rPr>
              <a:t> to </a:t>
            </a:r>
            <a:r>
              <a:rPr lang="sv-SE" altLang="sv-SE" dirty="0" err="1" smtClean="0">
                <a:latin typeface="Arial" panose="020B0604020202020204" pitchFamily="34" charset="0"/>
              </a:rPr>
              <a:t>externalized</a:t>
            </a:r>
            <a:r>
              <a:rPr lang="sv-SE" altLang="sv-SE" dirty="0" smtClean="0">
                <a:latin typeface="Arial" panose="020B0604020202020204" pitchFamily="34" charset="0"/>
              </a:rPr>
              <a:t> problems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  <a:defRPr/>
            </a:pPr>
            <a:r>
              <a:rPr lang="sv-SE" altLang="sv-SE" dirty="0" smtClean="0">
                <a:solidFill>
                  <a:srgbClr val="FF0000"/>
                </a:solidFill>
                <a:latin typeface="Arial" panose="020B0604020202020204" pitchFamily="34" charset="0"/>
              </a:rPr>
              <a:t>Data limitation, </a:t>
            </a:r>
            <a:r>
              <a:rPr lang="sv-SE" altLang="sv-SE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denifition</a:t>
            </a:r>
            <a:r>
              <a:rPr lang="sv-SE" altLang="sv-SE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of</a:t>
            </a:r>
            <a:r>
              <a:rPr lang="sv-SE" altLang="sv-SE" dirty="0" smtClean="0">
                <a:solidFill>
                  <a:srgbClr val="FF0000"/>
                </a:solidFill>
                <a:latin typeface="Arial" panose="020B0604020202020204" pitchFamily="34" charset="0"/>
              </a:rPr>
              <a:t> depression </a:t>
            </a:r>
            <a:r>
              <a:rPr lang="sv-SE" altLang="sv-SE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varies</a:t>
            </a:r>
            <a:r>
              <a:rPr lang="sv-SE" altLang="sv-SE" dirty="0" smtClean="0">
                <a:solidFill>
                  <a:srgbClr val="FF0000"/>
                </a:solidFill>
                <a:latin typeface="Arial" panose="020B0604020202020204" pitchFamily="34" charset="0"/>
              </a:rPr>
              <a:t> by </a:t>
            </a:r>
            <a:r>
              <a:rPr lang="sv-SE" altLang="sv-SE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time</a:t>
            </a:r>
            <a:r>
              <a:rPr lang="sv-SE" altLang="sv-SE" dirty="0" smtClean="0">
                <a:solidFill>
                  <a:srgbClr val="FF0000"/>
                </a:solidFill>
                <a:latin typeface="Arial" panose="020B0604020202020204" pitchFamily="34" charset="0"/>
              </a:rPr>
              <a:t> and </a:t>
            </a:r>
            <a:r>
              <a:rPr lang="sv-SE" altLang="sv-SE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personality</a:t>
            </a:r>
            <a:r>
              <a:rPr lang="sv-SE" altLang="sv-SE" dirty="0" smtClean="0"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3277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C3B2F6-8BC1-4287-B094-3BF308BEBD35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67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00B38C-BC68-461D-A6F4-0CDC6BDB0CA1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0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D00B38C-BC68-461D-A6F4-0CDC6BDB0CA1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17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8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A67A74-57CB-4EAB-B5FB-C2D96041701D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6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204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A67A74-57CB-4EAB-B5FB-C2D96041701D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6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D12DC8-3063-45CA-8891-913FFEDDBDEE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52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D12DC8-3063-45CA-8891-913FFEDDBDEE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7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sv-SE" altLang="sv-SE" smtClean="0">
              <a:latin typeface="Arial" panose="020B0604020202020204" pitchFamily="34" charset="0"/>
            </a:endParaRPr>
          </a:p>
        </p:txBody>
      </p:sp>
      <p:sp>
        <p:nvSpPr>
          <p:cNvPr id="2253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D12DC8-3063-45CA-8891-913FFEDDBDEE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Chemistry: </a:t>
            </a:r>
            <a:r>
              <a:rPr lang="sv-SE" altLang="sv-SE" dirty="0" err="1" smtClean="0">
                <a:latin typeface="Arial" panose="020B0604020202020204" pitchFamily="34" charset="0"/>
              </a:rPr>
              <a:t>feel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good</a:t>
            </a:r>
            <a:r>
              <a:rPr lang="sv-SE" altLang="sv-SE" dirty="0" smtClean="0">
                <a:latin typeface="Arial" panose="020B0604020202020204" pitchFamily="34" charset="0"/>
              </a:rPr>
              <a:t> in </a:t>
            </a:r>
            <a:r>
              <a:rPr lang="sv-SE" altLang="sv-SE" dirty="0" err="1" smtClean="0">
                <a:latin typeface="Arial" panose="020B0604020202020204" pitchFamily="34" charset="0"/>
              </a:rPr>
              <a:t>body</a:t>
            </a:r>
            <a:r>
              <a:rPr lang="sv-SE" altLang="sv-SE" dirty="0" smtClean="0">
                <a:latin typeface="Arial" panose="020B0604020202020204" pitchFamily="34" charset="0"/>
              </a:rPr>
              <a:t>, </a:t>
            </a:r>
            <a:r>
              <a:rPr lang="sv-SE" altLang="sv-SE" dirty="0" err="1" smtClean="0">
                <a:latin typeface="Arial" panose="020B0604020202020204" pitchFamily="34" charset="0"/>
              </a:rPr>
              <a:t>three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factors</a:t>
            </a:r>
            <a:r>
              <a:rPr lang="sv-SE" altLang="sv-SE" dirty="0" smtClean="0">
                <a:latin typeface="Arial" panose="020B0604020202020204" pitchFamily="34" charset="0"/>
              </a:rPr>
              <a:t>: </a:t>
            </a:r>
            <a:r>
              <a:rPr lang="sv-SE" altLang="sv-SE" dirty="0" err="1" smtClean="0">
                <a:latin typeface="Arial" panose="020B0604020202020204" pitchFamily="34" charset="0"/>
              </a:rPr>
              <a:t>eat</a:t>
            </a:r>
            <a:r>
              <a:rPr lang="sv-SE" altLang="sv-SE" dirty="0" smtClean="0">
                <a:latin typeface="Arial" panose="020B0604020202020204" pitchFamily="34" charset="0"/>
              </a:rPr>
              <a:t>, </a:t>
            </a:r>
            <a:r>
              <a:rPr lang="sv-SE" altLang="sv-SE" dirty="0" err="1" smtClean="0">
                <a:latin typeface="Arial" panose="020B0604020202020204" pitchFamily="34" charset="0"/>
              </a:rPr>
              <a:t>work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out</a:t>
            </a:r>
            <a:r>
              <a:rPr lang="sv-SE" altLang="sv-SE" dirty="0" smtClean="0">
                <a:latin typeface="Arial" panose="020B0604020202020204" pitchFamily="34" charset="0"/>
              </a:rPr>
              <a:t>, sex, evolution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Feeling </a:t>
            </a:r>
            <a:r>
              <a:rPr lang="sv-SE" altLang="sv-SE" dirty="0" err="1" smtClean="0">
                <a:latin typeface="Arial" panose="020B0604020202020204" pitchFamily="34" charset="0"/>
              </a:rPr>
              <a:t>good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dopamine</a:t>
            </a: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sv-SE" dirty="0" err="1" smtClean="0">
                <a:latin typeface="Arial" panose="020B0604020202020204" pitchFamily="34" charset="0"/>
              </a:rPr>
              <a:t>Working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out</a:t>
            </a:r>
            <a:r>
              <a:rPr lang="sv-SE" altLang="sv-SE" dirty="0" smtClean="0">
                <a:latin typeface="Arial" panose="020B0604020202020204" pitchFamily="34" charset="0"/>
              </a:rPr>
              <a:t>: less stress </a:t>
            </a:r>
            <a:r>
              <a:rPr lang="sv-SE" altLang="sv-SE" dirty="0" err="1" smtClean="0">
                <a:latin typeface="Arial" panose="020B0604020202020204" pitchFamily="34" charset="0"/>
              </a:rPr>
              <a:t>hormone</a:t>
            </a: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Smoking: </a:t>
            </a:r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E27A20-EB09-4D4C-A1D4-9E1C257A9584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12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11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Chemistry: </a:t>
            </a:r>
            <a:r>
              <a:rPr lang="sv-SE" altLang="sv-SE" dirty="0" err="1" smtClean="0">
                <a:latin typeface="Arial" panose="020B0604020202020204" pitchFamily="34" charset="0"/>
              </a:rPr>
              <a:t>feel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good</a:t>
            </a:r>
            <a:r>
              <a:rPr lang="sv-SE" altLang="sv-SE" dirty="0" smtClean="0">
                <a:latin typeface="Arial" panose="020B0604020202020204" pitchFamily="34" charset="0"/>
              </a:rPr>
              <a:t> in </a:t>
            </a:r>
            <a:r>
              <a:rPr lang="sv-SE" altLang="sv-SE" dirty="0" err="1" smtClean="0">
                <a:latin typeface="Arial" panose="020B0604020202020204" pitchFamily="34" charset="0"/>
              </a:rPr>
              <a:t>body</a:t>
            </a:r>
            <a:r>
              <a:rPr lang="sv-SE" altLang="sv-SE" dirty="0" smtClean="0">
                <a:latin typeface="Arial" panose="020B0604020202020204" pitchFamily="34" charset="0"/>
              </a:rPr>
              <a:t>, </a:t>
            </a:r>
            <a:r>
              <a:rPr lang="sv-SE" altLang="sv-SE" dirty="0" err="1" smtClean="0">
                <a:latin typeface="Arial" panose="020B0604020202020204" pitchFamily="34" charset="0"/>
              </a:rPr>
              <a:t>three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factors</a:t>
            </a:r>
            <a:r>
              <a:rPr lang="sv-SE" altLang="sv-SE" dirty="0" smtClean="0">
                <a:latin typeface="Arial" panose="020B0604020202020204" pitchFamily="34" charset="0"/>
              </a:rPr>
              <a:t>: </a:t>
            </a:r>
            <a:r>
              <a:rPr lang="sv-SE" altLang="sv-SE" dirty="0" err="1" smtClean="0">
                <a:latin typeface="Arial" panose="020B0604020202020204" pitchFamily="34" charset="0"/>
              </a:rPr>
              <a:t>eat</a:t>
            </a:r>
            <a:r>
              <a:rPr lang="sv-SE" altLang="sv-SE" dirty="0" smtClean="0">
                <a:latin typeface="Arial" panose="020B0604020202020204" pitchFamily="34" charset="0"/>
              </a:rPr>
              <a:t>, </a:t>
            </a:r>
            <a:r>
              <a:rPr lang="sv-SE" altLang="sv-SE" dirty="0" err="1" smtClean="0">
                <a:latin typeface="Arial" panose="020B0604020202020204" pitchFamily="34" charset="0"/>
              </a:rPr>
              <a:t>work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out</a:t>
            </a:r>
            <a:r>
              <a:rPr lang="sv-SE" altLang="sv-SE" dirty="0" smtClean="0">
                <a:latin typeface="Arial" panose="020B0604020202020204" pitchFamily="34" charset="0"/>
              </a:rPr>
              <a:t>, sex, evolution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Feeling </a:t>
            </a:r>
            <a:r>
              <a:rPr lang="sv-SE" altLang="sv-SE" dirty="0" err="1" smtClean="0">
                <a:latin typeface="Arial" panose="020B0604020202020204" pitchFamily="34" charset="0"/>
              </a:rPr>
              <a:t>good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dopamine</a:t>
            </a: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sv-SE" dirty="0" err="1" smtClean="0">
                <a:latin typeface="Arial" panose="020B0604020202020204" pitchFamily="34" charset="0"/>
              </a:rPr>
              <a:t>Working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out</a:t>
            </a:r>
            <a:r>
              <a:rPr lang="sv-SE" altLang="sv-SE" dirty="0" smtClean="0">
                <a:latin typeface="Arial" panose="020B0604020202020204" pitchFamily="34" charset="0"/>
              </a:rPr>
              <a:t>: less stress </a:t>
            </a:r>
            <a:r>
              <a:rPr lang="sv-SE" altLang="sv-SE" dirty="0" err="1" smtClean="0">
                <a:latin typeface="Arial" panose="020B0604020202020204" pitchFamily="34" charset="0"/>
              </a:rPr>
              <a:t>hormone</a:t>
            </a: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Smoking: </a:t>
            </a:r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E27A20-EB09-4D4C-A1D4-9E1C257A9584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9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Chemistry: </a:t>
            </a:r>
            <a:r>
              <a:rPr lang="sv-SE" altLang="sv-SE" dirty="0" err="1" smtClean="0">
                <a:latin typeface="Arial" panose="020B0604020202020204" pitchFamily="34" charset="0"/>
              </a:rPr>
              <a:t>feel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good</a:t>
            </a:r>
            <a:r>
              <a:rPr lang="sv-SE" altLang="sv-SE" dirty="0" smtClean="0">
                <a:latin typeface="Arial" panose="020B0604020202020204" pitchFamily="34" charset="0"/>
              </a:rPr>
              <a:t> in </a:t>
            </a:r>
            <a:r>
              <a:rPr lang="sv-SE" altLang="sv-SE" dirty="0" err="1" smtClean="0">
                <a:latin typeface="Arial" panose="020B0604020202020204" pitchFamily="34" charset="0"/>
              </a:rPr>
              <a:t>body</a:t>
            </a:r>
            <a:r>
              <a:rPr lang="sv-SE" altLang="sv-SE" dirty="0" smtClean="0">
                <a:latin typeface="Arial" panose="020B0604020202020204" pitchFamily="34" charset="0"/>
              </a:rPr>
              <a:t>, </a:t>
            </a:r>
            <a:r>
              <a:rPr lang="sv-SE" altLang="sv-SE" dirty="0" err="1" smtClean="0">
                <a:latin typeface="Arial" panose="020B0604020202020204" pitchFamily="34" charset="0"/>
              </a:rPr>
              <a:t>three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factors</a:t>
            </a:r>
            <a:r>
              <a:rPr lang="sv-SE" altLang="sv-SE" dirty="0" smtClean="0">
                <a:latin typeface="Arial" panose="020B0604020202020204" pitchFamily="34" charset="0"/>
              </a:rPr>
              <a:t>: </a:t>
            </a:r>
            <a:r>
              <a:rPr lang="sv-SE" altLang="sv-SE" dirty="0" err="1" smtClean="0">
                <a:latin typeface="Arial" panose="020B0604020202020204" pitchFamily="34" charset="0"/>
              </a:rPr>
              <a:t>eat</a:t>
            </a:r>
            <a:r>
              <a:rPr lang="sv-SE" altLang="sv-SE" dirty="0" smtClean="0">
                <a:latin typeface="Arial" panose="020B0604020202020204" pitchFamily="34" charset="0"/>
              </a:rPr>
              <a:t>, </a:t>
            </a:r>
            <a:r>
              <a:rPr lang="sv-SE" altLang="sv-SE" dirty="0" err="1" smtClean="0">
                <a:latin typeface="Arial" panose="020B0604020202020204" pitchFamily="34" charset="0"/>
              </a:rPr>
              <a:t>work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out</a:t>
            </a:r>
            <a:r>
              <a:rPr lang="sv-SE" altLang="sv-SE" dirty="0" smtClean="0">
                <a:latin typeface="Arial" panose="020B0604020202020204" pitchFamily="34" charset="0"/>
              </a:rPr>
              <a:t>, sex, evolution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Feeling </a:t>
            </a:r>
            <a:r>
              <a:rPr lang="sv-SE" altLang="sv-SE" dirty="0" err="1" smtClean="0">
                <a:latin typeface="Arial" panose="020B0604020202020204" pitchFamily="34" charset="0"/>
              </a:rPr>
              <a:t>good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dopamine</a:t>
            </a: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sv-SE" dirty="0" err="1" smtClean="0">
                <a:latin typeface="Arial" panose="020B0604020202020204" pitchFamily="34" charset="0"/>
              </a:rPr>
              <a:t>Working</a:t>
            </a:r>
            <a:r>
              <a:rPr lang="sv-SE" altLang="sv-SE" dirty="0" smtClean="0">
                <a:latin typeface="Arial" panose="020B0604020202020204" pitchFamily="34" charset="0"/>
              </a:rPr>
              <a:t> </a:t>
            </a:r>
            <a:r>
              <a:rPr lang="sv-SE" altLang="sv-SE" dirty="0" err="1" smtClean="0">
                <a:latin typeface="Arial" panose="020B0604020202020204" pitchFamily="34" charset="0"/>
              </a:rPr>
              <a:t>out</a:t>
            </a:r>
            <a:r>
              <a:rPr lang="sv-SE" altLang="sv-SE" dirty="0" smtClean="0">
                <a:latin typeface="Arial" panose="020B0604020202020204" pitchFamily="34" charset="0"/>
              </a:rPr>
              <a:t>: less stress </a:t>
            </a:r>
            <a:r>
              <a:rPr lang="sv-SE" altLang="sv-SE" dirty="0" err="1" smtClean="0">
                <a:latin typeface="Arial" panose="020B0604020202020204" pitchFamily="34" charset="0"/>
              </a:rPr>
              <a:t>hormone</a:t>
            </a: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sv-SE" altLang="sv-SE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sv-SE" altLang="sv-SE" dirty="0" smtClean="0">
                <a:latin typeface="Arial" panose="020B0604020202020204" pitchFamily="34" charset="0"/>
              </a:rPr>
              <a:t>Smoking: </a:t>
            </a:r>
          </a:p>
        </p:txBody>
      </p:sp>
      <p:sp>
        <p:nvSpPr>
          <p:cNvPr id="28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4E27A20-EB09-4D4C-A1D4-9E1C257A9584}" type="slidenum">
              <a:rPr lang="sv-SE" altLang="sv-SE" sz="1200" b="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sv-SE" altLang="sv-SE" sz="1200" b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2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2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024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533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15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5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1099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047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1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168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716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746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997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594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28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0365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823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40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26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4949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3990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3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8492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6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3328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106" indent="0">
              <a:buNone/>
              <a:defRPr sz="2800"/>
            </a:lvl2pPr>
            <a:lvl3pPr marL="914212" indent="0">
              <a:buNone/>
              <a:defRPr sz="2400"/>
            </a:lvl3pPr>
            <a:lvl4pPr marL="1371320" indent="0">
              <a:buNone/>
              <a:defRPr sz="2000"/>
            </a:lvl4pPr>
            <a:lvl5pPr marL="1828426" indent="0">
              <a:buNone/>
              <a:defRPr sz="2000"/>
            </a:lvl5pPr>
            <a:lvl6pPr marL="2285532" indent="0">
              <a:buNone/>
              <a:defRPr sz="2000"/>
            </a:lvl6pPr>
            <a:lvl7pPr marL="2742640" indent="0">
              <a:buNone/>
              <a:defRPr sz="2000"/>
            </a:lvl7pPr>
            <a:lvl8pPr marL="3199744" indent="0">
              <a:buNone/>
              <a:defRPr sz="2000"/>
            </a:lvl8pPr>
            <a:lvl9pPr marL="3656852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106" indent="0">
              <a:buNone/>
              <a:defRPr sz="1200"/>
            </a:lvl2pPr>
            <a:lvl3pPr marL="914212" indent="0">
              <a:buNone/>
              <a:defRPr sz="1000"/>
            </a:lvl3pPr>
            <a:lvl4pPr marL="1371320" indent="0">
              <a:buNone/>
              <a:defRPr sz="900"/>
            </a:lvl4pPr>
            <a:lvl5pPr marL="1828426" indent="0">
              <a:buNone/>
              <a:defRPr sz="900"/>
            </a:lvl5pPr>
            <a:lvl6pPr marL="2285532" indent="0">
              <a:buNone/>
              <a:defRPr sz="900"/>
            </a:lvl6pPr>
            <a:lvl7pPr marL="2742640" indent="0">
              <a:buNone/>
              <a:defRPr sz="900"/>
            </a:lvl7pPr>
            <a:lvl8pPr marL="3199744" indent="0">
              <a:buNone/>
              <a:defRPr sz="900"/>
            </a:lvl8pPr>
            <a:lvl9pPr marL="36568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3962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380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4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lIns="91421" tIns="45711" rIns="91421" bIns="45711"/>
          <a:lstStyle>
            <a:lvl1pPr algn="l" defTabSz="457106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21" tIns="45711" rIns="91421" bIns="45711"/>
          <a:lstStyle>
            <a:lvl1pPr algn="l" defTabSz="457106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>
            <a:lvl1pPr defTabSz="455613"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E7D9BBC-631C-4F7B-86E9-D13B6ABE2C21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87526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24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408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0763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91152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358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240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647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124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028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800" b="0">
                <a:solidFill>
                  <a:prstClr val="black"/>
                </a:solidFill>
                <a:latin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9D3CD3-4093-4F18-BEA1-093C26EB81D8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3408316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71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37156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437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4380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398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52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305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723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413634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650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08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9235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066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05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6852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0079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75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5516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144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410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255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512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7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219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4611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2871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29224843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21878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0898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2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26734051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81118"/>
            <a:ext cx="8229600" cy="1143000"/>
          </a:xfrm>
        </p:spPr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>
            <a:normAutofit/>
          </a:bodyPr>
          <a:lstStyle>
            <a:lvl1pPr>
              <a:defRPr sz="2200">
                <a:solidFill>
                  <a:srgbClr val="ACADB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35613879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>
            <a:lvl1pPr>
              <a:defRPr kern="2000" spc="-150"/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370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mellanrubrik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1" y="273052"/>
            <a:ext cx="511175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28864924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ACADB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</p:spTree>
    <p:extLst>
      <p:ext uri="{BB962C8B-B14F-4D97-AF65-F5344CB8AC3E}">
        <p14:creationId xmlns:p14="http://schemas.microsoft.com/office/powerpoint/2010/main" val="29702451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18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29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 algn="l">
              <a:defRPr kern="20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63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2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71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lägga till text</a:t>
            </a:r>
          </a:p>
        </p:txBody>
      </p:sp>
      <p:pic>
        <p:nvPicPr>
          <p:cNvPr id="1028" name="Bildobjekt 6" descr="KAU_LOGOTYP_PMS_201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611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ak 8"/>
          <p:cNvCxnSpPr/>
          <p:nvPr/>
        </p:nvCxnSpPr>
        <p:spPr>
          <a:xfrm>
            <a:off x="457200" y="6119813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0" name="textruta 7"/>
          <p:cNvSpPr txBox="1">
            <a:spLocks noChangeArrowheads="1"/>
          </p:cNvSpPr>
          <p:nvPr userDrawn="1"/>
        </p:nvSpPr>
        <p:spPr bwMode="auto">
          <a:xfrm>
            <a:off x="457200" y="6283325"/>
            <a:ext cx="2438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sv-SE" altLang="sv-SE" sz="1100" b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1" name="Bildobjekt 9" descr="Skärmurklipp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345238"/>
            <a:ext cx="2992437" cy="371475"/>
          </a:xfrm>
          <a:prstGeom prst="rect">
            <a:avLst/>
          </a:prstGeom>
          <a:solidFill>
            <a:srgbClr val="FFFF0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13" r:id="rId1"/>
    <p:sldLayoutId id="2147486914" r:id="rId2"/>
    <p:sldLayoutId id="2147486915" r:id="rId3"/>
    <p:sldLayoutId id="2147486916" r:id="rId4"/>
    <p:sldLayoutId id="2147486917" r:id="rId5"/>
    <p:sldLayoutId id="2147486918" r:id="rId6"/>
    <p:sldLayoutId id="2147486919" r:id="rId7"/>
    <p:sldLayoutId id="2147486920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lägga till text</a:t>
            </a:r>
          </a:p>
        </p:txBody>
      </p:sp>
      <p:cxnSp>
        <p:nvCxnSpPr>
          <p:cNvPr id="9" name="Rak 8"/>
          <p:cNvCxnSpPr/>
          <p:nvPr/>
        </p:nvCxnSpPr>
        <p:spPr>
          <a:xfrm>
            <a:off x="457200" y="6119813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3" name="Bildobjekt 10" descr="CFBUPH_logo_EN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4113"/>
            <a:ext cx="3341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1" r:id="rId1"/>
    <p:sldLayoutId id="2147486922" r:id="rId2"/>
    <p:sldLayoutId id="2147486923" r:id="rId3"/>
    <p:sldLayoutId id="2147486924" r:id="rId4"/>
    <p:sldLayoutId id="2147486925" r:id="rId5"/>
    <p:sldLayoutId id="2147486926" r:id="rId6"/>
    <p:sldLayoutId id="2147486927" r:id="rId7"/>
    <p:sldLayoutId id="214748692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lägga till text</a:t>
            </a:r>
          </a:p>
        </p:txBody>
      </p:sp>
      <p:cxnSp>
        <p:nvCxnSpPr>
          <p:cNvPr id="9" name="Rak 8"/>
          <p:cNvCxnSpPr/>
          <p:nvPr/>
        </p:nvCxnSpPr>
        <p:spPr>
          <a:xfrm>
            <a:off x="457200" y="6119813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7" name="textruta 7"/>
          <p:cNvSpPr txBox="1">
            <a:spLocks noChangeArrowheads="1"/>
          </p:cNvSpPr>
          <p:nvPr userDrawn="1"/>
        </p:nvSpPr>
        <p:spPr bwMode="auto">
          <a:xfrm>
            <a:off x="457200" y="6283325"/>
            <a:ext cx="2438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sv-SE" altLang="sv-SE" sz="1100" b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78" name="textruta 4"/>
          <p:cNvSpPr txBox="1">
            <a:spLocks noChangeArrowheads="1"/>
          </p:cNvSpPr>
          <p:nvPr userDrawn="1"/>
        </p:nvSpPr>
        <p:spPr bwMode="auto">
          <a:xfrm>
            <a:off x="3762375" y="6194425"/>
            <a:ext cx="5219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r" eaLnBrk="1" hangingPunct="1">
              <a:defRPr/>
            </a:pPr>
            <a:endParaRPr lang="sv-SE" altLang="sv-SE" sz="180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3079" name="Bildobjekt 12" descr="University_of-Gothenburg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6229350"/>
            <a:ext cx="17573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objekt 13" descr="CFBUPH_logo_EN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4113"/>
            <a:ext cx="3341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29" r:id="rId1"/>
    <p:sldLayoutId id="2147486930" r:id="rId2"/>
    <p:sldLayoutId id="2147486931" r:id="rId3"/>
    <p:sldLayoutId id="2147486932" r:id="rId4"/>
    <p:sldLayoutId id="2147486933" r:id="rId5"/>
    <p:sldLayoutId id="2147486934" r:id="rId6"/>
    <p:sldLayoutId id="2147486935" r:id="rId7"/>
    <p:sldLayoutId id="2147486936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1" tIns="45711" rIns="91421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lägga till text</a:t>
            </a:r>
          </a:p>
        </p:txBody>
      </p:sp>
      <p:pic>
        <p:nvPicPr>
          <p:cNvPr id="4100" name="Bildobjekt 6" descr="KAU_LOGOTYP_PMS_2011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611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ak 8"/>
          <p:cNvCxnSpPr/>
          <p:nvPr/>
        </p:nvCxnSpPr>
        <p:spPr>
          <a:xfrm>
            <a:off x="457200" y="6119813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02" name="textruta 7"/>
          <p:cNvSpPr txBox="1">
            <a:spLocks noChangeArrowheads="1"/>
          </p:cNvSpPr>
          <p:nvPr userDrawn="1"/>
        </p:nvSpPr>
        <p:spPr bwMode="auto">
          <a:xfrm>
            <a:off x="457200" y="6283325"/>
            <a:ext cx="24384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1" tIns="45711" rIns="91421" bIns="45711">
            <a:spAutoFit/>
          </a:bodyPr>
          <a:lstStyle>
            <a:lvl1pPr defTabSz="455613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5613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5613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5613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5613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5613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sv-SE" altLang="sv-SE" sz="1100" b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103" name="Bildobjekt 9" descr="Skärmurklipp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345238"/>
            <a:ext cx="2992437" cy="371475"/>
          </a:xfrm>
          <a:prstGeom prst="rect">
            <a:avLst/>
          </a:prstGeom>
          <a:solidFill>
            <a:srgbClr val="FFFF0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37" r:id="rId1"/>
    <p:sldLayoutId id="2147486938" r:id="rId2"/>
    <p:sldLayoutId id="2147486939" r:id="rId3"/>
    <p:sldLayoutId id="2147486940" r:id="rId4"/>
    <p:sldLayoutId id="2147486941" r:id="rId5"/>
    <p:sldLayoutId id="2147486942" r:id="rId6"/>
    <p:sldLayoutId id="2147486943" r:id="rId7"/>
    <p:sldLayoutId id="2147486944" r:id="rId8"/>
    <p:sldLayoutId id="2147486978" r:id="rId9"/>
  </p:sldLayoutIdLst>
  <p:timing>
    <p:tnLst>
      <p:par>
        <p:cTn id="1" dur="indefinite" restart="never" nodeType="tmRoot"/>
      </p:par>
    </p:tnLst>
  </p:timing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5pPr>
      <a:lvl6pPr marL="457200" algn="l" defTabSz="455613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6pPr>
      <a:lvl7pPr marL="914400" algn="l" defTabSz="455613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7pPr>
      <a:lvl8pPr marL="1371600" algn="l" defTabSz="455613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8pPr>
      <a:lvl9pPr marL="1828800" algn="l" defTabSz="455613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87" indent="-228552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92" indent="-228552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99" indent="-228552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04" indent="-228552" algn="l" defTabSz="45710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6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3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40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44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52" algn="l" defTabSz="457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lägga till text</a:t>
            </a:r>
          </a:p>
        </p:txBody>
      </p:sp>
      <p:pic>
        <p:nvPicPr>
          <p:cNvPr id="5124" name="Bildobjekt 6" descr="KAU_LOGOTYP_PMS_2011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611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ak 8"/>
          <p:cNvCxnSpPr/>
          <p:nvPr/>
        </p:nvCxnSpPr>
        <p:spPr>
          <a:xfrm>
            <a:off x="457200" y="6119813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26" name="textruta 7"/>
          <p:cNvSpPr txBox="1">
            <a:spLocks noChangeArrowheads="1"/>
          </p:cNvSpPr>
          <p:nvPr userDrawn="1"/>
        </p:nvSpPr>
        <p:spPr bwMode="auto">
          <a:xfrm>
            <a:off x="457200" y="6283325"/>
            <a:ext cx="2438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36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sv-SE" altLang="sv-SE" sz="1100" b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127" name="Bildobjekt 9" descr="Skärmurklipp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345238"/>
            <a:ext cx="2992437" cy="371475"/>
          </a:xfrm>
          <a:prstGeom prst="rect">
            <a:avLst/>
          </a:prstGeom>
          <a:solidFill>
            <a:srgbClr val="FFFF0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45" r:id="rId1"/>
    <p:sldLayoutId id="2147486946" r:id="rId2"/>
    <p:sldLayoutId id="2147486947" r:id="rId3"/>
    <p:sldLayoutId id="2147486948" r:id="rId4"/>
    <p:sldLayoutId id="2147486949" r:id="rId5"/>
    <p:sldLayoutId id="2147486950" r:id="rId6"/>
    <p:sldLayoutId id="2147486951" r:id="rId7"/>
    <p:sldLayoutId id="2147486952" r:id="rId8"/>
    <p:sldLayoutId id="2147486979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lägga till text</a:t>
            </a:r>
          </a:p>
        </p:txBody>
      </p:sp>
      <p:cxnSp>
        <p:nvCxnSpPr>
          <p:cNvPr id="9" name="Rak 8"/>
          <p:cNvCxnSpPr/>
          <p:nvPr/>
        </p:nvCxnSpPr>
        <p:spPr>
          <a:xfrm>
            <a:off x="457200" y="6119813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9" name="Bildobjekt 10" descr="CFBUPH_logo_EN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34113"/>
            <a:ext cx="3341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53" r:id="rId1"/>
    <p:sldLayoutId id="2147486954" r:id="rId2"/>
    <p:sldLayoutId id="2147486955" r:id="rId3"/>
    <p:sldLayoutId id="2147486956" r:id="rId4"/>
    <p:sldLayoutId id="2147486957" r:id="rId5"/>
    <p:sldLayoutId id="2147486958" r:id="rId6"/>
    <p:sldLayoutId id="2147486959" r:id="rId7"/>
    <p:sldLayoutId id="2147486960" r:id="rId8"/>
    <p:sldLayoutId id="2147486961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lägga till text</a:t>
            </a:r>
          </a:p>
        </p:txBody>
      </p:sp>
      <p:pic>
        <p:nvPicPr>
          <p:cNvPr id="7172" name="Bildobjekt 6" descr="KAU_LOGOTYP_PMS_201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6110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Rak 8"/>
          <p:cNvCxnSpPr/>
          <p:nvPr/>
        </p:nvCxnSpPr>
        <p:spPr>
          <a:xfrm>
            <a:off x="457200" y="6119813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74" name="textruta 7"/>
          <p:cNvSpPr txBox="1">
            <a:spLocks noChangeArrowheads="1"/>
          </p:cNvSpPr>
          <p:nvPr userDrawn="1"/>
        </p:nvSpPr>
        <p:spPr bwMode="auto">
          <a:xfrm>
            <a:off x="457200" y="6283325"/>
            <a:ext cx="2438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sv-SE" altLang="sv-SE" sz="1100"/>
          </a:p>
        </p:txBody>
      </p:sp>
      <p:pic>
        <p:nvPicPr>
          <p:cNvPr id="7175" name="Bildobjekt 9" descr="Skärmurklipp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6345238"/>
            <a:ext cx="2992437" cy="371475"/>
          </a:xfrm>
          <a:prstGeom prst="rect">
            <a:avLst/>
          </a:prstGeom>
          <a:solidFill>
            <a:srgbClr val="FFFF00">
              <a:alpha val="9882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62" r:id="rId1"/>
    <p:sldLayoutId id="2147486963" r:id="rId2"/>
    <p:sldLayoutId id="2147486964" r:id="rId3"/>
    <p:sldLayoutId id="2147486965" r:id="rId4"/>
    <p:sldLayoutId id="2147486966" r:id="rId5"/>
    <p:sldLayoutId id="2147486967" r:id="rId6"/>
    <p:sldLayoutId id="2147486968" r:id="rId7"/>
    <p:sldLayoutId id="2147486969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lägga till text</a:t>
            </a:r>
          </a:p>
        </p:txBody>
      </p:sp>
      <p:cxnSp>
        <p:nvCxnSpPr>
          <p:cNvPr id="9" name="Rak 8"/>
          <p:cNvCxnSpPr/>
          <p:nvPr/>
        </p:nvCxnSpPr>
        <p:spPr>
          <a:xfrm>
            <a:off x="457200" y="6119813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97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61088"/>
            <a:ext cx="39909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970" r:id="rId1"/>
    <p:sldLayoutId id="2147486971" r:id="rId2"/>
    <p:sldLayoutId id="2147486972" r:id="rId3"/>
    <p:sldLayoutId id="2147486973" r:id="rId4"/>
    <p:sldLayoutId id="2147486974" r:id="rId5"/>
    <p:sldLayoutId id="2147486975" r:id="rId6"/>
    <p:sldLayoutId id="2147486976" r:id="rId7"/>
    <p:sldLayoutId id="2147486977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text</a:t>
            </a:r>
          </a:p>
        </p:txBody>
      </p:sp>
      <p:cxnSp>
        <p:nvCxnSpPr>
          <p:cNvPr id="9" name="Rak 8"/>
          <p:cNvCxnSpPr/>
          <p:nvPr/>
        </p:nvCxnSpPr>
        <p:spPr>
          <a:xfrm>
            <a:off x="457200" y="6120515"/>
            <a:ext cx="8229600" cy="0"/>
          </a:xfrm>
          <a:prstGeom prst="line">
            <a:avLst/>
          </a:prstGeom>
          <a:ln w="19050" cmpd="sng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ruta 7"/>
          <p:cNvSpPr txBox="1"/>
          <p:nvPr userDrawn="1"/>
        </p:nvSpPr>
        <p:spPr>
          <a:xfrm>
            <a:off x="457200" y="6282791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sp>
        <p:nvSpPr>
          <p:cNvPr id="5" name="textruta 4"/>
          <p:cNvSpPr txBox="1"/>
          <p:nvPr userDrawn="1"/>
        </p:nvSpPr>
        <p:spPr>
          <a:xfrm>
            <a:off x="3762376" y="6194862"/>
            <a:ext cx="521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endParaRPr lang="sv-SE" b="1" dirty="0">
              <a:latin typeface="Helvetica" pitchFamily="34" charset="0"/>
            </a:endParaRPr>
          </a:p>
        </p:txBody>
      </p:sp>
      <p:pic>
        <p:nvPicPr>
          <p:cNvPr id="13" name="Bildobjekt 12" descr="University_of-Gothenburg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915" y="6229102"/>
            <a:ext cx="1757565" cy="527441"/>
          </a:xfrm>
          <a:prstGeom prst="rect">
            <a:avLst/>
          </a:prstGeom>
        </p:spPr>
      </p:pic>
      <p:pic>
        <p:nvPicPr>
          <p:cNvPr id="14" name="Bildobjekt 13" descr="CFBUPH_logo_EN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34635"/>
            <a:ext cx="3341940" cy="5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81" r:id="rId1"/>
    <p:sldLayoutId id="2147486982" r:id="rId2"/>
    <p:sldLayoutId id="2147486983" r:id="rId3"/>
    <p:sldLayoutId id="2147486984" r:id="rId4"/>
    <p:sldLayoutId id="2147486985" r:id="rId5"/>
    <p:sldLayoutId id="2147486986" r:id="rId6"/>
    <p:sldLayoutId id="2147486987" r:id="rId7"/>
    <p:sldLayoutId id="2147486988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20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404664"/>
            <a:ext cx="2532688" cy="331236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72115"/>
              </p:ext>
            </p:extLst>
          </p:nvPr>
        </p:nvGraphicFramePr>
        <p:xfrm>
          <a:off x="683568" y="620688"/>
          <a:ext cx="5226429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6429">
                  <a:extLst>
                    <a:ext uri="{9D8B030D-6E8A-4147-A177-3AD203B41FA5}">
                      <a16:colId xmlns:a16="http://schemas.microsoft.com/office/drawing/2014/main" val="249328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r>
                        <a:rPr lang="fr-BE" sz="1600" kern="100" dirty="0">
                          <a:effectLst/>
                          <a:latin typeface="+mj-lt"/>
                        </a:rPr>
                        <a:t>Fil. Dr, </a:t>
                      </a:r>
                      <a:r>
                        <a:rPr lang="fr-BE" sz="1600" kern="100" dirty="0" err="1">
                          <a:effectLst/>
                          <a:latin typeface="+mj-lt"/>
                        </a:rPr>
                        <a:t>Sociologisk</a:t>
                      </a:r>
                      <a:r>
                        <a:rPr lang="fr-BE" sz="1600" kern="100" dirty="0">
                          <a:effectLst/>
                          <a:latin typeface="+mj-lt"/>
                        </a:rPr>
                        <a:t> </a:t>
                      </a:r>
                      <a:r>
                        <a:rPr lang="fr-BE" sz="1600" kern="100" dirty="0" err="1" smtClean="0">
                          <a:effectLst/>
                          <a:latin typeface="+mj-lt"/>
                        </a:rPr>
                        <a:t>demografi</a:t>
                      </a:r>
                      <a:r>
                        <a:rPr lang="fr-BE" sz="1600" kern="100" dirty="0" smtClean="0">
                          <a:effectLst/>
                          <a:latin typeface="+mj-lt"/>
                        </a:rPr>
                        <a:t>,</a:t>
                      </a:r>
                      <a:r>
                        <a:rPr lang="fr-BE" sz="1600" kern="1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BE" sz="1600" kern="100" dirty="0" err="1" smtClean="0">
                          <a:effectLst/>
                          <a:latin typeface="+mj-lt"/>
                        </a:rPr>
                        <a:t>Sociologiska</a:t>
                      </a:r>
                      <a:r>
                        <a:rPr lang="fr-BE" sz="1600" kern="1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BE" sz="1600" kern="100" baseline="0" dirty="0" err="1" smtClean="0">
                          <a:effectLst/>
                          <a:latin typeface="+mj-lt"/>
                        </a:rPr>
                        <a:t>institutionen</a:t>
                      </a:r>
                      <a:r>
                        <a:rPr lang="fr-BE" sz="1600" kern="100" baseline="0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fr-BE" sz="1600" kern="100" dirty="0" err="1" smtClean="0">
                          <a:effectLst/>
                          <a:latin typeface="+mj-lt"/>
                        </a:rPr>
                        <a:t>Stockholms</a:t>
                      </a:r>
                      <a:r>
                        <a:rPr lang="fr-BE" sz="1600" kern="1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fr-BE" sz="1600" kern="100" dirty="0" err="1" smtClean="0">
                          <a:effectLst/>
                          <a:latin typeface="+mj-lt"/>
                        </a:rPr>
                        <a:t>universitet</a:t>
                      </a:r>
                      <a:r>
                        <a:rPr lang="fr-BE" sz="1600" kern="100" dirty="0" smtClean="0">
                          <a:effectLst/>
                          <a:latin typeface="+mj-lt"/>
                        </a:rPr>
                        <a:t> (2014)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fr-BE" sz="1600" kern="100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621030" algn="l"/>
                        </a:tabLst>
                      </a:pPr>
                      <a:endParaRPr lang="en-US" sz="160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508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r>
                        <a:rPr lang="sv-SE" sz="1600" kern="100" dirty="0" smtClean="0">
                          <a:effectLst/>
                          <a:latin typeface="+mj-lt"/>
                          <a:ea typeface="SimSun" panose="02010600030101010101" pitchFamily="2" charset="-122"/>
                        </a:rPr>
                        <a:t>Marie Curie</a:t>
                      </a:r>
                      <a:r>
                        <a:rPr lang="sv-SE" sz="1600" kern="100" baseline="0" dirty="0" smtClean="0">
                          <a:effectLst/>
                          <a:latin typeface="+mj-lt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sv-SE" sz="1600" kern="100" baseline="0" dirty="0" err="1" smtClean="0">
                          <a:effectLst/>
                          <a:latin typeface="+mj-lt"/>
                          <a:ea typeface="SimSun" panose="02010600030101010101" pitchFamily="2" charset="-122"/>
                        </a:rPr>
                        <a:t>postdok</a:t>
                      </a:r>
                      <a:r>
                        <a:rPr lang="sv-SE" sz="1600" kern="100" baseline="0" dirty="0" smtClean="0">
                          <a:effectLst/>
                          <a:latin typeface="+mj-lt"/>
                          <a:ea typeface="SimSun" panose="02010600030101010101" pitchFamily="2" charset="-122"/>
                        </a:rPr>
                        <a:t> forskare, </a:t>
                      </a: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Université catholique de Louvain, </a:t>
                      </a:r>
                      <a:r>
                        <a:rPr lang="fr-BE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Belgium</a:t>
                      </a:r>
                      <a:r>
                        <a:rPr lang="fr-BE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(2016-2017)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621030" algn="l"/>
                        </a:tabLst>
                      </a:pP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fr-BE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r>
                        <a:rPr lang="fr-BE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Postdok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forskare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Centrum 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forskning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barns 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ungdomars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psykiska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hälsa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BE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Karlstads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universitet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fr-BE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lang="fr-BE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2017 - )</a:t>
                      </a:r>
                      <a:endParaRPr lang="sv-SE" sz="1600" kern="100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sv-SE" sz="1600" kern="100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sv-SE" sz="1600" kern="100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sv-SE" sz="1600" kern="100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sv-SE" sz="1600" kern="100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sv-SE" sz="1600" kern="100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sv-SE" sz="1600" kern="100" dirty="0" smtClean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21030" algn="l"/>
                        </a:tabLst>
                      </a:pPr>
                      <a:endParaRPr lang="en-US" sz="1600" kern="100" dirty="0">
                        <a:effectLst/>
                        <a:latin typeface="+mj-lt"/>
                        <a:ea typeface="SimSun" panose="02010600030101010101" pitchFamily="2" charset="-122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146971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3789040"/>
            <a:ext cx="6624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 dirty="0" smtClean="0"/>
              <a:t>Forskning </a:t>
            </a:r>
          </a:p>
          <a:p>
            <a:endParaRPr lang="sv-S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dirty="0" smtClean="0"/>
              <a:t>5 länder, inklusive Sverige, Norge, Kina, Sydkorea och Japan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0" dirty="0" smtClean="0"/>
              <a:t>Samhällsfrågor, t.ex. familjeliv, arbetsliv, familjebildning och separationer, fruktsamhet, uttag av föräldraledighet, migration, samt ungdomars psykiska hälsa och 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0" dirty="0" smtClean="0"/>
          </a:p>
          <a:p>
            <a:endParaRPr lang="sv-SE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800" b="0" dirty="0" smtClean="0"/>
          </a:p>
          <a:p>
            <a:endParaRPr lang="en-US" sz="18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379348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Li 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33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899591" y="286906"/>
            <a:ext cx="78089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2000" b="1" dirty="0" smtClean="0">
                <a:latin typeface="+mj-lt"/>
              </a:rPr>
              <a:t>Physical </a:t>
            </a:r>
            <a:r>
              <a:rPr lang="sv-SE" altLang="en-US" sz="2000" b="1" dirty="0" err="1" smtClean="0">
                <a:latin typeface="+mj-lt"/>
              </a:rPr>
              <a:t>activity</a:t>
            </a:r>
            <a:r>
              <a:rPr lang="sv-SE" altLang="en-US" sz="2000" b="1" dirty="0" smtClean="0">
                <a:latin typeface="+mj-lt"/>
              </a:rPr>
              <a:t> &amp; depressive symptom</a:t>
            </a:r>
            <a:endParaRPr lang="en-US" altLang="en-US" sz="2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10" y="958793"/>
            <a:ext cx="7106195" cy="438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5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348880"/>
            <a:ext cx="6419056" cy="1828800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err="1" smtClean="0"/>
              <a:t>Results</a:t>
            </a:r>
            <a:r>
              <a:rPr lang="sv-SE" dirty="0" smtClean="0"/>
              <a:t> from </a:t>
            </a:r>
            <a:r>
              <a:rPr lang="sv-SE" dirty="0" err="1" smtClean="0"/>
              <a:t>logistic</a:t>
            </a:r>
            <a:r>
              <a:rPr lang="sv-SE" dirty="0" smtClean="0"/>
              <a:t> regression </a:t>
            </a:r>
            <a:r>
              <a:rPr lang="sv-SE" dirty="0" err="1" smtClean="0"/>
              <a:t>model</a:t>
            </a:r>
            <a:endParaRPr lang="sv-SE" dirty="0" smtClean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err="1" smtClean="0"/>
              <a:t>Physical</a:t>
            </a:r>
            <a:r>
              <a:rPr lang="sv-SE" dirty="0" smtClean="0"/>
              <a:t> </a:t>
            </a:r>
            <a:r>
              <a:rPr lang="sv-SE" dirty="0" err="1" smtClean="0"/>
              <a:t>activity</a:t>
            </a:r>
            <a:r>
              <a:rPr lang="sv-SE" dirty="0" smtClean="0"/>
              <a:t> – </a:t>
            </a:r>
            <a:r>
              <a:rPr lang="sv-SE" dirty="0" err="1" smtClean="0"/>
              <a:t>often</a:t>
            </a:r>
            <a:r>
              <a:rPr lang="sv-SE" dirty="0" smtClean="0"/>
              <a:t> feeling </a:t>
            </a:r>
            <a:r>
              <a:rPr lang="sv-SE" dirty="0" err="1" smtClean="0"/>
              <a:t>depressed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55576" y="426955"/>
            <a:ext cx="791686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600" b="0" dirty="0" err="1" smtClean="0">
                <a:latin typeface="+mn-lt"/>
              </a:rPr>
              <a:t>Figure</a:t>
            </a:r>
            <a:r>
              <a:rPr lang="sv-SE" sz="1600" b="0" dirty="0" smtClean="0">
                <a:latin typeface="+mn-lt"/>
              </a:rPr>
              <a:t>: Odds </a:t>
            </a:r>
            <a:r>
              <a:rPr lang="sv-SE" sz="1600" b="0" dirty="0" err="1">
                <a:latin typeface="+mn-lt"/>
              </a:rPr>
              <a:t>ratio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 smtClean="0">
                <a:latin typeface="+mn-lt"/>
              </a:rPr>
              <a:t>of</a:t>
            </a:r>
            <a:r>
              <a:rPr lang="sv-SE" sz="1600" b="0" dirty="0" smtClean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often</a:t>
            </a:r>
            <a:r>
              <a:rPr lang="sv-SE" sz="1600" b="0" dirty="0">
                <a:latin typeface="+mn-lt"/>
              </a:rPr>
              <a:t> feeling </a:t>
            </a:r>
            <a:r>
              <a:rPr lang="sv-SE" sz="1600" b="0" dirty="0" err="1">
                <a:latin typeface="+mn-lt"/>
              </a:rPr>
              <a:t>depressed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among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adolescents</a:t>
            </a:r>
            <a:r>
              <a:rPr lang="sv-SE" sz="1600" b="0" dirty="0">
                <a:latin typeface="+mn-lt"/>
              </a:rPr>
              <a:t> in Sweden, 2012</a:t>
            </a: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r>
              <a:rPr lang="sv-SE" sz="1600" b="0" dirty="0">
                <a:latin typeface="+mn-lt"/>
              </a:rPr>
              <a:t> </a:t>
            </a: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549841"/>
              </p:ext>
            </p:extLst>
          </p:nvPr>
        </p:nvGraphicFramePr>
        <p:xfrm>
          <a:off x="1403648" y="1268760"/>
          <a:ext cx="651804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1725" y="1976846"/>
            <a:ext cx="49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***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107577" y="2852058"/>
            <a:ext cx="49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**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537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560" y="411228"/>
            <a:ext cx="791686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600" b="0" dirty="0" err="1" smtClean="0">
                <a:latin typeface="+mn-lt"/>
              </a:rPr>
              <a:t>Figure</a:t>
            </a:r>
            <a:r>
              <a:rPr lang="sv-SE" sz="1600" b="0" dirty="0" smtClean="0">
                <a:latin typeface="+mn-lt"/>
              </a:rPr>
              <a:t>: Odds </a:t>
            </a:r>
            <a:r>
              <a:rPr lang="sv-SE" sz="1600" b="0" dirty="0" err="1">
                <a:latin typeface="+mn-lt"/>
              </a:rPr>
              <a:t>ratio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 smtClean="0">
                <a:latin typeface="+mn-lt"/>
              </a:rPr>
              <a:t>of</a:t>
            </a:r>
            <a:r>
              <a:rPr lang="sv-SE" sz="1600" b="0" dirty="0" smtClean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often</a:t>
            </a:r>
            <a:r>
              <a:rPr lang="sv-SE" sz="1600" b="0" dirty="0">
                <a:latin typeface="+mn-lt"/>
              </a:rPr>
              <a:t> feeling </a:t>
            </a:r>
            <a:r>
              <a:rPr lang="sv-SE" sz="1600" b="0" dirty="0" err="1">
                <a:latin typeface="+mn-lt"/>
              </a:rPr>
              <a:t>depressed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among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adolescents</a:t>
            </a:r>
            <a:r>
              <a:rPr lang="sv-SE" sz="1600" b="0" dirty="0">
                <a:latin typeface="+mn-lt"/>
              </a:rPr>
              <a:t> in Sweden, 2012</a:t>
            </a: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r>
              <a:rPr lang="sv-SE" sz="1600" b="0" dirty="0">
                <a:latin typeface="+mn-lt"/>
              </a:rPr>
              <a:t> </a:t>
            </a: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123406" y="1079863"/>
          <a:ext cx="6662057" cy="459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1725" y="1976846"/>
            <a:ext cx="49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***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1724" y="2150879"/>
            <a:ext cx="49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***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17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5950" y="293688"/>
            <a:ext cx="791686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600" b="0" dirty="0" err="1" smtClean="0">
                <a:latin typeface="+mn-lt"/>
              </a:rPr>
              <a:t>Figure</a:t>
            </a:r>
            <a:r>
              <a:rPr lang="sv-SE" sz="1600" b="0" dirty="0" smtClean="0">
                <a:latin typeface="+mn-lt"/>
              </a:rPr>
              <a:t>: Odds </a:t>
            </a:r>
            <a:r>
              <a:rPr lang="sv-SE" sz="1600" b="0" dirty="0" err="1">
                <a:latin typeface="+mn-lt"/>
              </a:rPr>
              <a:t>ratio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 smtClean="0">
                <a:latin typeface="+mn-lt"/>
              </a:rPr>
              <a:t>of</a:t>
            </a:r>
            <a:r>
              <a:rPr lang="sv-SE" sz="1600" b="0" dirty="0" smtClean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often</a:t>
            </a:r>
            <a:r>
              <a:rPr lang="sv-SE" sz="1600" b="0" dirty="0">
                <a:latin typeface="+mn-lt"/>
              </a:rPr>
              <a:t> feeling </a:t>
            </a:r>
            <a:r>
              <a:rPr lang="sv-SE" sz="1600" b="0" dirty="0" err="1">
                <a:latin typeface="+mn-lt"/>
              </a:rPr>
              <a:t>depressed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among</a:t>
            </a:r>
            <a:r>
              <a:rPr lang="sv-SE" sz="1600" b="0" dirty="0">
                <a:latin typeface="+mn-lt"/>
              </a:rPr>
              <a:t> </a:t>
            </a:r>
            <a:r>
              <a:rPr lang="sv-SE" sz="1600" b="0" dirty="0" err="1">
                <a:latin typeface="+mn-lt"/>
              </a:rPr>
              <a:t>adolescents</a:t>
            </a:r>
            <a:r>
              <a:rPr lang="sv-SE" sz="1600" b="0" dirty="0">
                <a:latin typeface="+mn-lt"/>
              </a:rPr>
              <a:t> in Sweden, 2012</a:t>
            </a: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r>
              <a:rPr lang="sv-SE" sz="1600" b="0" dirty="0">
                <a:latin typeface="+mn-lt"/>
              </a:rPr>
              <a:t> </a:t>
            </a:r>
          </a:p>
          <a:p>
            <a:pPr>
              <a:defRPr/>
            </a:pPr>
            <a:endParaRPr lang="sv-SE" sz="1600" b="0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123406" y="1079863"/>
          <a:ext cx="6662057" cy="459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31725" y="1976846"/>
            <a:ext cx="49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***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1724" y="2150879"/>
            <a:ext cx="49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***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731725" y="2393813"/>
            <a:ext cx="574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***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496594" y="1767840"/>
            <a:ext cx="653143" cy="106244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39752" y="2896690"/>
            <a:ext cx="3312368" cy="118038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19088"/>
            <a:ext cx="75596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1600" b="0" dirty="0" err="1" smtClean="0">
                <a:latin typeface="+mj-lt"/>
              </a:rPr>
              <a:t>Figure</a:t>
            </a:r>
            <a:r>
              <a:rPr lang="sv-SE" sz="1600" b="0" dirty="0" smtClean="0">
                <a:latin typeface="+mj-lt"/>
              </a:rPr>
              <a:t>: odds </a:t>
            </a:r>
            <a:r>
              <a:rPr lang="sv-SE" sz="1600" b="0" dirty="0" err="1" smtClean="0">
                <a:latin typeface="+mj-lt"/>
              </a:rPr>
              <a:t>ratio</a:t>
            </a:r>
            <a:r>
              <a:rPr lang="sv-SE" sz="1600" b="0" dirty="0" smtClean="0">
                <a:latin typeface="+mj-lt"/>
              </a:rPr>
              <a:t> </a:t>
            </a:r>
            <a:r>
              <a:rPr lang="sv-SE" sz="1600" b="0" dirty="0" err="1" smtClean="0">
                <a:latin typeface="+mj-lt"/>
              </a:rPr>
              <a:t>of</a:t>
            </a:r>
            <a:r>
              <a:rPr lang="sv-SE" sz="1600" b="0" dirty="0" smtClean="0">
                <a:latin typeface="+mj-lt"/>
              </a:rPr>
              <a:t> </a:t>
            </a:r>
            <a:r>
              <a:rPr lang="sv-SE" sz="1600" b="0" dirty="0" err="1" smtClean="0">
                <a:latin typeface="+mj-lt"/>
              </a:rPr>
              <a:t>often</a:t>
            </a:r>
            <a:r>
              <a:rPr lang="sv-SE" sz="1600" b="0" dirty="0" smtClean="0">
                <a:latin typeface="+mj-lt"/>
              </a:rPr>
              <a:t> </a:t>
            </a:r>
            <a:r>
              <a:rPr lang="sv-SE" sz="1600" b="0" dirty="0">
                <a:latin typeface="+mj-lt"/>
              </a:rPr>
              <a:t>feeling </a:t>
            </a:r>
            <a:r>
              <a:rPr lang="sv-SE" sz="1600" b="0" dirty="0" err="1">
                <a:latin typeface="+mj-lt"/>
              </a:rPr>
              <a:t>depressed</a:t>
            </a:r>
            <a:r>
              <a:rPr lang="sv-SE" sz="1600" b="0" dirty="0">
                <a:latin typeface="+mj-lt"/>
              </a:rPr>
              <a:t> </a:t>
            </a:r>
            <a:r>
              <a:rPr lang="sv-SE" sz="1600" b="0" dirty="0" smtClean="0">
                <a:latin typeface="+mj-lt"/>
              </a:rPr>
              <a:t>by physical </a:t>
            </a:r>
            <a:r>
              <a:rPr lang="sv-SE" sz="1600" b="0" dirty="0" err="1" smtClean="0">
                <a:latin typeface="+mj-lt"/>
              </a:rPr>
              <a:t>activity</a:t>
            </a:r>
            <a:r>
              <a:rPr lang="sv-SE" sz="1600" b="0" dirty="0" smtClean="0">
                <a:latin typeface="+mj-lt"/>
              </a:rPr>
              <a:t> </a:t>
            </a:r>
            <a:r>
              <a:rPr lang="sv-SE" sz="1600" b="0" dirty="0">
                <a:latin typeface="+mj-lt"/>
              </a:rPr>
              <a:t>&amp; </a:t>
            </a:r>
            <a:r>
              <a:rPr lang="sv-SE" sz="1600" b="0" dirty="0" smtClean="0">
                <a:latin typeface="+mj-lt"/>
              </a:rPr>
              <a:t>gender</a:t>
            </a:r>
            <a:endParaRPr lang="sv-SE" sz="1600" b="0" dirty="0">
              <a:latin typeface="+mj-lt"/>
            </a:endParaRPr>
          </a:p>
        </p:txBody>
      </p:sp>
      <p:sp>
        <p:nvSpPr>
          <p:cNvPr id="31748" name="TextBox 18"/>
          <p:cNvSpPr txBox="1">
            <a:spLocks noChangeArrowheads="1"/>
          </p:cNvSpPr>
          <p:nvPr/>
        </p:nvSpPr>
        <p:spPr bwMode="auto">
          <a:xfrm>
            <a:off x="1201783" y="5265550"/>
            <a:ext cx="6438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spcBef>
                <a:spcPct val="0"/>
              </a:spcBef>
            </a:pPr>
            <a:r>
              <a:rPr lang="sv-SE" altLang="en-US" sz="1200" b="0" dirty="0">
                <a:latin typeface="+mn-lt"/>
              </a:rPr>
              <a:t>	</a:t>
            </a:r>
            <a:r>
              <a:rPr lang="sv-SE" altLang="en-US" sz="1200" b="0" i="1" dirty="0" smtClean="0">
                <a:latin typeface="+mn-lt"/>
              </a:rPr>
              <a:t>Physical </a:t>
            </a:r>
            <a:r>
              <a:rPr lang="sv-SE" altLang="en-US" sz="1200" b="0" i="1" dirty="0" err="1" smtClean="0">
                <a:latin typeface="+mn-lt"/>
              </a:rPr>
              <a:t>inactivity</a:t>
            </a:r>
            <a:r>
              <a:rPr lang="sv-SE" altLang="en-US" sz="1200" b="0" i="1" dirty="0" smtClean="0">
                <a:latin typeface="+mn-lt"/>
              </a:rPr>
              <a:t> - </a:t>
            </a:r>
            <a:r>
              <a:rPr lang="sv-SE" altLang="en-US" sz="1200" b="0" i="1" dirty="0" err="1" smtClean="0">
                <a:latin typeface="+mn-lt"/>
              </a:rPr>
              <a:t>high</a:t>
            </a:r>
            <a:r>
              <a:rPr lang="sv-SE" altLang="en-US" sz="1200" b="0" i="1" dirty="0" smtClean="0">
                <a:latin typeface="+mn-lt"/>
              </a:rPr>
              <a:t> risk (boys &amp; </a:t>
            </a:r>
            <a:r>
              <a:rPr lang="sv-SE" altLang="en-US" sz="1200" b="0" i="1" dirty="0" err="1" smtClean="0">
                <a:latin typeface="+mn-lt"/>
              </a:rPr>
              <a:t>girls</a:t>
            </a:r>
            <a:r>
              <a:rPr lang="sv-SE" altLang="en-US" sz="1200" b="0" i="1" dirty="0" smtClean="0">
                <a:latin typeface="+mn-lt"/>
              </a:rPr>
              <a:t>)</a:t>
            </a:r>
            <a:endParaRPr lang="sv-SE" altLang="en-US" sz="1200" b="0" i="1" dirty="0">
              <a:latin typeface="+mn-lt"/>
            </a:endParaRPr>
          </a:p>
          <a:p>
            <a:pPr marL="171450" indent="-171450">
              <a:spcBef>
                <a:spcPct val="0"/>
              </a:spcBef>
            </a:pPr>
            <a:r>
              <a:rPr lang="sv-SE" altLang="en-US" sz="1200" b="0" i="1" dirty="0">
                <a:latin typeface="+mn-lt"/>
              </a:rPr>
              <a:t>	</a:t>
            </a:r>
            <a:r>
              <a:rPr lang="sv-SE" altLang="en-US" sz="1200" b="0" i="1" dirty="0" smtClean="0">
                <a:latin typeface="+mn-lt"/>
              </a:rPr>
              <a:t>Girls, </a:t>
            </a:r>
            <a:r>
              <a:rPr lang="sv-SE" altLang="en-US" sz="1200" b="0" i="1" dirty="0" err="1" smtClean="0">
                <a:latin typeface="+mn-lt"/>
              </a:rPr>
              <a:t>regular</a:t>
            </a:r>
            <a:r>
              <a:rPr lang="sv-SE" altLang="en-US" sz="1200" b="0" i="1" dirty="0" smtClean="0">
                <a:latin typeface="+mn-lt"/>
              </a:rPr>
              <a:t> basis ≈ </a:t>
            </a:r>
            <a:r>
              <a:rPr lang="sv-SE" altLang="en-US" sz="1200" b="0" i="1" dirty="0">
                <a:latin typeface="+mn-lt"/>
              </a:rPr>
              <a:t>boys, </a:t>
            </a:r>
            <a:r>
              <a:rPr lang="sv-SE" altLang="en-US" sz="1200" b="0" i="1" dirty="0" err="1" smtClean="0">
                <a:latin typeface="+mn-lt"/>
              </a:rPr>
              <a:t>physically</a:t>
            </a:r>
            <a:r>
              <a:rPr lang="sv-SE" altLang="en-US" sz="1200" b="0" i="1" dirty="0" smtClean="0">
                <a:latin typeface="+mn-lt"/>
              </a:rPr>
              <a:t> </a:t>
            </a:r>
            <a:r>
              <a:rPr lang="sv-SE" altLang="en-US" sz="1200" b="0" i="1" dirty="0" err="1" smtClean="0">
                <a:latin typeface="+mn-lt"/>
              </a:rPr>
              <a:t>inactive</a:t>
            </a:r>
            <a:endParaRPr lang="sv-SE" altLang="en-US" sz="1200" b="0" i="1" dirty="0">
              <a:latin typeface="+mn-lt"/>
            </a:endParaRPr>
          </a:p>
          <a:p>
            <a:pPr marL="171450" indent="-171450">
              <a:spcBef>
                <a:spcPct val="0"/>
              </a:spcBef>
            </a:pPr>
            <a:r>
              <a:rPr lang="sv-SE" altLang="en-US" sz="1200" b="0" i="1" dirty="0">
                <a:latin typeface="+mn-lt"/>
              </a:rPr>
              <a:t>	</a:t>
            </a:r>
            <a:r>
              <a:rPr lang="sv-SE" altLang="en-US" sz="1200" b="0" i="1" dirty="0" err="1" smtClean="0">
                <a:latin typeface="+mn-lt"/>
              </a:rPr>
              <a:t>Physically</a:t>
            </a:r>
            <a:r>
              <a:rPr lang="sv-SE" altLang="en-US" sz="1200" b="0" i="1" dirty="0" smtClean="0">
                <a:latin typeface="+mn-lt"/>
              </a:rPr>
              <a:t> </a:t>
            </a:r>
            <a:r>
              <a:rPr lang="sv-SE" altLang="en-US" sz="1200" b="0" i="1" dirty="0" err="1" smtClean="0">
                <a:latin typeface="+mn-lt"/>
              </a:rPr>
              <a:t>inactive</a:t>
            </a:r>
            <a:r>
              <a:rPr lang="sv-SE" altLang="en-US" sz="1200" b="0" i="1" dirty="0">
                <a:latin typeface="+mn-lt"/>
              </a:rPr>
              <a:t> </a:t>
            </a:r>
            <a:r>
              <a:rPr lang="sv-SE" altLang="en-US" sz="1200" b="0" i="1" dirty="0" err="1" smtClean="0">
                <a:latin typeface="+mn-lt"/>
              </a:rPr>
              <a:t>girls</a:t>
            </a:r>
            <a:r>
              <a:rPr lang="sv-SE" altLang="en-US" sz="1200" b="0" i="1" dirty="0" smtClean="0">
                <a:latin typeface="+mn-lt"/>
              </a:rPr>
              <a:t> call </a:t>
            </a:r>
            <a:r>
              <a:rPr lang="sv-SE" altLang="en-US" sz="1200" b="0" i="1" dirty="0">
                <a:latin typeface="+mn-lt"/>
              </a:rPr>
              <a:t>for </a:t>
            </a:r>
            <a:r>
              <a:rPr lang="sv-SE" altLang="en-US" sz="1200" b="0" i="1" dirty="0" err="1">
                <a:latin typeface="+mn-lt"/>
              </a:rPr>
              <a:t>concern</a:t>
            </a:r>
            <a:r>
              <a:rPr lang="sv-SE" altLang="en-US" sz="1200" b="0" i="1" dirty="0"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0" dirty="0">
              <a:latin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201783" y="1201783"/>
          <a:ext cx="6775268" cy="405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457303" y="2757656"/>
            <a:ext cx="3509554" cy="94052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55" y="1803278"/>
            <a:ext cx="694034" cy="1312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5256" y="1890062"/>
            <a:ext cx="683265" cy="11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Graphic spid="8" grpId="0" uiExpand="1">
        <p:bldSub>
          <a:bldChart bld="category"/>
        </p:bldSub>
      </p:bldGraphic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529" y="116632"/>
            <a:ext cx="7644166" cy="7571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smtClean="0">
                <a:latin typeface="+mj-lt"/>
                <a:cs typeface="Times New Roman" panose="02020603050405020304" pitchFamily="18" charset="0"/>
              </a:rPr>
              <a:t>Finland</a:t>
            </a:r>
          </a:p>
          <a:p>
            <a:pPr>
              <a:defRPr/>
            </a:pP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err="1" smtClean="0">
                <a:latin typeface="+mj-lt"/>
                <a:cs typeface="Times New Roman" panose="02020603050405020304" pitchFamily="18" charset="0"/>
              </a:rPr>
              <a:t>Denmark</a:t>
            </a: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sz="1800" b="0" dirty="0">
                <a:latin typeface="+mj-lt"/>
                <a:cs typeface="Times New Roman" panose="02020603050405020304" pitchFamily="18" charset="0"/>
              </a:rPr>
              <a:t>		</a:t>
            </a:r>
            <a:endParaRPr lang="sv-SE" sz="1800" b="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err="1" smtClean="0">
                <a:latin typeface="+mj-lt"/>
                <a:cs typeface="Times New Roman" panose="02020603050405020304" pitchFamily="18" charset="0"/>
              </a:rPr>
              <a:t>Iceland</a:t>
            </a:r>
            <a:r>
              <a:rPr lang="sv-SE" sz="1800" b="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err="1" smtClean="0">
                <a:latin typeface="+mj-lt"/>
                <a:cs typeface="Times New Roman" panose="02020603050405020304" pitchFamily="18" charset="0"/>
              </a:rPr>
              <a:t>Norway</a:t>
            </a: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smtClean="0">
                <a:latin typeface="+mj-lt"/>
                <a:cs typeface="Times New Roman" panose="02020603050405020304" pitchFamily="18" charset="0"/>
              </a:rPr>
              <a:t>Sweden         ?</a:t>
            </a:r>
          </a:p>
          <a:p>
            <a:pPr>
              <a:defRPr/>
            </a:pPr>
            <a:r>
              <a:rPr lang="sv-SE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									</a:t>
            </a:r>
          </a:p>
          <a:p>
            <a:pPr>
              <a:defRPr/>
            </a:pPr>
            <a:endParaRPr lang="sv-SE" sz="1800" b="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562" y="1412776"/>
            <a:ext cx="1166948" cy="159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543" y="1988840"/>
            <a:ext cx="5915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 smtClean="0"/>
              <a:t>Physical </a:t>
            </a:r>
            <a:r>
              <a:rPr lang="sv-SE" sz="1800" dirty="0" err="1" smtClean="0"/>
              <a:t>inactivity</a:t>
            </a:r>
            <a:r>
              <a:rPr lang="sv-SE" sz="1800" dirty="0" smtClean="0"/>
              <a:t>	-  </a:t>
            </a:r>
            <a:r>
              <a:rPr lang="sv-SE" sz="1800" dirty="0" err="1" smtClean="0"/>
              <a:t>high</a:t>
            </a:r>
            <a:r>
              <a:rPr lang="sv-SE" sz="1800" dirty="0" smtClean="0"/>
              <a:t> risk </a:t>
            </a:r>
            <a:r>
              <a:rPr lang="sv-SE" sz="1800" dirty="0" err="1" smtClean="0"/>
              <a:t>of</a:t>
            </a:r>
            <a:r>
              <a:rPr lang="sv-SE" sz="1800" dirty="0" smtClean="0"/>
              <a:t> emotional problems</a:t>
            </a:r>
          </a:p>
          <a:p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>							</a:t>
            </a:r>
          </a:p>
          <a:p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</a:rPr>
              <a:t>													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07" y="566582"/>
            <a:ext cx="485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/>
              <a:t>Discussions</a:t>
            </a:r>
            <a:r>
              <a:rPr lang="sv-SE" sz="2400" b="1" dirty="0" smtClean="0"/>
              <a:t> and </a:t>
            </a:r>
            <a:r>
              <a:rPr lang="sv-SE" sz="2400" b="1" dirty="0" err="1" smtClean="0"/>
              <a:t>conclusion</a:t>
            </a:r>
            <a:endParaRPr lang="sv-SE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22231" y="4519093"/>
            <a:ext cx="607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800" dirty="0" smtClean="0">
                <a:cs typeface="Times New Roman" panose="02020603050405020304" pitchFamily="18" charset="0"/>
              </a:rPr>
              <a:t>Weak </a:t>
            </a:r>
            <a:r>
              <a:rPr lang="sv-SE" sz="1800" dirty="0">
                <a:cs typeface="Times New Roman" panose="02020603050405020304" pitchFamily="18" charset="0"/>
              </a:rPr>
              <a:t>association         	</a:t>
            </a:r>
            <a:endParaRPr lang="sv-SE" sz="180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529" y="116632"/>
            <a:ext cx="7644166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smtClean="0">
                <a:latin typeface="+mj-lt"/>
                <a:cs typeface="Times New Roman" panose="02020603050405020304" pitchFamily="18" charset="0"/>
              </a:rPr>
              <a:t>Finland</a:t>
            </a:r>
          </a:p>
          <a:p>
            <a:pPr>
              <a:defRPr/>
            </a:pP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err="1" smtClean="0">
                <a:latin typeface="+mj-lt"/>
                <a:cs typeface="Times New Roman" panose="02020603050405020304" pitchFamily="18" charset="0"/>
              </a:rPr>
              <a:t>Denmark</a:t>
            </a: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sz="1800" b="0" dirty="0">
                <a:latin typeface="+mj-lt"/>
                <a:cs typeface="Times New Roman" panose="02020603050405020304" pitchFamily="18" charset="0"/>
              </a:rPr>
              <a:t>		</a:t>
            </a:r>
            <a:endParaRPr lang="sv-SE" sz="1800" b="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err="1" smtClean="0">
                <a:latin typeface="+mj-lt"/>
                <a:cs typeface="Times New Roman" panose="02020603050405020304" pitchFamily="18" charset="0"/>
              </a:rPr>
              <a:t>Iceland</a:t>
            </a:r>
            <a:r>
              <a:rPr lang="sv-SE" sz="1800" b="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smtClean="0">
                <a:latin typeface="+mj-lt"/>
                <a:cs typeface="Times New Roman" panose="02020603050405020304" pitchFamily="18" charset="0"/>
              </a:rPr>
              <a:t>Sweden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err="1" smtClean="0">
                <a:latin typeface="+mj-lt"/>
                <a:cs typeface="Times New Roman" panose="02020603050405020304" pitchFamily="18" charset="0"/>
              </a:rPr>
              <a:t>Norway</a:t>
            </a: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sz="180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sz="18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									</a:t>
            </a:r>
          </a:p>
          <a:p>
            <a:pPr>
              <a:defRPr/>
            </a:pPr>
            <a:endParaRPr lang="sv-SE" sz="1800" b="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9562" y="1412776"/>
            <a:ext cx="1166948" cy="233039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43543" y="1988840"/>
            <a:ext cx="59150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0" dirty="0" smtClean="0"/>
              <a:t>Physical </a:t>
            </a:r>
            <a:r>
              <a:rPr lang="sv-SE" sz="1800" b="0" dirty="0" err="1" smtClean="0"/>
              <a:t>inactivity</a:t>
            </a:r>
            <a:r>
              <a:rPr lang="sv-SE" sz="1800" b="0" dirty="0" smtClean="0"/>
              <a:t>	-  </a:t>
            </a:r>
            <a:r>
              <a:rPr lang="sv-SE" sz="1800" b="0" dirty="0" err="1" smtClean="0"/>
              <a:t>high</a:t>
            </a:r>
            <a:r>
              <a:rPr lang="sv-SE" sz="1800" b="0" dirty="0" smtClean="0"/>
              <a:t> risk </a:t>
            </a:r>
            <a:r>
              <a:rPr lang="sv-SE" sz="1800" b="0" dirty="0" err="1" smtClean="0"/>
              <a:t>of</a:t>
            </a:r>
            <a:r>
              <a:rPr lang="sv-SE" sz="1800" b="0" dirty="0" smtClean="0"/>
              <a:t> emotional problems</a:t>
            </a:r>
          </a:p>
          <a:p>
            <a:r>
              <a:rPr lang="sv-SE" sz="1800" b="0" dirty="0" smtClean="0">
                <a:solidFill>
                  <a:schemeClr val="bg1">
                    <a:lumMod val="50000"/>
                  </a:schemeClr>
                </a:solidFill>
              </a:rPr>
              <a:t>							</a:t>
            </a:r>
          </a:p>
          <a:p>
            <a:r>
              <a:rPr lang="sv-SE" sz="1800" b="0" dirty="0" smtClean="0">
                <a:solidFill>
                  <a:schemeClr val="bg1">
                    <a:lumMod val="50000"/>
                  </a:schemeClr>
                </a:solidFill>
              </a:rPr>
              <a:t>													</a:t>
            </a:r>
            <a:endParaRPr lang="en-US" sz="18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07" y="566582"/>
            <a:ext cx="485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/>
              <a:t>Discussions</a:t>
            </a:r>
            <a:r>
              <a:rPr lang="sv-SE" sz="2400" b="1" dirty="0" smtClean="0"/>
              <a:t> and </a:t>
            </a:r>
            <a:r>
              <a:rPr lang="sv-SE" sz="2400" b="1" dirty="0" err="1" smtClean="0"/>
              <a:t>conclusion</a:t>
            </a:r>
            <a:endParaRPr lang="sv-SE" sz="24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2322231" y="4519093"/>
            <a:ext cx="607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800" b="0" dirty="0" smtClean="0">
                <a:cs typeface="Times New Roman" panose="02020603050405020304" pitchFamily="18" charset="0"/>
              </a:rPr>
              <a:t>Weak </a:t>
            </a:r>
            <a:r>
              <a:rPr lang="sv-SE" sz="1800" b="0" dirty="0">
                <a:cs typeface="Times New Roman" panose="02020603050405020304" pitchFamily="18" charset="0"/>
              </a:rPr>
              <a:t>association         	</a:t>
            </a:r>
            <a:endParaRPr lang="sv-SE" sz="1800" b="0" dirty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2743919" y="2674273"/>
            <a:ext cx="5114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>
              <a:spcBef>
                <a:spcPct val="0"/>
              </a:spcBef>
            </a:pPr>
            <a:r>
              <a:rPr lang="sv-SE" altLang="en-US" sz="1600" dirty="0" smtClean="0">
                <a:latin typeface="+mn-lt"/>
              </a:rPr>
              <a:t>Physical </a:t>
            </a:r>
            <a:r>
              <a:rPr lang="sv-SE" altLang="en-US" sz="1600" dirty="0" err="1" smtClean="0">
                <a:latin typeface="+mn-lt"/>
              </a:rPr>
              <a:t>inactivity</a:t>
            </a:r>
            <a:r>
              <a:rPr lang="sv-SE" altLang="en-US" sz="1600" dirty="0" smtClean="0">
                <a:latin typeface="+mn-lt"/>
              </a:rPr>
              <a:t> - </a:t>
            </a:r>
            <a:r>
              <a:rPr lang="sv-SE" altLang="en-US" sz="1600" dirty="0" err="1" smtClean="0">
                <a:latin typeface="+mn-lt"/>
              </a:rPr>
              <a:t>high</a:t>
            </a:r>
            <a:r>
              <a:rPr lang="sv-SE" altLang="en-US" sz="1600" dirty="0" smtClean="0">
                <a:latin typeface="+mn-lt"/>
              </a:rPr>
              <a:t> risk </a:t>
            </a:r>
          </a:p>
          <a:p>
            <a:pPr marL="171450" indent="-171450">
              <a:spcBef>
                <a:spcPct val="0"/>
              </a:spcBef>
            </a:pPr>
            <a:endParaRPr lang="sv-SE" altLang="en-US" sz="1600" dirty="0">
              <a:latin typeface="+mn-lt"/>
            </a:endParaRPr>
          </a:p>
          <a:p>
            <a:pPr marL="171450" indent="-171450">
              <a:spcBef>
                <a:spcPct val="0"/>
              </a:spcBef>
            </a:pPr>
            <a:r>
              <a:rPr lang="sv-SE" altLang="en-US" sz="1600" dirty="0" smtClean="0">
                <a:latin typeface="+mn-lt"/>
              </a:rPr>
              <a:t>Girls, </a:t>
            </a:r>
            <a:r>
              <a:rPr lang="sv-SE" altLang="en-US" sz="1600" dirty="0" err="1" smtClean="0">
                <a:latin typeface="+mn-lt"/>
              </a:rPr>
              <a:t>regular</a:t>
            </a:r>
            <a:r>
              <a:rPr lang="sv-SE" altLang="en-US" sz="1600" dirty="0" smtClean="0">
                <a:latin typeface="+mn-lt"/>
              </a:rPr>
              <a:t> </a:t>
            </a:r>
            <a:r>
              <a:rPr lang="sv-SE" altLang="en-US" sz="1600" dirty="0" err="1" smtClean="0">
                <a:latin typeface="+mn-lt"/>
              </a:rPr>
              <a:t>base</a:t>
            </a:r>
            <a:r>
              <a:rPr lang="sv-SE" altLang="en-US" sz="1600" dirty="0" smtClean="0">
                <a:latin typeface="+mn-lt"/>
              </a:rPr>
              <a:t> ≈ </a:t>
            </a:r>
            <a:r>
              <a:rPr lang="sv-SE" altLang="en-US" sz="1600" dirty="0">
                <a:latin typeface="+mn-lt"/>
              </a:rPr>
              <a:t>boys, </a:t>
            </a:r>
            <a:r>
              <a:rPr lang="sv-SE" altLang="en-US" sz="1600" dirty="0" err="1" smtClean="0">
                <a:latin typeface="+mn-lt"/>
              </a:rPr>
              <a:t>physically</a:t>
            </a:r>
            <a:r>
              <a:rPr lang="sv-SE" altLang="en-US" sz="1600" dirty="0" smtClean="0">
                <a:latin typeface="+mn-lt"/>
              </a:rPr>
              <a:t> </a:t>
            </a:r>
            <a:r>
              <a:rPr lang="sv-SE" altLang="en-US" sz="1600" dirty="0" err="1" smtClean="0">
                <a:latin typeface="+mn-lt"/>
              </a:rPr>
              <a:t>inactive</a:t>
            </a:r>
            <a:endParaRPr lang="sv-SE" altLang="en-US" sz="1600" dirty="0" smtClean="0">
              <a:latin typeface="+mn-lt"/>
            </a:endParaRPr>
          </a:p>
          <a:p>
            <a:pPr marL="171450" indent="-171450">
              <a:spcBef>
                <a:spcPct val="0"/>
              </a:spcBef>
            </a:pPr>
            <a:endParaRPr lang="sv-SE" altLang="en-US" sz="1600" dirty="0">
              <a:latin typeface="+mn-lt"/>
            </a:endParaRPr>
          </a:p>
          <a:p>
            <a:pPr marL="171450" indent="-171450">
              <a:spcBef>
                <a:spcPct val="0"/>
              </a:spcBef>
            </a:pPr>
            <a:r>
              <a:rPr lang="sv-SE" altLang="en-US" sz="1600" dirty="0" err="1" smtClean="0">
                <a:latin typeface="+mn-lt"/>
              </a:rPr>
              <a:t>Physically</a:t>
            </a:r>
            <a:r>
              <a:rPr lang="sv-SE" altLang="en-US" sz="1600" dirty="0" smtClean="0">
                <a:latin typeface="+mn-lt"/>
              </a:rPr>
              <a:t> </a:t>
            </a:r>
            <a:r>
              <a:rPr lang="sv-SE" altLang="en-US" sz="1600" dirty="0" err="1" smtClean="0">
                <a:latin typeface="+mn-lt"/>
              </a:rPr>
              <a:t>inactive</a:t>
            </a:r>
            <a:r>
              <a:rPr lang="sv-SE" altLang="en-US" sz="1600" dirty="0">
                <a:latin typeface="+mn-lt"/>
              </a:rPr>
              <a:t> </a:t>
            </a:r>
            <a:r>
              <a:rPr lang="sv-SE" altLang="en-US" sz="1600" dirty="0" err="1" smtClean="0">
                <a:latin typeface="+mn-lt"/>
              </a:rPr>
              <a:t>girls</a:t>
            </a:r>
            <a:r>
              <a:rPr lang="sv-SE" altLang="en-US" sz="1600" dirty="0" smtClean="0">
                <a:latin typeface="+mn-lt"/>
              </a:rPr>
              <a:t> call </a:t>
            </a:r>
            <a:r>
              <a:rPr lang="sv-SE" altLang="en-US" sz="1600" dirty="0">
                <a:latin typeface="+mn-lt"/>
              </a:rPr>
              <a:t>for </a:t>
            </a:r>
            <a:r>
              <a:rPr lang="sv-SE" altLang="en-US" sz="1600" dirty="0" err="1">
                <a:latin typeface="+mn-lt"/>
              </a:rPr>
              <a:t>concern</a:t>
            </a:r>
            <a:r>
              <a:rPr lang="sv-SE" altLang="en-US" sz="1600" dirty="0">
                <a:latin typeface="+mn-lt"/>
              </a:rPr>
              <a:t> </a:t>
            </a:r>
            <a:endParaRPr lang="sv-SE" altLang="en-US" sz="1600" dirty="0" smtClean="0">
              <a:latin typeface="+mn-lt"/>
            </a:endParaRPr>
          </a:p>
          <a:p>
            <a:pPr>
              <a:spcBef>
                <a:spcPct val="0"/>
              </a:spcBef>
              <a:buNone/>
            </a:pPr>
            <a:endParaRPr lang="sv-SE" altLang="en-US" sz="1600" dirty="0">
              <a:latin typeface="+mn-lt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483768" y="2866003"/>
            <a:ext cx="260151" cy="897781"/>
          </a:xfrm>
          <a:prstGeom prst="leftBrac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276872"/>
            <a:ext cx="4271555" cy="17787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v-SE" sz="4800" dirty="0" err="1" smtClean="0"/>
              <a:t>Thank</a:t>
            </a:r>
            <a:r>
              <a:rPr lang="sv-SE" sz="4800" dirty="0" smtClean="0"/>
              <a:t> </a:t>
            </a:r>
            <a:r>
              <a:rPr lang="sv-SE" sz="4800" dirty="0" err="1" smtClean="0"/>
              <a:t>you</a:t>
            </a:r>
            <a:r>
              <a:rPr lang="sv-SE" sz="4800" dirty="0" smtClean="0"/>
              <a:t>!</a:t>
            </a:r>
          </a:p>
          <a:p>
            <a:pPr marL="0" indent="0" algn="ctr">
              <a:buNone/>
            </a:pPr>
            <a:endParaRPr lang="sv-SE" sz="4800" dirty="0"/>
          </a:p>
          <a:p>
            <a:pPr marL="0" indent="0" algn="ctr">
              <a:buNone/>
            </a:pPr>
            <a:r>
              <a:rPr lang="sv-SE" sz="4800" dirty="0" smtClean="0"/>
              <a:t>li.ma@kau.se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221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32715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AU" altLang="sv-SE" sz="2400" dirty="0">
                <a:solidFill>
                  <a:srgbClr val="000000"/>
                </a:solidFill>
              </a:rPr>
              <a:t>Leisure Time Physical Activity and Depressive Symptoms among Adolescents in Sweden</a:t>
            </a:r>
            <a:br>
              <a:rPr lang="en-AU" altLang="sv-SE" sz="2400" dirty="0">
                <a:solidFill>
                  <a:srgbClr val="000000"/>
                </a:solidFill>
              </a:rPr>
            </a:b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220686"/>
            <a:ext cx="8229600" cy="39054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 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2060848"/>
            <a:ext cx="7924800" cy="309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600" b="0" dirty="0" smtClean="0">
                <a:solidFill>
                  <a:srgbClr val="F3D000"/>
                </a:solidFill>
                <a:latin typeface="+mn-lt"/>
              </a:rPr>
              <a:t> </a:t>
            </a:r>
            <a:endParaRPr lang="sv-SE" altLang="sv-SE" sz="1600" b="0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sv-SE" sz="1600" b="0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sv-SE" sz="1600" b="0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sz="1600" b="0" dirty="0" smtClean="0">
                <a:latin typeface="+mn-lt"/>
              </a:rPr>
              <a:t>Li Ma</a:t>
            </a:r>
            <a:r>
              <a:rPr lang="en-US" sz="1600" b="0" baseline="30000" dirty="0" smtClean="0">
                <a:latin typeface="+mn-lt"/>
              </a:rPr>
              <a:t>1,2</a:t>
            </a:r>
            <a:r>
              <a:rPr lang="en-US" sz="1600" b="0" dirty="0" smtClean="0">
                <a:latin typeface="+mn-lt"/>
              </a:rPr>
              <a:t>, Curt Hagquist</a:t>
            </a:r>
            <a:r>
              <a:rPr lang="en-US" sz="1600" b="0" baseline="30000" dirty="0" smtClean="0">
                <a:latin typeface="+mn-lt"/>
              </a:rPr>
              <a:t>1,2</a:t>
            </a:r>
            <a:r>
              <a:rPr lang="en-US" sz="1600" b="0" dirty="0" smtClean="0">
                <a:latin typeface="+mn-lt"/>
              </a:rPr>
              <a:t>, Annette </a:t>
            </a:r>
            <a:r>
              <a:rPr lang="en-US" sz="1600" b="0" dirty="0">
                <a:latin typeface="+mn-lt"/>
              </a:rPr>
              <a:t>Løvheim </a:t>
            </a:r>
            <a:r>
              <a:rPr lang="en-US" sz="1600" b="0" dirty="0" smtClean="0">
                <a:latin typeface="+mn-lt"/>
              </a:rPr>
              <a:t>Kleppang</a:t>
            </a:r>
            <a:r>
              <a:rPr lang="en-US" sz="1600" b="0" baseline="30000" dirty="0" smtClean="0">
                <a:latin typeface="+mn-lt"/>
              </a:rPr>
              <a:t>2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sv-SE" sz="1600" b="0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sz="1600" b="0" dirty="0" smtClean="0">
              <a:latin typeface="+mn-lt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200" b="0" i="1" baseline="30000" dirty="0" smtClean="0">
                <a:latin typeface="+mn-lt"/>
              </a:rPr>
              <a:t>1</a:t>
            </a:r>
            <a:r>
              <a:rPr lang="en-US" sz="1200" b="0" i="1" dirty="0" smtClean="0">
                <a:latin typeface="+mn-lt"/>
              </a:rPr>
              <a:t>Centre for Research on Child and Adolescent Mental Health, Karlstad University, Sweden</a:t>
            </a:r>
            <a:endParaRPr lang="en-US" sz="1200" b="0" dirty="0" smtClean="0">
              <a:latin typeface="+mn-lt"/>
            </a:endParaRP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1200" b="0" i="1" baseline="30000" dirty="0" smtClean="0">
                <a:latin typeface="+mn-lt"/>
              </a:rPr>
              <a:t>2 </a:t>
            </a:r>
            <a:r>
              <a:rPr lang="en-US" sz="1200" b="0" i="1" dirty="0" smtClean="0">
                <a:latin typeface="+mn-lt"/>
              </a:rPr>
              <a:t>Department of Public Health and Sports Science, Inland Norway University of Applied Sciences, Norway</a:t>
            </a:r>
            <a:endParaRPr lang="en-US" sz="1200" b="0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sv-SE" sz="1400" b="0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sv-SE" sz="1400" b="0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sv-SE" sz="1400" dirty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AU" altLang="sv-SE" sz="1400" b="0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sv-SE" altLang="sv-SE" sz="1400" b="0" i="1" dirty="0" smtClean="0">
                <a:solidFill>
                  <a:srgbClr val="000000"/>
                </a:solidFill>
                <a:latin typeface="+mn-lt"/>
              </a:rPr>
              <a:t>Sep 24, </a:t>
            </a:r>
            <a:r>
              <a:rPr lang="en-AU" altLang="sv-SE" sz="1400" b="0" i="1" dirty="0" smtClean="0">
                <a:solidFill>
                  <a:srgbClr val="000000"/>
                </a:solidFill>
                <a:latin typeface="+mn-lt"/>
              </a:rPr>
              <a:t>2019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188913"/>
            <a:ext cx="10795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2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974" y="530443"/>
            <a:ext cx="7561263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v-SE" sz="2400" b="1" dirty="0" err="1">
                <a:latin typeface="+mj-lt"/>
              </a:rPr>
              <a:t>Background</a:t>
            </a:r>
            <a:endParaRPr lang="sv-SE" sz="2400" b="1" dirty="0">
              <a:latin typeface="+mj-lt"/>
            </a:endParaRPr>
          </a:p>
          <a:p>
            <a:pPr>
              <a:defRPr/>
            </a:pPr>
            <a:endParaRPr lang="sv-SE" sz="3200" b="0" dirty="0">
              <a:latin typeface="+mj-lt"/>
            </a:endParaRPr>
          </a:p>
          <a:p>
            <a:pPr lvl="1">
              <a:defRPr/>
            </a:pPr>
            <a:endParaRPr lang="sv-SE" sz="2000" b="0" dirty="0">
              <a:latin typeface="+mj-lt"/>
            </a:endParaRPr>
          </a:p>
          <a:p>
            <a:pPr lvl="1" algn="r">
              <a:defRPr/>
            </a:pPr>
            <a:r>
              <a:rPr lang="sv-SE" sz="2000" b="0" dirty="0">
                <a:latin typeface="+mj-lt"/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33" y="996970"/>
            <a:ext cx="3470618" cy="18673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8974" y="1699993"/>
            <a:ext cx="3123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000" dirty="0"/>
              <a:t>Mental </a:t>
            </a:r>
            <a:r>
              <a:rPr lang="sv-SE" sz="2000" dirty="0" err="1"/>
              <a:t>health</a:t>
            </a:r>
            <a:r>
              <a:rPr lang="sv-SE" sz="2000" dirty="0"/>
              <a:t> </a:t>
            </a:r>
            <a:r>
              <a:rPr lang="sv-SE" sz="2000" dirty="0" smtClean="0"/>
              <a:t>problems</a:t>
            </a:r>
            <a:endParaRPr lang="sv-SE" sz="2000" dirty="0"/>
          </a:p>
        </p:txBody>
      </p:sp>
      <p:sp>
        <p:nvSpPr>
          <p:cNvPr id="7" name="Rectangle 6"/>
          <p:cNvSpPr/>
          <p:nvPr/>
        </p:nvSpPr>
        <p:spPr>
          <a:xfrm>
            <a:off x="878974" y="2664231"/>
            <a:ext cx="32858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000" dirty="0"/>
              <a:t>Physical </a:t>
            </a:r>
            <a:r>
              <a:rPr lang="sv-SE" sz="2000" dirty="0" err="1" smtClean="0"/>
              <a:t>activity</a:t>
            </a:r>
            <a:endParaRPr lang="sv-SE" sz="2000" dirty="0"/>
          </a:p>
        </p:txBody>
      </p:sp>
      <p:sp>
        <p:nvSpPr>
          <p:cNvPr id="11" name="Rectangle 10"/>
          <p:cNvSpPr/>
          <p:nvPr/>
        </p:nvSpPr>
        <p:spPr>
          <a:xfrm>
            <a:off x="403090" y="3704968"/>
            <a:ext cx="2984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sv-SE" sz="2000" dirty="0" smtClean="0"/>
              <a:t>Gender </a:t>
            </a:r>
            <a:r>
              <a:rPr lang="sv-SE" sz="2000" dirty="0" err="1" smtClean="0"/>
              <a:t>differences</a:t>
            </a:r>
            <a:endParaRPr lang="sv-SE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02856" y="1930628"/>
            <a:ext cx="6567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22381" y="3283131"/>
            <a:ext cx="548640" cy="3222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232783" y="2803339"/>
            <a:ext cx="335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Girls - </a:t>
            </a:r>
            <a:r>
              <a:rPr lang="sv-SE" sz="2000" dirty="0" err="1"/>
              <a:t>d</a:t>
            </a:r>
            <a:r>
              <a:rPr lang="sv-SE" sz="2000" dirty="0" err="1" smtClean="0"/>
              <a:t>epressed</a:t>
            </a:r>
            <a:r>
              <a:rPr lang="sv-SE" sz="2000" dirty="0" smtClean="0"/>
              <a:t>, </a:t>
            </a:r>
            <a:r>
              <a:rPr lang="sv-SE" sz="2000" dirty="0" err="1" smtClean="0"/>
              <a:t>anxious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232783" y="5661835"/>
            <a:ext cx="3353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/>
              <a:t>Boys - </a:t>
            </a:r>
            <a:r>
              <a:rPr lang="sv-SE" sz="2000" dirty="0" err="1" smtClean="0"/>
              <a:t>physically</a:t>
            </a:r>
            <a:r>
              <a:rPr lang="sv-SE" sz="2000" dirty="0" smtClean="0"/>
              <a:t> </a:t>
            </a:r>
            <a:r>
              <a:rPr lang="sv-SE" sz="2000" dirty="0" err="1" smtClean="0"/>
              <a:t>active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223" y="3524424"/>
            <a:ext cx="1260182" cy="213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9607" y="706205"/>
            <a:ext cx="485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Nordic </a:t>
            </a:r>
            <a:r>
              <a:rPr kumimoji="0" lang="sv-S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countries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772" y="137725"/>
            <a:ext cx="764416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Finland   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		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Denmark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									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Iceland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Norway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Sweden   	   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							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8064" y="1631848"/>
            <a:ext cx="59150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Physical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inactivity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- 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risk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emotional problems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			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sv-S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Kantomaa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2008)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			(Poulsen et al. 2015)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				(</a:t>
            </a:r>
            <a:r>
              <a:rPr kumimoji="0" lang="sv-S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Sigfustottir</a:t>
            </a:r>
            <a:r>
              <a:rPr kumimoji="0" lang="sv-SE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2011)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0854" y="3230879"/>
            <a:ext cx="6079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Weak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association         	      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(Kleppang et al. 2017, 2018)</a:t>
            </a:r>
          </a:p>
        </p:txBody>
      </p:sp>
      <p:sp>
        <p:nvSpPr>
          <p:cNvPr id="8" name="Rectangle 7"/>
          <p:cNvSpPr/>
          <p:nvPr/>
        </p:nvSpPr>
        <p:spPr>
          <a:xfrm>
            <a:off x="957944" y="1532709"/>
            <a:ext cx="1166948" cy="15936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6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4772" y="137725"/>
            <a:ext cx="764416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sv-SE" sz="2000" b="0" dirty="0" smtClean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20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1800" b="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800" b="0" dirty="0" smtClean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sv-SE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v-SE" sz="1800" b="0" dirty="0" smtClean="0">
                <a:latin typeface="+mj-lt"/>
                <a:cs typeface="Times New Roman" panose="02020603050405020304" pitchFamily="18" charset="0"/>
              </a:rPr>
              <a:t>Sweden   	</a:t>
            </a:r>
          </a:p>
          <a:p>
            <a:pPr>
              <a:defRPr/>
            </a:pPr>
            <a:r>
              <a:rPr lang="sv-SE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										</a:t>
            </a:r>
          </a:p>
          <a:p>
            <a:pPr>
              <a:defRPr/>
            </a:pPr>
            <a:endParaRPr lang="sv-SE" sz="1800" b="0" dirty="0" smtClean="0">
              <a:solidFill>
                <a:schemeClr val="bg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sv-SE" sz="20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20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sv-SE" sz="3200" b="0" dirty="0">
              <a:latin typeface="+mj-lt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7813" y="1480851"/>
            <a:ext cx="64685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1800" dirty="0" smtClean="0">
                <a:cs typeface="Times New Roman" panose="02020603050405020304" pitchFamily="18" charset="0"/>
              </a:rPr>
              <a:t>- </a:t>
            </a:r>
            <a:r>
              <a:rPr lang="sv-SE" sz="1800" dirty="0" err="1" smtClean="0">
                <a:cs typeface="Times New Roman" panose="02020603050405020304" pitchFamily="18" charset="0"/>
              </a:rPr>
              <a:t>life</a:t>
            </a:r>
            <a:r>
              <a:rPr lang="sv-SE" sz="1800" dirty="0" smtClean="0">
                <a:cs typeface="Times New Roman" panose="02020603050405020304" pitchFamily="18" charset="0"/>
              </a:rPr>
              <a:t> style, </a:t>
            </a:r>
            <a:r>
              <a:rPr lang="sv-SE" sz="1800" dirty="0" err="1" smtClean="0">
                <a:cs typeface="Times New Roman" panose="02020603050405020304" pitchFamily="18" charset="0"/>
              </a:rPr>
              <a:t>self-esteem</a:t>
            </a:r>
            <a:r>
              <a:rPr lang="sv-SE" sz="1800" dirty="0" smtClean="0">
                <a:cs typeface="Times New Roman" panose="02020603050405020304" pitchFamily="18" charset="0"/>
              </a:rPr>
              <a:t>, social </a:t>
            </a:r>
            <a:r>
              <a:rPr lang="sv-SE" sz="1800" dirty="0" err="1" smtClean="0">
                <a:cs typeface="Times New Roman" panose="02020603050405020304" pitchFamily="18" charset="0"/>
              </a:rPr>
              <a:t>competence</a:t>
            </a:r>
            <a:r>
              <a:rPr lang="sv-SE" sz="1800" dirty="0" smtClean="0">
                <a:cs typeface="Times New Roman" panose="02020603050405020304" pitchFamily="18" charset="0"/>
              </a:rPr>
              <a:t>, </a:t>
            </a:r>
            <a:r>
              <a:rPr lang="sv-SE" sz="1800" dirty="0" err="1" smtClean="0">
                <a:cs typeface="Times New Roman" panose="02020603050405020304" pitchFamily="18" charset="0"/>
              </a:rPr>
              <a:t>grades</a:t>
            </a:r>
            <a:r>
              <a:rPr lang="sv-SE" sz="1800" dirty="0" smtClean="0"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sv-SE" sz="1800" dirty="0" smtClean="0">
                <a:cs typeface="Times New Roman" panose="02020603050405020304" pitchFamily="18" charset="0"/>
              </a:rPr>
              <a:t>- smoking, </a:t>
            </a:r>
            <a:r>
              <a:rPr lang="sv-SE" sz="1800" dirty="0" err="1" smtClean="0">
                <a:cs typeface="Times New Roman" panose="02020603050405020304" pitchFamily="18" charset="0"/>
              </a:rPr>
              <a:t>alcohol</a:t>
            </a:r>
            <a:endParaRPr lang="sv-SE" sz="18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	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sv-SE" sz="1600" dirty="0" err="1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Raustorp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et al. 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2005, </a:t>
            </a:r>
            <a:r>
              <a:rPr lang="sv-SE" sz="1600" dirty="0" err="1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Käll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et al. 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2014, Wagnsson 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et al. 2013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sv-SE" sz="1800" dirty="0" smtClean="0">
              <a:solidFill>
                <a:schemeClr val="bg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sz="1800" dirty="0" smtClean="0">
                <a:cs typeface="Times New Roman" panose="02020603050405020304" pitchFamily="18" charset="0"/>
              </a:rPr>
              <a:t>- no </a:t>
            </a:r>
            <a:r>
              <a:rPr lang="sv-SE" sz="1800" dirty="0" err="1" smtClean="0">
                <a:cs typeface="Times New Roman" panose="02020603050405020304" pitchFamily="18" charset="0"/>
              </a:rPr>
              <a:t>evidence</a:t>
            </a:r>
            <a:r>
              <a:rPr lang="sv-SE" sz="1800" dirty="0" smtClean="0">
                <a:cs typeface="Times New Roman" panose="02020603050405020304" pitchFamily="18" charset="0"/>
              </a:rPr>
              <a:t> for psychosomatic </a:t>
            </a:r>
            <a:r>
              <a:rPr lang="sv-SE" sz="1800" dirty="0" err="1" smtClean="0">
                <a:cs typeface="Times New Roman" panose="02020603050405020304" pitchFamily="18" charset="0"/>
              </a:rPr>
              <a:t>complaints</a:t>
            </a:r>
            <a:r>
              <a:rPr lang="sv-SE" sz="1800" dirty="0" smtClean="0">
                <a:cs typeface="Times New Roman" panose="02020603050405020304" pitchFamily="18" charset="0"/>
              </a:rPr>
              <a:t> </a:t>
            </a:r>
            <a:r>
              <a:rPr lang="sv-SE" sz="18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					</a:t>
            </a:r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(</a:t>
            </a:r>
            <a:r>
              <a:rPr lang="sv-SE" sz="16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Wagnsson et al. 2013)</a:t>
            </a:r>
          </a:p>
          <a:p>
            <a:pPr>
              <a:defRPr/>
            </a:pPr>
            <a:endParaRPr lang="sv-SE" sz="18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sv-SE" sz="1800" dirty="0" smtClean="0">
                <a:cs typeface="Times New Roman" panose="02020603050405020304" pitchFamily="18" charset="0"/>
              </a:rPr>
              <a:t>-  depressive </a:t>
            </a:r>
            <a:r>
              <a:rPr lang="sv-SE" sz="1800" dirty="0">
                <a:cs typeface="Times New Roman" panose="02020603050405020304" pitchFamily="18" charset="0"/>
              </a:rPr>
              <a:t>symptom? </a:t>
            </a:r>
          </a:p>
        </p:txBody>
      </p:sp>
    </p:spTree>
    <p:extLst>
      <p:ext uri="{BB962C8B-B14F-4D97-AF65-F5344CB8AC3E}">
        <p14:creationId xmlns:p14="http://schemas.microsoft.com/office/powerpoint/2010/main" val="19653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498" y="857510"/>
            <a:ext cx="7898405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b="1" dirty="0" err="1">
                <a:latin typeface="+mj-lt"/>
              </a:rPr>
              <a:t>Aim</a:t>
            </a:r>
            <a:r>
              <a:rPr lang="sv-SE" sz="2400" b="1" dirty="0">
                <a:latin typeface="+mj-lt"/>
              </a:rPr>
              <a:t> </a:t>
            </a:r>
            <a:r>
              <a:rPr lang="sv-SE" sz="2400" b="1" dirty="0" err="1">
                <a:latin typeface="+mj-lt"/>
              </a:rPr>
              <a:t>of</a:t>
            </a:r>
            <a:r>
              <a:rPr lang="sv-SE" sz="2400" b="1" dirty="0">
                <a:latin typeface="+mj-lt"/>
              </a:rPr>
              <a:t> </a:t>
            </a:r>
            <a:r>
              <a:rPr lang="sv-SE" sz="2400" b="1" dirty="0" err="1">
                <a:latin typeface="+mj-lt"/>
              </a:rPr>
              <a:t>this</a:t>
            </a:r>
            <a:r>
              <a:rPr lang="sv-SE" sz="2400" b="1" dirty="0">
                <a:latin typeface="+mj-lt"/>
              </a:rPr>
              <a:t> </a:t>
            </a:r>
            <a:r>
              <a:rPr lang="sv-SE" sz="2400" b="1" dirty="0" err="1" smtClean="0">
                <a:latin typeface="+mj-lt"/>
              </a:rPr>
              <a:t>study</a:t>
            </a:r>
            <a:endParaRPr lang="sv-SE" sz="2000" b="1" dirty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sv-SE" sz="1800" b="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sv-SE" sz="1800" b="0" dirty="0" err="1" smtClean="0">
                <a:latin typeface="+mj-lt"/>
              </a:rPr>
              <a:t>How</a:t>
            </a:r>
            <a:r>
              <a:rPr lang="sv-SE" sz="1800" b="0" dirty="0" smtClean="0">
                <a:latin typeface="+mj-lt"/>
              </a:rPr>
              <a:t> </a:t>
            </a:r>
            <a:r>
              <a:rPr lang="sv-SE" sz="1800" b="0" dirty="0">
                <a:latin typeface="+mj-lt"/>
              </a:rPr>
              <a:t>is </a:t>
            </a:r>
            <a:r>
              <a:rPr lang="sv-SE" sz="1800" b="0" dirty="0" err="1" smtClean="0">
                <a:latin typeface="+mj-lt"/>
              </a:rPr>
              <a:t>leisure</a:t>
            </a:r>
            <a:r>
              <a:rPr lang="sv-SE" sz="1800" b="0" dirty="0" smtClean="0">
                <a:latin typeface="+mj-lt"/>
              </a:rPr>
              <a:t> </a:t>
            </a:r>
            <a:r>
              <a:rPr lang="sv-SE" sz="1800" b="0" dirty="0" err="1" smtClean="0">
                <a:latin typeface="+mj-lt"/>
              </a:rPr>
              <a:t>time</a:t>
            </a:r>
            <a:r>
              <a:rPr lang="sv-SE" sz="1800" b="0" dirty="0" smtClean="0">
                <a:latin typeface="+mj-lt"/>
              </a:rPr>
              <a:t> physical </a:t>
            </a:r>
            <a:r>
              <a:rPr lang="sv-SE" sz="1800" b="0" dirty="0" err="1">
                <a:latin typeface="+mj-lt"/>
              </a:rPr>
              <a:t>activity</a:t>
            </a:r>
            <a:r>
              <a:rPr lang="sv-SE" sz="1800" b="0" dirty="0">
                <a:latin typeface="+mj-lt"/>
              </a:rPr>
              <a:t> </a:t>
            </a:r>
            <a:r>
              <a:rPr lang="sv-SE" sz="1800" b="0" dirty="0" err="1">
                <a:latin typeface="+mj-lt"/>
              </a:rPr>
              <a:t>associated</a:t>
            </a:r>
            <a:r>
              <a:rPr lang="sv-SE" sz="1800" b="0" dirty="0">
                <a:latin typeface="+mj-lt"/>
              </a:rPr>
              <a:t> </a:t>
            </a:r>
            <a:r>
              <a:rPr lang="sv-SE" sz="1800" b="0" dirty="0" err="1">
                <a:latin typeface="+mj-lt"/>
              </a:rPr>
              <a:t>with</a:t>
            </a:r>
            <a:r>
              <a:rPr lang="sv-SE" sz="1800" b="0" dirty="0">
                <a:latin typeface="+mj-lt"/>
              </a:rPr>
              <a:t> the </a:t>
            </a:r>
            <a:r>
              <a:rPr lang="sv-SE" sz="1800" b="0" dirty="0" err="1">
                <a:latin typeface="+mj-lt"/>
              </a:rPr>
              <a:t>likelihood</a:t>
            </a:r>
            <a:r>
              <a:rPr lang="sv-SE" sz="1800" b="0" dirty="0">
                <a:latin typeface="+mj-lt"/>
              </a:rPr>
              <a:t> </a:t>
            </a:r>
            <a:r>
              <a:rPr lang="sv-SE" sz="1800" b="0" dirty="0" err="1">
                <a:latin typeface="+mj-lt"/>
              </a:rPr>
              <a:t>of</a:t>
            </a:r>
            <a:r>
              <a:rPr lang="sv-SE" sz="1800" b="0" dirty="0">
                <a:latin typeface="+mj-lt"/>
              </a:rPr>
              <a:t> </a:t>
            </a:r>
            <a:r>
              <a:rPr lang="sv-SE" sz="1800" b="0" dirty="0" smtClean="0">
                <a:latin typeface="+mj-lt"/>
              </a:rPr>
              <a:t>feeling </a:t>
            </a:r>
            <a:r>
              <a:rPr lang="sv-SE" sz="1800" b="0" dirty="0" err="1" smtClean="0">
                <a:latin typeface="+mj-lt"/>
              </a:rPr>
              <a:t>depressed</a:t>
            </a:r>
            <a:r>
              <a:rPr lang="sv-SE" sz="1800" b="0" dirty="0" smtClean="0">
                <a:latin typeface="+mj-lt"/>
              </a:rPr>
              <a:t>? </a:t>
            </a:r>
          </a:p>
          <a:p>
            <a:pPr>
              <a:defRPr/>
            </a:pPr>
            <a:endParaRPr lang="sv-SE" sz="1800" b="0" dirty="0">
              <a:latin typeface="+mj-lt"/>
            </a:endParaRPr>
          </a:p>
          <a:p>
            <a:pPr>
              <a:defRPr/>
            </a:pPr>
            <a:r>
              <a:rPr lang="sv-SE" sz="1800" b="0" dirty="0" smtClean="0">
                <a:latin typeface="+mj-lt"/>
              </a:rPr>
              <a:t>2.    </a:t>
            </a:r>
            <a:r>
              <a:rPr lang="sv-SE" sz="1800" b="0" dirty="0" err="1" smtClean="0">
                <a:latin typeface="+mj-lt"/>
              </a:rPr>
              <a:t>How</a:t>
            </a:r>
            <a:r>
              <a:rPr lang="sv-SE" sz="1800" b="0" dirty="0" smtClean="0">
                <a:latin typeface="+mj-lt"/>
              </a:rPr>
              <a:t> </a:t>
            </a:r>
            <a:r>
              <a:rPr lang="sv-SE" sz="1800" b="0" dirty="0" err="1">
                <a:latin typeface="+mj-lt"/>
              </a:rPr>
              <a:t>does</a:t>
            </a:r>
            <a:r>
              <a:rPr lang="sv-SE" sz="1800" b="0" dirty="0">
                <a:latin typeface="+mj-lt"/>
              </a:rPr>
              <a:t> the association </a:t>
            </a:r>
            <a:r>
              <a:rPr lang="sv-SE" sz="1800" b="0" dirty="0" err="1">
                <a:latin typeface="+mj-lt"/>
              </a:rPr>
              <a:t>vary</a:t>
            </a:r>
            <a:r>
              <a:rPr lang="sv-SE" sz="1800" b="0" dirty="0">
                <a:latin typeface="+mj-lt"/>
              </a:rPr>
              <a:t> </a:t>
            </a:r>
            <a:r>
              <a:rPr lang="sv-SE" sz="1800" b="0" dirty="0" err="1">
                <a:latin typeface="+mj-lt"/>
              </a:rPr>
              <a:t>across</a:t>
            </a:r>
            <a:r>
              <a:rPr lang="sv-SE" sz="1800" b="0" dirty="0">
                <a:latin typeface="+mj-lt"/>
              </a:rPr>
              <a:t> gender?</a:t>
            </a:r>
          </a:p>
          <a:p>
            <a:pPr>
              <a:defRPr/>
            </a:pPr>
            <a:endParaRPr lang="sv-S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12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13967"/>
            <a:ext cx="7898405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v-SE" sz="2400" b="1" dirty="0" smtClean="0">
                <a:latin typeface="+mj-lt"/>
              </a:rPr>
              <a:t>Data &amp; </a:t>
            </a:r>
            <a:r>
              <a:rPr lang="sv-SE" sz="2400" b="1" dirty="0" err="1" smtClean="0">
                <a:latin typeface="+mj-lt"/>
              </a:rPr>
              <a:t>Methods</a:t>
            </a:r>
            <a:endParaRPr lang="sv-SE" sz="2400" b="1" dirty="0" smtClean="0">
              <a:latin typeface="+mj-lt"/>
            </a:endParaRPr>
          </a:p>
          <a:p>
            <a:pPr>
              <a:defRPr/>
            </a:pPr>
            <a:endParaRPr lang="sv-SE" sz="1800" b="1" dirty="0">
              <a:latin typeface="+mj-lt"/>
            </a:endParaRPr>
          </a:p>
          <a:p>
            <a:pPr>
              <a:defRPr/>
            </a:pPr>
            <a:r>
              <a:rPr lang="sv-SE" sz="1800" b="0" dirty="0" smtClean="0">
                <a:latin typeface="+mj-lt"/>
              </a:rPr>
              <a:t>The </a:t>
            </a:r>
            <a:r>
              <a:rPr lang="sv-SE" sz="1800" b="0" dirty="0">
                <a:latin typeface="+mj-lt"/>
              </a:rPr>
              <a:t>Children </a:t>
            </a:r>
            <a:r>
              <a:rPr lang="sv-SE" sz="1800" b="0" dirty="0" err="1">
                <a:latin typeface="+mj-lt"/>
              </a:rPr>
              <a:t>of</a:t>
            </a:r>
            <a:r>
              <a:rPr lang="sv-SE" sz="1800" b="0" dirty="0">
                <a:latin typeface="+mj-lt"/>
              </a:rPr>
              <a:t> Immigrants: longitudinal Survey in </a:t>
            </a:r>
            <a:r>
              <a:rPr lang="sv-SE" sz="1800" b="0" dirty="0" err="1">
                <a:latin typeface="+mj-lt"/>
              </a:rPr>
              <a:t>Four</a:t>
            </a:r>
            <a:r>
              <a:rPr lang="sv-SE" sz="1800" b="0" dirty="0">
                <a:latin typeface="+mj-lt"/>
              </a:rPr>
              <a:t> </a:t>
            </a:r>
            <a:r>
              <a:rPr lang="sv-SE" sz="1800" b="0" dirty="0" err="1">
                <a:latin typeface="+mj-lt"/>
              </a:rPr>
              <a:t>European</a:t>
            </a:r>
            <a:r>
              <a:rPr lang="sv-SE" sz="1800" b="0" dirty="0">
                <a:latin typeface="+mj-lt"/>
              </a:rPr>
              <a:t> </a:t>
            </a:r>
            <a:r>
              <a:rPr lang="sv-SE" sz="1800" b="0" dirty="0" err="1" smtClean="0">
                <a:latin typeface="+mj-lt"/>
              </a:rPr>
              <a:t>countries</a:t>
            </a:r>
            <a:endParaRPr lang="sv-SE" sz="1800" b="0" dirty="0" smtClean="0">
              <a:latin typeface="+mj-lt"/>
            </a:endParaRPr>
          </a:p>
          <a:p>
            <a:pPr>
              <a:defRPr/>
            </a:pPr>
            <a:r>
              <a:rPr lang="sv-SE" sz="1800" b="0" dirty="0" smtClean="0">
                <a:latin typeface="+mj-lt"/>
              </a:rPr>
              <a:t> (CILS4EU </a:t>
            </a:r>
            <a:r>
              <a:rPr lang="sv-SE" sz="1800" b="0" dirty="0">
                <a:latin typeface="+mj-lt"/>
              </a:rPr>
              <a:t>– </a:t>
            </a:r>
            <a:r>
              <a:rPr lang="sv-SE" sz="1800" b="0" dirty="0" smtClean="0">
                <a:latin typeface="+mj-lt"/>
              </a:rPr>
              <a:t>Sweden)</a:t>
            </a:r>
            <a:endParaRPr lang="sv-SE" sz="1800" b="0" dirty="0">
              <a:latin typeface="+mj-lt"/>
            </a:endParaRPr>
          </a:p>
          <a:p>
            <a:pPr>
              <a:defRPr/>
            </a:pPr>
            <a:endParaRPr lang="sv-SE" sz="1800" b="0" dirty="0">
              <a:latin typeface="+mj-lt"/>
            </a:endParaRPr>
          </a:p>
          <a:p>
            <a:pPr>
              <a:defRPr/>
            </a:pPr>
            <a:r>
              <a:rPr lang="sv-SE" sz="1800" b="0" dirty="0" err="1">
                <a:latin typeface="+mj-lt"/>
              </a:rPr>
              <a:t>Sample</a:t>
            </a:r>
            <a:r>
              <a:rPr lang="sv-SE" sz="1800" b="0" dirty="0">
                <a:latin typeface="+mj-lt"/>
              </a:rPr>
              <a:t>: 4531 students in </a:t>
            </a:r>
            <a:r>
              <a:rPr lang="sv-SE" sz="1800" b="0" dirty="0" err="1">
                <a:latin typeface="+mj-lt"/>
              </a:rPr>
              <a:t>grade</a:t>
            </a:r>
            <a:r>
              <a:rPr lang="sv-SE" sz="1800" b="0" dirty="0">
                <a:latin typeface="+mj-lt"/>
              </a:rPr>
              <a:t> </a:t>
            </a:r>
            <a:r>
              <a:rPr lang="sv-SE" sz="1800" b="0" dirty="0" err="1">
                <a:latin typeface="+mj-lt"/>
              </a:rPr>
              <a:t>nine</a:t>
            </a:r>
            <a:r>
              <a:rPr lang="sv-SE" sz="1800" b="0" dirty="0">
                <a:latin typeface="+mj-lt"/>
              </a:rPr>
              <a:t>, </a:t>
            </a:r>
            <a:r>
              <a:rPr lang="sv-SE" sz="1800" b="0" dirty="0" smtClean="0">
                <a:latin typeface="+mj-lt"/>
              </a:rPr>
              <a:t>2012</a:t>
            </a:r>
          </a:p>
          <a:p>
            <a:pPr>
              <a:defRPr/>
            </a:pPr>
            <a:endParaRPr lang="sv-SE" sz="1800" b="0" dirty="0">
              <a:latin typeface="+mj-lt"/>
            </a:endParaRPr>
          </a:p>
          <a:p>
            <a:pPr>
              <a:defRPr/>
            </a:pPr>
            <a:r>
              <a:rPr lang="sv-SE" sz="1800" b="0" dirty="0" err="1" smtClean="0">
                <a:latin typeface="+mj-lt"/>
              </a:rPr>
              <a:t>Logistic</a:t>
            </a:r>
            <a:r>
              <a:rPr lang="sv-SE" sz="1800" b="0" dirty="0" smtClean="0">
                <a:latin typeface="+mj-lt"/>
              </a:rPr>
              <a:t> regression </a:t>
            </a:r>
            <a:r>
              <a:rPr lang="sv-SE" sz="1800" b="0" dirty="0" err="1" smtClean="0">
                <a:latin typeface="+mj-lt"/>
              </a:rPr>
              <a:t>model</a:t>
            </a:r>
            <a:endParaRPr lang="sv-SE" sz="1800" b="0" dirty="0" smtClean="0">
              <a:latin typeface="+mj-lt"/>
            </a:endParaRPr>
          </a:p>
          <a:p>
            <a:pPr>
              <a:defRPr/>
            </a:pPr>
            <a:endParaRPr lang="sv-SE" sz="1800" b="0" i="1" dirty="0" smtClean="0"/>
          </a:p>
          <a:p>
            <a:pPr>
              <a:defRPr/>
            </a:pPr>
            <a:endParaRPr lang="sv-SE" sz="1800" b="0" i="1" dirty="0" smtClean="0"/>
          </a:p>
          <a:p>
            <a:pPr>
              <a:defRPr/>
            </a:pPr>
            <a:r>
              <a:rPr lang="sv-SE" sz="1800" b="0" dirty="0" err="1" smtClean="0"/>
              <a:t>Outcome</a:t>
            </a:r>
            <a:r>
              <a:rPr lang="sv-SE" sz="1800" b="0" dirty="0" smtClean="0"/>
              <a:t>:</a:t>
            </a:r>
            <a:r>
              <a:rPr lang="sv-SE" sz="1800" b="0" dirty="0"/>
              <a:t>	</a:t>
            </a:r>
            <a:r>
              <a:rPr lang="sv-SE" sz="1800" b="0" dirty="0" smtClean="0"/>
              <a:t>	</a:t>
            </a:r>
            <a:r>
              <a:rPr lang="sv-SE" sz="1800" b="0" dirty="0" err="1" smtClean="0"/>
              <a:t>Often</a:t>
            </a:r>
            <a:r>
              <a:rPr lang="sv-SE" sz="1800" b="0" dirty="0" smtClean="0"/>
              <a:t> </a:t>
            </a:r>
            <a:r>
              <a:rPr lang="sv-SE" sz="1800" b="0" dirty="0"/>
              <a:t>f</a:t>
            </a:r>
            <a:r>
              <a:rPr lang="sv-SE" sz="1800" b="0" dirty="0" smtClean="0"/>
              <a:t>eeling </a:t>
            </a:r>
            <a:r>
              <a:rPr lang="sv-SE" sz="1800" b="0" dirty="0" err="1" smtClean="0"/>
              <a:t>depressed</a:t>
            </a:r>
            <a:endParaRPr lang="sv-SE" sz="1800" b="0" dirty="0" smtClean="0"/>
          </a:p>
          <a:p>
            <a:pPr>
              <a:defRPr/>
            </a:pPr>
            <a:endParaRPr lang="sv-SE" sz="1800" b="0" dirty="0" smtClean="0"/>
          </a:p>
          <a:p>
            <a:pPr>
              <a:defRPr/>
            </a:pPr>
            <a:r>
              <a:rPr lang="sv-SE" sz="1800" b="0" dirty="0" smtClean="0"/>
              <a:t>Main </a:t>
            </a:r>
            <a:r>
              <a:rPr lang="sv-SE" sz="1800" b="0" dirty="0" err="1" smtClean="0"/>
              <a:t>variable</a:t>
            </a:r>
            <a:r>
              <a:rPr lang="sv-SE" sz="1800" b="0" dirty="0" smtClean="0"/>
              <a:t>: 	</a:t>
            </a:r>
            <a:r>
              <a:rPr lang="sv-SE" sz="1800" b="0" dirty="0" err="1" smtClean="0"/>
              <a:t>Physical</a:t>
            </a:r>
            <a:r>
              <a:rPr lang="sv-SE" sz="1800" b="0" dirty="0" smtClean="0"/>
              <a:t> </a:t>
            </a:r>
            <a:r>
              <a:rPr lang="sv-SE" sz="1800" b="0" dirty="0" err="1" smtClean="0"/>
              <a:t>activity</a:t>
            </a:r>
            <a:r>
              <a:rPr lang="sv-SE" sz="1800" b="0" dirty="0" smtClean="0"/>
              <a:t> </a:t>
            </a:r>
            <a:r>
              <a:rPr lang="sv-SE" sz="1800" b="0" dirty="0" err="1" smtClean="0"/>
              <a:t>frequency</a:t>
            </a:r>
            <a:endParaRPr lang="sv-SE" sz="1800" b="0" dirty="0" smtClean="0"/>
          </a:p>
          <a:p>
            <a:pPr>
              <a:defRPr/>
            </a:pPr>
            <a:endParaRPr lang="sv-SE" sz="1800" b="0" dirty="0" smtClean="0"/>
          </a:p>
          <a:p>
            <a:pPr>
              <a:defRPr/>
            </a:pPr>
            <a:r>
              <a:rPr lang="sv-SE" sz="1800" b="0" dirty="0" err="1" smtClean="0"/>
              <a:t>Other</a:t>
            </a:r>
            <a:r>
              <a:rPr lang="sv-SE" sz="1800" b="0" dirty="0" smtClean="0"/>
              <a:t> </a:t>
            </a:r>
            <a:r>
              <a:rPr lang="sv-SE" sz="1800" b="0" dirty="0" err="1" smtClean="0"/>
              <a:t>variables</a:t>
            </a:r>
            <a:r>
              <a:rPr lang="sv-SE" sz="1800" b="0" dirty="0" smtClean="0"/>
              <a:t>: 	Smoking, </a:t>
            </a:r>
            <a:r>
              <a:rPr lang="sv-SE" sz="1800" b="0" dirty="0" err="1"/>
              <a:t>f</a:t>
            </a:r>
            <a:r>
              <a:rPr lang="sv-SE" sz="1800" b="0" dirty="0" err="1" smtClean="0"/>
              <a:t>uture</a:t>
            </a:r>
            <a:r>
              <a:rPr lang="sv-SE" sz="1800" b="0" dirty="0" smtClean="0"/>
              <a:t> </a:t>
            </a:r>
            <a:r>
              <a:rPr lang="sv-SE" sz="1800" b="0" dirty="0" err="1"/>
              <a:t>education</a:t>
            </a:r>
            <a:r>
              <a:rPr lang="sv-SE" sz="1800" b="0" dirty="0"/>
              <a:t> </a:t>
            </a:r>
            <a:r>
              <a:rPr lang="sv-SE" sz="1800" b="0" dirty="0" smtClean="0"/>
              <a:t>plan, </a:t>
            </a:r>
            <a:r>
              <a:rPr lang="sv-SE" sz="1800" b="0" dirty="0" err="1"/>
              <a:t>p</a:t>
            </a:r>
            <a:r>
              <a:rPr lang="sv-SE" sz="1800" b="0" dirty="0" err="1" smtClean="0"/>
              <a:t>arents</a:t>
            </a:r>
            <a:r>
              <a:rPr lang="sv-SE" sz="1800" b="0" dirty="0"/>
              <a:t>’ </a:t>
            </a:r>
            <a:r>
              <a:rPr lang="sv-SE" sz="1800" b="0" dirty="0" err="1" smtClean="0"/>
              <a:t>education</a:t>
            </a:r>
            <a:r>
              <a:rPr lang="sv-SE" sz="1800" b="0" dirty="0" smtClean="0"/>
              <a:t>, 			</a:t>
            </a:r>
            <a:r>
              <a:rPr lang="sv-SE" sz="1800" b="0" dirty="0" err="1" smtClean="0"/>
              <a:t>ethnicity</a:t>
            </a:r>
            <a:r>
              <a:rPr lang="sv-SE" sz="1800" b="0" dirty="0" smtClean="0"/>
              <a:t>,  </a:t>
            </a:r>
            <a:r>
              <a:rPr lang="sv-SE" sz="1800" b="0" dirty="0" err="1" smtClean="0"/>
              <a:t>family</a:t>
            </a:r>
            <a:r>
              <a:rPr lang="sv-SE" sz="1800" b="0" dirty="0"/>
              <a:t> </a:t>
            </a:r>
            <a:r>
              <a:rPr lang="sv-SE" sz="1800" b="0" dirty="0" err="1" smtClean="0"/>
              <a:t>structure</a:t>
            </a:r>
            <a:r>
              <a:rPr lang="sv-SE" sz="1800" b="0" dirty="0" smtClean="0"/>
              <a:t>, gender</a:t>
            </a:r>
            <a:endParaRPr lang="sv-SE" sz="1800" b="0" dirty="0"/>
          </a:p>
        </p:txBody>
      </p:sp>
    </p:spTree>
    <p:extLst>
      <p:ext uri="{BB962C8B-B14F-4D97-AF65-F5344CB8AC3E}">
        <p14:creationId xmlns:p14="http://schemas.microsoft.com/office/powerpoint/2010/main" val="85442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899592" y="286906"/>
            <a:ext cx="64087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2000" b="1" dirty="0" err="1" smtClean="0">
                <a:latin typeface="+mj-lt"/>
              </a:rPr>
              <a:t>Descriptive</a:t>
            </a:r>
            <a:r>
              <a:rPr lang="sv-SE" altLang="en-US" sz="2000" b="1" dirty="0" smtClean="0">
                <a:latin typeface="+mj-lt"/>
              </a:rPr>
              <a:t> </a:t>
            </a:r>
            <a:r>
              <a:rPr lang="sv-SE" altLang="en-US" sz="2000" b="1" dirty="0" err="1" smtClean="0">
                <a:latin typeface="+mj-lt"/>
              </a:rPr>
              <a:t>statistics</a:t>
            </a:r>
            <a:r>
              <a:rPr lang="sv-SE" altLang="en-US" sz="2000" b="1" dirty="0" smtClean="0">
                <a:latin typeface="+mj-lt"/>
              </a:rPr>
              <a:t> (depressive symptom)</a:t>
            </a:r>
            <a:endParaRPr lang="en-US" altLang="en-US" sz="20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048" y="1100126"/>
            <a:ext cx="6575283" cy="42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899592" y="286906"/>
            <a:ext cx="6912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2000" b="1" dirty="0" err="1" smtClean="0">
                <a:latin typeface="+mj-lt"/>
              </a:rPr>
              <a:t>Descriptive</a:t>
            </a:r>
            <a:r>
              <a:rPr lang="sv-SE" altLang="en-US" sz="2000" b="1" dirty="0" smtClean="0">
                <a:latin typeface="+mj-lt"/>
              </a:rPr>
              <a:t> </a:t>
            </a:r>
            <a:r>
              <a:rPr lang="sv-SE" altLang="en-US" sz="2000" b="1" dirty="0" err="1" smtClean="0">
                <a:latin typeface="+mj-lt"/>
              </a:rPr>
              <a:t>statistics</a:t>
            </a:r>
            <a:r>
              <a:rPr lang="sv-SE" altLang="en-US" sz="2000" b="1" dirty="0" smtClean="0">
                <a:latin typeface="+mj-lt"/>
              </a:rPr>
              <a:t> (physical </a:t>
            </a:r>
            <a:r>
              <a:rPr lang="sv-SE" altLang="en-US" sz="2000" b="1" dirty="0" err="1" smtClean="0">
                <a:latin typeface="+mj-lt"/>
              </a:rPr>
              <a:t>activity</a:t>
            </a:r>
            <a:r>
              <a:rPr lang="sv-SE" altLang="en-US" sz="2000" b="1" dirty="0" smtClean="0">
                <a:latin typeface="+mj-lt"/>
              </a:rPr>
              <a:t>)</a:t>
            </a:r>
            <a:endParaRPr lang="en-US" altLang="en-US" sz="20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931817"/>
            <a:ext cx="6919544" cy="45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2_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KaU_Presentation_2012">
  <a:themeElements>
    <a:clrScheme name="KaU Temafärger">
      <a:dk1>
        <a:sysClr val="windowText" lastClr="000000"/>
      </a:dk1>
      <a:lt1>
        <a:sysClr val="window" lastClr="FFFFFF"/>
      </a:lt1>
      <a:dk2>
        <a:srgbClr val="000000"/>
      </a:dk2>
      <a:lt2>
        <a:srgbClr val="F3D000"/>
      </a:lt2>
      <a:accent1>
        <a:srgbClr val="C94232"/>
      </a:accent1>
      <a:accent2>
        <a:srgbClr val="F3D000"/>
      </a:accent2>
      <a:accent3>
        <a:srgbClr val="AEAC21"/>
      </a:accent3>
      <a:accent4>
        <a:srgbClr val="008396"/>
      </a:accent4>
      <a:accent5>
        <a:srgbClr val="ACADB0"/>
      </a:accent5>
      <a:accent6>
        <a:srgbClr val="93C6C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589</Words>
  <Application>Microsoft Office PowerPoint</Application>
  <PresentationFormat>On-screen Show (4:3)</PresentationFormat>
  <Paragraphs>256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SimSun</vt:lpstr>
      <vt:lpstr>Arial</vt:lpstr>
      <vt:lpstr>Calibri</vt:lpstr>
      <vt:lpstr>Helvetica</vt:lpstr>
      <vt:lpstr>Times New Roman</vt:lpstr>
      <vt:lpstr>KaU_Presentation_2012</vt:lpstr>
      <vt:lpstr>11_KaU_Presentation_2012</vt:lpstr>
      <vt:lpstr>1_KaU_Presentation_2012</vt:lpstr>
      <vt:lpstr>2_KaU_Presentation_2012</vt:lpstr>
      <vt:lpstr>3_KaU_Presentation_2012</vt:lpstr>
      <vt:lpstr>12_KaU_Presentation_2012</vt:lpstr>
      <vt:lpstr>4_KaU_Presentation_2012</vt:lpstr>
      <vt:lpstr>5_KaU_Presentation_2012</vt:lpstr>
      <vt:lpstr>6_KaU_Presentation_2012</vt:lpstr>
      <vt:lpstr>PowerPoint Presentation</vt:lpstr>
      <vt:lpstr>Leisure Time Physical Activity and Depressive Symptoms among Adolescents in Sweden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Karlstad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Curt Hagquist</dc:creator>
  <cp:lastModifiedBy>Li Ma</cp:lastModifiedBy>
  <cp:revision>498</cp:revision>
  <cp:lastPrinted>2017-11-17T09:11:19Z</cp:lastPrinted>
  <dcterms:created xsi:type="dcterms:W3CDTF">2010-03-15T21:01:43Z</dcterms:created>
  <dcterms:modified xsi:type="dcterms:W3CDTF">2019-09-24T11:06:44Z</dcterms:modified>
</cp:coreProperties>
</file>