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921" r:id="rId2"/>
    <p:sldMasterId id="2147484144" r:id="rId3"/>
  </p:sldMasterIdLst>
  <p:notesMasterIdLst>
    <p:notesMasterId r:id="rId8"/>
  </p:notesMasterIdLst>
  <p:handoutMasterIdLst>
    <p:handoutMasterId r:id="rId9"/>
  </p:handoutMasterIdLst>
  <p:sldIdLst>
    <p:sldId id="356" r:id="rId4"/>
    <p:sldId id="522" r:id="rId5"/>
    <p:sldId id="543" r:id="rId6"/>
    <p:sldId id="544" r:id="rId7"/>
  </p:sldIdLst>
  <p:sldSz cx="9144000" cy="5143500" type="screen16x9"/>
  <p:notesSz cx="6797675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2075" autoAdjust="0"/>
  </p:normalViewPr>
  <p:slideViewPr>
    <p:cSldViewPr>
      <p:cViewPr varScale="1">
        <p:scale>
          <a:sx n="116" d="100"/>
          <a:sy n="116" d="100"/>
        </p:scale>
        <p:origin x="-23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sv-SE" alt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AACCF23-1A2A-4F60-A21A-5786337178F8}" type="datetimeFigureOut">
              <a:rPr lang="sv-SE" altLang="en-US"/>
              <a:pPr>
                <a:defRPr/>
              </a:pPr>
              <a:t>18-04-18</a:t>
            </a:fld>
            <a:endParaRPr lang="sv-SE" altLang="en-US" dirty="0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sv-SE" altLang="en-US" dirty="0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BACB35-C982-4B3B-B5E7-0C2A626EBFAC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269819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l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r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fld id="{AF582DCA-0474-48A6-B091-0257076EE261}" type="datetimeFigureOut">
              <a:rPr lang="sv-SE"/>
              <a:pPr>
                <a:defRPr/>
              </a:pPr>
              <a:t>18-04-18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1" tIns="47626" rIns="95251" bIns="47626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5251" tIns="47626" rIns="95251" bIns="47626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5251" tIns="47626" rIns="95251" bIns="47626" rtlCol="0" anchor="b"/>
          <a:lstStyle>
            <a:lvl1pPr algn="l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5251" tIns="47626" rIns="95251" bIns="4762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7876C6BA-4DE6-4676-ABFC-8B411BA600CA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210718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pitchFamily="127" charset="-128"/>
        <a:cs typeface="ＭＳ Ｐゴシック" pitchFamily="127" charset="-128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578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27FACC-50AE-4909-A2AA-049E8DA26144}" type="slidenum">
              <a:rPr lang="sv-SE" altLang="en-US" sz="1200">
                <a:solidFill>
                  <a:srgbClr val="000000"/>
                </a:solidFill>
              </a:rPr>
              <a:pPr/>
              <a:t>1</a:t>
            </a:fld>
            <a:endParaRPr lang="sv-SE" alt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210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C30CAE-60AC-4E6B-8EDB-DCF22211B646}" type="slidenum">
              <a:rPr lang="sv-SE" altLang="en-US" sz="1200">
                <a:solidFill>
                  <a:srgbClr val="000000"/>
                </a:solidFill>
              </a:rPr>
              <a:pPr/>
              <a:t>2</a:t>
            </a:fld>
            <a:endParaRPr lang="sv-SE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sv-SE">
              <a:ea typeface="+mn-ea"/>
              <a:cs typeface="+mn-cs"/>
            </a:endParaRPr>
          </a:p>
        </p:txBody>
      </p:sp>
      <p:sp>
        <p:nvSpPr>
          <p:cNvPr id="819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FCA3F38-952E-472B-93B8-5D5DE65E7E49}" type="slidenum">
              <a:rPr lang="sv-SE" altLang="en-US" sz="1200"/>
              <a:pPr/>
              <a:t>3</a:t>
            </a:fld>
            <a:endParaRPr lang="sv-SE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arlstad.se/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karlstad.se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1000" y="397224"/>
            <a:ext cx="7902900" cy="3942437"/>
          </a:xfrm>
        </p:spPr>
        <p:txBody>
          <a:bodyPr anchor="ctr"/>
          <a:lstStyle>
            <a:lvl1pPr algn="ct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1001" y="4617000"/>
            <a:ext cx="1149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86251" y="4617000"/>
            <a:ext cx="3313113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15263" y="4617000"/>
            <a:ext cx="1905000" cy="3429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204358-92A4-4F8F-9395-5DDF2A3191BF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71216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0999" y="1181883"/>
            <a:ext cx="7902900" cy="1102519"/>
          </a:xfrm>
        </p:spPr>
        <p:txBody>
          <a:bodyPr/>
          <a:lstStyle>
            <a:lvl1pPr algn="ctr">
              <a:defRPr sz="2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20999" y="2308864"/>
            <a:ext cx="7902900" cy="1429587"/>
          </a:xfrm>
        </p:spPr>
        <p:txBody>
          <a:bodyPr/>
          <a:lstStyle>
            <a:lvl1pPr marL="0" indent="0" algn="ctr">
              <a:buNone/>
              <a:defRPr sz="16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1634EE-7AC3-48A0-B62D-DA52E52674BE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37728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1000" y="1221600"/>
            <a:ext cx="7902899" cy="318635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4F9FC5-CEF2-4712-AAED-916A927E02F0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2787780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9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1000" y="1221600"/>
            <a:ext cx="3806985" cy="318635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716464" y="1221601"/>
            <a:ext cx="3807435" cy="318635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EBF18C-1BB8-4A57-960B-9171F420D3E0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93323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9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1100" y="432000"/>
            <a:ext cx="3950100" cy="656035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571101" y="1221601"/>
            <a:ext cx="3950099" cy="318635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7FF79B-1B4B-4497-9B33-7D871782048C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3158201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60000" y="0"/>
            <a:ext cx="3852000" cy="51435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r>
              <a:rPr lang="sv-SE"/>
              <a:t>Bild här</a:t>
            </a:r>
          </a:p>
        </p:txBody>
      </p:sp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1" y="432000"/>
            <a:ext cx="3950069" cy="656035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572000" y="1221601"/>
            <a:ext cx="3950070" cy="3078341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8ABAD-8583-4A39-A161-29217DCFC465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Red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5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2BB67-0227-4327-84C3-7EC5F0BF1C8D}" type="slidenum">
              <a:rPr lang="sv-SE" altLang="en-US"/>
              <a:pPr>
                <a:defRPr/>
              </a:pPr>
              <a:t>‹Nr.›</a:t>
            </a:fld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3643299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grund_utan logga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474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grund_utan logga g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689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grund_utan logga orange">
    <p:bg>
      <p:bgPr>
        <a:solidFill>
          <a:srgbClr val="CA52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611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grund_utan logga röd">
    <p:bg>
      <p:bgPr>
        <a:solidFill>
          <a:srgbClr val="B504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34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1000" y="1181883"/>
            <a:ext cx="7902900" cy="1102519"/>
          </a:xfrm>
        </p:spPr>
        <p:txBody>
          <a:bodyPr/>
          <a:lstStyle>
            <a:lvl1pPr algn="ctr"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21000" y="2308864"/>
            <a:ext cx="7902900" cy="1429587"/>
          </a:xfrm>
        </p:spPr>
        <p:txBody>
          <a:bodyPr/>
          <a:lstStyle>
            <a:lvl1pPr marL="0" indent="0" algn="ctr">
              <a:buNone/>
              <a:defRPr sz="16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1001" y="4617000"/>
            <a:ext cx="1149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86251" y="4617000"/>
            <a:ext cx="3313113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15263" y="4617000"/>
            <a:ext cx="1905000" cy="3429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38167F-D9A8-493F-A902-94B1C079F72F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916695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grund_utan logga mörk röd">
    <p:bg>
      <p:bgPr>
        <a:solidFill>
          <a:srgbClr val="8D22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33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1000" y="1221600"/>
            <a:ext cx="7902900" cy="307834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1001" y="4617000"/>
            <a:ext cx="1149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86251" y="4617000"/>
            <a:ext cx="3313113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15263" y="4617000"/>
            <a:ext cx="1905000" cy="3429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FD2D65-1FCC-4AA7-B2D3-BF620E074F1A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194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1001" y="1221600"/>
            <a:ext cx="3806984" cy="3078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716463" y="1221601"/>
            <a:ext cx="3807437" cy="3078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621001" y="4617405"/>
            <a:ext cx="1149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1986251" y="4617405"/>
            <a:ext cx="3313113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5515263" y="4617405"/>
            <a:ext cx="1905000" cy="3429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A70F0-4105-43A0-9FDF-855D780B29A4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4821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1" y="432000"/>
            <a:ext cx="3950069" cy="656035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572000" y="1221601"/>
            <a:ext cx="3950070" cy="3078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8ABAD-8583-4A39-A161-29217DCFC465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2885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60000" y="0"/>
            <a:ext cx="3852000" cy="51435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r>
              <a:rPr lang="sv-SE"/>
              <a:t>Bild här</a:t>
            </a:r>
          </a:p>
        </p:txBody>
      </p:sp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1" y="432000"/>
            <a:ext cx="3950069" cy="656035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572000" y="1221601"/>
            <a:ext cx="3950070" cy="3078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8ABAD-8583-4A39-A161-29217DCFC465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1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432001"/>
            <a:ext cx="5027573" cy="453183"/>
          </a:xfrm>
          <a:solidFill>
            <a:schemeClr val="bg1"/>
          </a:solidFill>
        </p:spPr>
        <p:txBody>
          <a:bodyPr wrap="none" lIns="622800" tIns="72000" rIns="108000" bIns="72000" anchor="t" anchorCtr="0">
            <a:sp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1001" y="1221600"/>
            <a:ext cx="3806984" cy="803466"/>
          </a:xfrm>
          <a:noFill/>
          <a:ln>
            <a:noFill/>
          </a:ln>
        </p:spPr>
        <p:txBody>
          <a:bodyPr lIns="72000" tIns="72000" rIns="72000" bIns="108000">
            <a:spAutoFit/>
          </a:bodyPr>
          <a:lstStyle>
            <a:lvl1pPr marL="177800" indent="-177800">
              <a:tabLst/>
              <a:defRPr sz="1400"/>
            </a:lvl1pPr>
            <a:lvl2pPr marL="355600" indent="-177800">
              <a:tabLst/>
              <a:defRPr sz="1200"/>
            </a:lvl2pPr>
            <a:lvl3pPr marL="488950" indent="-133350">
              <a:tabLst/>
              <a:defRPr sz="10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 hasCustomPrompt="1"/>
          </p:nvPr>
        </p:nvSpPr>
        <p:spPr>
          <a:xfrm>
            <a:off x="4716465" y="1221600"/>
            <a:ext cx="3807437" cy="803466"/>
          </a:xfrm>
          <a:noFill/>
          <a:ln>
            <a:noFill/>
          </a:ln>
        </p:spPr>
        <p:txBody>
          <a:bodyPr lIns="72000" tIns="72000" rIns="72000" bIns="108000">
            <a:spAutoFit/>
          </a:bodyPr>
          <a:lstStyle>
            <a:lvl1pPr marL="134541" marR="0" indent="-1345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400"/>
            </a:lvl1pPr>
            <a:lvl2pPr marL="269081" marR="0" indent="-1345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200"/>
            </a:lvl2pPr>
            <a:lvl3pPr marL="402431" marR="0" indent="-133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000"/>
            </a:lvl3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9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69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9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221600"/>
            <a:ext cx="3742184" cy="318635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716464" y="1221600"/>
            <a:ext cx="3743325" cy="31863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9EB6AE-FF90-46EF-B082-3A81A4A7905F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4294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1000" y="397224"/>
            <a:ext cx="7902900" cy="3942437"/>
          </a:xfrm>
        </p:spPr>
        <p:txBody>
          <a:bodyPr anchor="ctr"/>
          <a:lstStyle>
            <a:lvl1pPr algn="ctr">
              <a:defRPr sz="36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1001" y="4617000"/>
            <a:ext cx="1149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86251" y="4617000"/>
            <a:ext cx="3313113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15263" y="4617000"/>
            <a:ext cx="1905000" cy="3429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204358-92A4-4F8F-9395-5DDF2A3191BF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theme" Target="../theme/theme2.xml"/><Relationship Id="rId9" Type="http://schemas.openxmlformats.org/officeDocument/2006/relationships/hyperlink" Target="http://www.karlstad.se/" TargetMode="External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000" y="432000"/>
            <a:ext cx="7902900" cy="65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dirty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000" y="1221582"/>
            <a:ext cx="7902900" cy="3078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dirty="0"/>
              <a:t>Klicka här för att ändra format på bakgrundstexten</a:t>
            </a:r>
          </a:p>
          <a:p>
            <a:pPr lvl="1"/>
            <a:r>
              <a:rPr lang="sv-SE" altLang="en-US" dirty="0"/>
              <a:t>Nivå två</a:t>
            </a:r>
          </a:p>
          <a:p>
            <a:pPr lvl="2"/>
            <a:r>
              <a:rPr lang="sv-SE" altLang="en-US" dirty="0"/>
              <a:t>Nivå tre</a:t>
            </a:r>
          </a:p>
          <a:p>
            <a:pPr lvl="3"/>
            <a:r>
              <a:rPr lang="sv-SE" altLang="en-US" dirty="0"/>
              <a:t>Nivå fyra</a:t>
            </a:r>
          </a:p>
          <a:p>
            <a:pPr lvl="4"/>
            <a:r>
              <a:rPr lang="sv-SE" altLang="en-US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001" y="4617405"/>
            <a:ext cx="114935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6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6251" y="4617405"/>
            <a:ext cx="3313113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6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15263" y="4617405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600" smtClean="0"/>
            </a:lvl1pPr>
          </a:lstStyle>
          <a:p>
            <a:pPr>
              <a:defRPr/>
            </a:pPr>
            <a:fld id="{6F729E3A-5473-46F9-8DFE-99328ADAAAD3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  <p:pic>
        <p:nvPicPr>
          <p:cNvPr id="1031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6396" y="4296820"/>
            <a:ext cx="756084" cy="65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54" r:id="rId6"/>
    <p:sldLayoutId id="2147484153" r:id="rId7"/>
    <p:sldLayoutId id="214748415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  <a:ea typeface="+mj-ea"/>
          <a:cs typeface="ＭＳ Ｐゴシック" pitchFamily="12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185738" indent="-185738" algn="l" rtl="0" eaLnBrk="1" fontAlgn="base" hangingPunct="1">
        <a:spcBef>
          <a:spcPct val="20000"/>
        </a:spcBef>
        <a:spcAft>
          <a:spcPct val="0"/>
        </a:spcAft>
        <a:buChar char="•"/>
        <a:tabLst/>
        <a:defRPr sz="1600">
          <a:solidFill>
            <a:schemeClr val="tx1"/>
          </a:solidFill>
          <a:latin typeface="+mn-lt"/>
          <a:ea typeface="+mn-ea"/>
          <a:cs typeface="ＭＳ Ｐゴシック" pitchFamily="127" charset="-128"/>
        </a:defRPr>
      </a:lvl1pPr>
      <a:lvl2pPr marL="363538" indent="-177800" algn="l" rtl="0" eaLnBrk="1" fontAlgn="base" hangingPunct="1">
        <a:spcBef>
          <a:spcPct val="20000"/>
        </a:spcBef>
        <a:spcAft>
          <a:spcPct val="0"/>
        </a:spcAft>
        <a:buChar char="–"/>
        <a:tabLst/>
        <a:defRPr sz="1400">
          <a:solidFill>
            <a:schemeClr val="tx1"/>
          </a:solidFill>
          <a:latin typeface="+mn-lt"/>
          <a:ea typeface="+mn-ea"/>
        </a:defRPr>
      </a:lvl2pPr>
      <a:lvl3pPr marL="541338" indent="-177800" algn="l" rtl="0" eaLnBrk="1" fontAlgn="base" hangingPunct="1">
        <a:spcBef>
          <a:spcPct val="20000"/>
        </a:spcBef>
        <a:spcAft>
          <a:spcPct val="0"/>
        </a:spcAft>
        <a:buChar char="•"/>
        <a:tabLst/>
        <a:defRPr sz="1200">
          <a:solidFill>
            <a:schemeClr val="tx1"/>
          </a:solidFill>
          <a:latin typeface="+mn-lt"/>
          <a:ea typeface="+mn-ea"/>
        </a:defRPr>
      </a:lvl3pPr>
      <a:lvl4pPr marL="719138" indent="-177800" algn="l" rtl="0" eaLnBrk="1" fontAlgn="base" hangingPunct="1">
        <a:spcBef>
          <a:spcPct val="20000"/>
        </a:spcBef>
        <a:spcAft>
          <a:spcPct val="0"/>
        </a:spcAft>
        <a:buChar char="–"/>
        <a:tabLst/>
        <a:defRPr sz="1000">
          <a:solidFill>
            <a:schemeClr val="tx1"/>
          </a:solidFill>
          <a:latin typeface="+mn-lt"/>
          <a:ea typeface="+mn-ea"/>
        </a:defRPr>
      </a:lvl4pPr>
      <a:lvl5pPr marL="896938" indent="-177800" algn="l" rtl="0" eaLnBrk="1" fontAlgn="base" hangingPunct="1">
        <a:spcBef>
          <a:spcPct val="20000"/>
        </a:spcBef>
        <a:spcAft>
          <a:spcPct val="0"/>
        </a:spcAft>
        <a:buChar char="»"/>
        <a:tabLst/>
        <a:defRPr sz="8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504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000" y="432000"/>
            <a:ext cx="7902899" cy="65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dirty="0"/>
              <a:t>Klicka här för att ändra format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0999" y="1221581"/>
            <a:ext cx="7902900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dirty="0"/>
              <a:t>Klicka här för att ändra format på bakgrundstexten</a:t>
            </a:r>
          </a:p>
          <a:p>
            <a:pPr lvl="1"/>
            <a:r>
              <a:rPr lang="sv-SE" altLang="en-US" dirty="0"/>
              <a:t>Nivå två</a:t>
            </a:r>
          </a:p>
          <a:p>
            <a:pPr lvl="2"/>
            <a:r>
              <a:rPr lang="sv-SE" altLang="en-US" dirty="0"/>
              <a:t>Nivå tre</a:t>
            </a:r>
          </a:p>
          <a:p>
            <a:pPr lvl="3"/>
            <a:r>
              <a:rPr lang="sv-SE" altLang="en-US" dirty="0"/>
              <a:t>Nivå fyra</a:t>
            </a:r>
          </a:p>
          <a:p>
            <a:pPr lvl="4"/>
            <a:r>
              <a:rPr lang="sv-SE" altLang="en-US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000" y="4617000"/>
            <a:ext cx="114935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600">
                <a:solidFill>
                  <a:schemeClr val="bg1"/>
                </a:solidFill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6250" y="4617000"/>
            <a:ext cx="3313113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600">
                <a:solidFill>
                  <a:schemeClr val="bg1"/>
                </a:solidFill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15262" y="46170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12FCAA2-8B1D-4C69-9920-F4E8A4925C8A}" type="slidenum">
              <a:rPr lang="sv-SE" altLang="en-US"/>
              <a:pPr>
                <a:defRPr/>
              </a:pPr>
              <a:t>‹Nr.›</a:t>
            </a:fld>
            <a:endParaRPr lang="sv-SE" altLang="en-US"/>
          </a:p>
        </p:txBody>
      </p:sp>
      <p:sp>
        <p:nvSpPr>
          <p:cNvPr id="5128" name="Rektangel 9">
            <a:hlinkClick r:id="rId9"/>
          </p:cNvPr>
          <p:cNvSpPr>
            <a:spLocks noChangeArrowheads="1"/>
          </p:cNvSpPr>
          <p:nvPr/>
        </p:nvSpPr>
        <p:spPr bwMode="auto">
          <a:xfrm>
            <a:off x="7812088" y="4893470"/>
            <a:ext cx="1331912" cy="2500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6397" y="4296821"/>
            <a:ext cx="755003" cy="6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25" r:id="rId2"/>
    <p:sldLayoutId id="2147484126" r:id="rId3"/>
    <p:sldLayoutId id="2147484127" r:id="rId4"/>
    <p:sldLayoutId id="2147484128" r:id="rId5"/>
    <p:sldLayoutId id="2147484157" r:id="rId6"/>
    <p:sldLayoutId id="2147484129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  <a:ea typeface="+mj-ea"/>
          <a:cs typeface="ＭＳ Ｐゴシック" pitchFamily="12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185738" indent="-185738" algn="l" rtl="0" eaLnBrk="0" fontAlgn="base" hangingPunct="0">
        <a:spcBef>
          <a:spcPct val="20000"/>
        </a:spcBef>
        <a:spcAft>
          <a:spcPct val="0"/>
        </a:spcAft>
        <a:buChar char="•"/>
        <a:tabLst/>
        <a:defRPr sz="1600">
          <a:solidFill>
            <a:schemeClr val="bg1"/>
          </a:solidFill>
          <a:latin typeface="+mn-lt"/>
          <a:ea typeface="+mn-ea"/>
          <a:cs typeface="ＭＳ Ｐゴシック" pitchFamily="127" charset="-128"/>
        </a:defRPr>
      </a:lvl1pPr>
      <a:lvl2pPr marL="363538" indent="-177800" algn="l" rtl="0" eaLnBrk="0" fontAlgn="base" hangingPunct="0">
        <a:spcBef>
          <a:spcPct val="20000"/>
        </a:spcBef>
        <a:spcAft>
          <a:spcPct val="0"/>
        </a:spcAft>
        <a:buChar char="–"/>
        <a:tabLst/>
        <a:defRPr sz="1400">
          <a:solidFill>
            <a:schemeClr val="bg1"/>
          </a:solidFill>
          <a:latin typeface="+mn-lt"/>
          <a:ea typeface="+mn-ea"/>
        </a:defRPr>
      </a:lvl2pPr>
      <a:lvl3pPr marL="541338" indent="-177800" algn="l" rtl="0" eaLnBrk="0" fontAlgn="base" hangingPunct="0">
        <a:spcBef>
          <a:spcPct val="20000"/>
        </a:spcBef>
        <a:spcAft>
          <a:spcPct val="0"/>
        </a:spcAft>
        <a:buChar char="•"/>
        <a:tabLst/>
        <a:defRPr sz="1200">
          <a:solidFill>
            <a:schemeClr val="bg1"/>
          </a:solidFill>
          <a:latin typeface="+mn-lt"/>
          <a:ea typeface="+mn-ea"/>
        </a:defRPr>
      </a:lvl3pPr>
      <a:lvl4pPr marL="719138" indent="-177800" algn="l" rtl="0" eaLnBrk="0" fontAlgn="base" hangingPunct="0">
        <a:spcBef>
          <a:spcPct val="20000"/>
        </a:spcBef>
        <a:spcAft>
          <a:spcPct val="0"/>
        </a:spcAft>
        <a:buChar char="–"/>
        <a:tabLst/>
        <a:defRPr sz="1000">
          <a:solidFill>
            <a:schemeClr val="bg1"/>
          </a:solidFill>
          <a:latin typeface="+mn-lt"/>
          <a:ea typeface="+mn-ea"/>
        </a:defRPr>
      </a:lvl4pPr>
      <a:lvl5pPr marL="896938" indent="-177800" algn="l" rtl="0" eaLnBrk="0" fontAlgn="base" hangingPunct="0">
        <a:spcBef>
          <a:spcPct val="20000"/>
        </a:spcBef>
        <a:spcAft>
          <a:spcPct val="0"/>
        </a:spcAft>
        <a:buChar char="»"/>
        <a:tabLst/>
        <a:defRPr sz="800">
          <a:solidFill>
            <a:schemeClr val="bg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07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  <a:ea typeface="+mj-ea"/>
          <a:cs typeface="ＭＳ Ｐゴシック" pitchFamily="12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200025" indent="-20002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ＭＳ Ｐゴシック" pitchFamily="127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sv-SE" sz="1100" dirty="0">
                <a:solidFill>
                  <a:srgbClr val="D57E1C"/>
                </a:solidFill>
              </a:rPr>
              <a:t>VAD GÖR EGENTLIGEN EN</a:t>
            </a:r>
            <a:r>
              <a:rPr lang="sv-SE" dirty="0">
                <a:solidFill>
                  <a:schemeClr val="accent5"/>
                </a:solidFill>
              </a:rPr>
              <a:t/>
            </a:r>
            <a:br>
              <a:rPr lang="sv-SE" dirty="0">
                <a:solidFill>
                  <a:schemeClr val="accent5"/>
                </a:solidFill>
              </a:rPr>
            </a:br>
            <a:r>
              <a:rPr lang="sv-SE" dirty="0">
                <a:solidFill>
                  <a:schemeClr val="accent5"/>
                </a:solidFill>
              </a:rPr>
              <a:t>KUNDANSVARIG</a:t>
            </a:r>
            <a:br>
              <a:rPr lang="sv-SE" dirty="0">
                <a:solidFill>
                  <a:schemeClr val="accent5"/>
                </a:solidFill>
              </a:rPr>
            </a:br>
            <a:r>
              <a:rPr lang="sv-SE" sz="1100" dirty="0">
                <a:solidFill>
                  <a:srgbClr val="D57E1C"/>
                </a:solidFill>
              </a:rPr>
              <a:t>PÅ KARLSTADS KOMMUNS IT-AVDELNING?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1074" name="Rubrik 1"/>
          <p:cNvSpPr>
            <a:spLocks noGrp="1"/>
          </p:cNvSpPr>
          <p:nvPr>
            <p:ph type="title"/>
          </p:nvPr>
        </p:nvSpPr>
        <p:spPr>
          <a:xfrm>
            <a:off x="4572000" y="195486"/>
            <a:ext cx="4032447" cy="388541"/>
          </a:xfrm>
        </p:spPr>
        <p:txBody>
          <a:bodyPr/>
          <a:lstStyle/>
          <a:p>
            <a:r>
              <a:rPr lang="sv-SE" altLang="en-US" dirty="0"/>
              <a:t>LOTTA JANSSON</a:t>
            </a:r>
          </a:p>
        </p:txBody>
      </p:sp>
      <p:sp>
        <p:nvSpPr>
          <p:cNvPr id="131075" name="Platshållare för innehåll 12"/>
          <p:cNvSpPr>
            <a:spLocks noGrp="1"/>
          </p:cNvSpPr>
          <p:nvPr>
            <p:ph sz="quarter" idx="13"/>
          </p:nvPr>
        </p:nvSpPr>
        <p:spPr>
          <a:xfrm>
            <a:off x="4572000" y="771550"/>
            <a:ext cx="3950070" cy="4176464"/>
          </a:xfrm>
        </p:spPr>
        <p:txBody>
          <a:bodyPr/>
          <a:lstStyle/>
          <a:p>
            <a:r>
              <a:rPr lang="sv-SE" altLang="en-US" dirty="0"/>
              <a:t>Jobbat med IT i många olika former sedan 1997.</a:t>
            </a:r>
          </a:p>
          <a:p>
            <a:r>
              <a:rPr lang="sv-SE" altLang="en-US" dirty="0"/>
              <a:t>Pluggade systemvetenskapligt program.</a:t>
            </a:r>
          </a:p>
          <a:p>
            <a:r>
              <a:rPr lang="sv-SE" altLang="en-US" dirty="0"/>
              <a:t>Använde webben första gången 1993 och har inte släppt den sedan dess.</a:t>
            </a:r>
          </a:p>
          <a:p>
            <a:r>
              <a:rPr lang="sv-SE" altLang="en-US" dirty="0"/>
              <a:t>Haft roller som systemutvecklare, utbildare, supporttekniker, projektledare, affärsområdesansvarig, teamchef, kundansvarig.</a:t>
            </a:r>
          </a:p>
          <a:p>
            <a:endParaRPr lang="sv-SE" altLang="en-US" dirty="0"/>
          </a:p>
          <a:p>
            <a:pPr marL="0" indent="0" algn="ctr">
              <a:buNone/>
            </a:pPr>
            <a:r>
              <a:rPr lang="sv-SE" altLang="en-US" sz="1800" dirty="0">
                <a:latin typeface="Arial Black" pitchFamily="34" charset="0"/>
                <a:ea typeface="+mj-ea"/>
              </a:rPr>
              <a:t>Jag gillar mitt jobb. </a:t>
            </a:r>
          </a:p>
          <a:p>
            <a:pPr marL="0" indent="0" algn="ctr">
              <a:buNone/>
            </a:pPr>
            <a:r>
              <a:rPr lang="sv-SE" altLang="en-US" sz="1800" dirty="0">
                <a:latin typeface="Arial Black" pitchFamily="34" charset="0"/>
                <a:ea typeface="+mj-ea"/>
              </a:rPr>
              <a:t>Det är viktigt.</a:t>
            </a:r>
          </a:p>
          <a:p>
            <a:endParaRPr lang="sv-SE" altLang="en-US" dirty="0"/>
          </a:p>
          <a:p>
            <a:pPr marL="0" indent="0">
              <a:buNone/>
            </a:pPr>
            <a:r>
              <a:rPr lang="sv-SE" altLang="en-US" sz="1400" dirty="0"/>
              <a:t>Älskar motorsport, hästar och har en katt med egen </a:t>
            </a:r>
            <a:r>
              <a:rPr lang="sv-SE" altLang="en-US" sz="1400" dirty="0" err="1"/>
              <a:t>hashtag</a:t>
            </a:r>
            <a:r>
              <a:rPr lang="sv-SE" altLang="en-US" sz="1400" dirty="0"/>
              <a:t> #</a:t>
            </a:r>
            <a:r>
              <a:rPr lang="sv-SE" altLang="en-US" sz="1400" dirty="0" err="1"/>
              <a:t>kattentassen</a:t>
            </a:r>
            <a:r>
              <a:rPr lang="sv-SE" altLang="en-US" sz="1400" dirty="0"/>
              <a:t> på </a:t>
            </a:r>
            <a:r>
              <a:rPr lang="sv-SE" altLang="en-US" sz="1400" dirty="0" err="1"/>
              <a:t>Instagram</a:t>
            </a:r>
            <a:r>
              <a:rPr lang="sv-SE" altLang="en-US" sz="1400" dirty="0"/>
              <a:t>.</a:t>
            </a:r>
          </a:p>
          <a:p>
            <a:pPr marL="0" indent="0">
              <a:buNone/>
            </a:pPr>
            <a:endParaRPr lang="sv-SE" altLang="en-US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80898" name="Rubrik 1"/>
          <p:cNvSpPr>
            <a:spLocks noGrp="1"/>
          </p:cNvSpPr>
          <p:nvPr>
            <p:ph type="title"/>
          </p:nvPr>
        </p:nvSpPr>
        <p:spPr>
          <a:xfrm>
            <a:off x="4572000" y="267494"/>
            <a:ext cx="4032447" cy="316485"/>
          </a:xfrm>
        </p:spPr>
        <p:txBody>
          <a:bodyPr/>
          <a:lstStyle/>
          <a:p>
            <a:r>
              <a:rPr lang="sv-SE" altLang="en-US" dirty="0"/>
              <a:t>JOBBET</a:t>
            </a:r>
          </a:p>
        </p:txBody>
      </p:sp>
      <p:sp>
        <p:nvSpPr>
          <p:cNvPr id="80899" name="Platshållare för innehåll 12"/>
          <p:cNvSpPr>
            <a:spLocks noGrp="1"/>
          </p:cNvSpPr>
          <p:nvPr>
            <p:ph sz="quarter" idx="13"/>
          </p:nvPr>
        </p:nvSpPr>
        <p:spPr>
          <a:xfrm>
            <a:off x="4576687" y="739503"/>
            <a:ext cx="3950070" cy="2088232"/>
          </a:xfrm>
        </p:spPr>
        <p:txBody>
          <a:bodyPr/>
          <a:lstStyle/>
          <a:p>
            <a:r>
              <a:rPr lang="sv-SE" altLang="en-US" dirty="0"/>
              <a:t>Stöttar kunderna vid förändring, vidareutveckling och avveckling av IT-tjänster.</a:t>
            </a:r>
          </a:p>
          <a:p>
            <a:r>
              <a:rPr lang="sv-SE" altLang="en-US" dirty="0"/>
              <a:t>Ansvarig för IT-avdelningens tjänster till mina kunder – tekniska förvaltningarna och energi/nätbolagen.</a:t>
            </a:r>
          </a:p>
          <a:p>
            <a:r>
              <a:rPr lang="sv-SE" altLang="en-US" dirty="0"/>
              <a:t>Koordinerar arbetet internt på IT-avdelningen.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xmlns="" id="{245DF4E2-B893-441B-B41C-8DE34F0D7C74}"/>
              </a:ext>
            </a:extLst>
          </p:cNvPr>
          <p:cNvSpPr txBox="1">
            <a:spLocks/>
          </p:cNvSpPr>
          <p:nvPr/>
        </p:nvSpPr>
        <p:spPr bwMode="auto">
          <a:xfrm>
            <a:off x="4571999" y="2983260"/>
            <a:ext cx="4032447" cy="31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  <a:ea typeface="+mj-ea"/>
                <a:cs typeface="ＭＳ Ｐゴシック" pitchFamily="127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 Black" pitchFamily="84" charset="0"/>
                <a:ea typeface="ＭＳ Ｐゴシック" pitchFamily="-48" charset="-128"/>
                <a:cs typeface="ＭＳ Ｐゴシック" pitchFamily="127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 Black" pitchFamily="84" charset="0"/>
                <a:ea typeface="ＭＳ Ｐゴシック" pitchFamily="-48" charset="-128"/>
                <a:cs typeface="ＭＳ Ｐゴシック" pitchFamily="127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 Black" pitchFamily="84" charset="0"/>
                <a:ea typeface="ＭＳ Ｐゴシック" pitchFamily="-48" charset="-128"/>
                <a:cs typeface="ＭＳ Ｐゴシック" pitchFamily="127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Arial Black" pitchFamily="84" charset="0"/>
                <a:ea typeface="ＭＳ Ｐゴシック" pitchFamily="-48" charset="-128"/>
                <a:cs typeface="ＭＳ Ｐゴシック" pitchFamily="127" charset="-128"/>
              </a:defRPr>
            </a:lvl5pPr>
            <a:lvl6pPr marL="3429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6pPr>
            <a:lvl7pPr marL="6858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7pPr>
            <a:lvl8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8pPr>
            <a:lvl9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9pPr>
          </a:lstStyle>
          <a:p>
            <a:r>
              <a:rPr lang="sv-SE" altLang="en-US" kern="0" dirty="0"/>
              <a:t>NÅGRA SAKER VI GÖR</a:t>
            </a:r>
          </a:p>
        </p:txBody>
      </p:sp>
      <p:sp>
        <p:nvSpPr>
          <p:cNvPr id="6" name="Platshållare för innehåll 12">
            <a:extLst>
              <a:ext uri="{FF2B5EF4-FFF2-40B4-BE49-F238E27FC236}">
                <a16:creationId xmlns:a16="http://schemas.microsoft.com/office/drawing/2014/main" xmlns="" id="{775F6854-E659-482B-9E50-0AA12050380F}"/>
              </a:ext>
            </a:extLst>
          </p:cNvPr>
          <p:cNvSpPr txBox="1">
            <a:spLocks/>
          </p:cNvSpPr>
          <p:nvPr/>
        </p:nvSpPr>
        <p:spPr bwMode="auto">
          <a:xfrm>
            <a:off x="4571999" y="3415308"/>
            <a:ext cx="395007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127" charset="-128"/>
              </a:defRPr>
            </a:lvl1pPr>
            <a:lvl2pPr marL="363538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tabLst/>
              <a:defRPr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541338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tabLst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719138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tabLst/>
              <a:defRPr sz="1000">
                <a:solidFill>
                  <a:schemeClr val="tx1"/>
                </a:solidFill>
                <a:latin typeface="+mn-lt"/>
                <a:ea typeface="+mn-ea"/>
              </a:defRPr>
            </a:lvl4pPr>
            <a:lvl5pPr marL="896938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tabLst/>
              <a:defRPr sz="8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sv-SE" altLang="en-US" kern="0" dirty="0"/>
              <a:t>Digital strategi och planer för kommunen</a:t>
            </a:r>
          </a:p>
          <a:p>
            <a:r>
              <a:rPr lang="sv-SE" altLang="en-US" kern="0" dirty="0"/>
              <a:t>Trygg Anhörig – </a:t>
            </a:r>
            <a:r>
              <a:rPr lang="sv-SE" altLang="en-US" kern="0" dirty="0" err="1"/>
              <a:t>IoT</a:t>
            </a:r>
            <a:r>
              <a:rPr lang="sv-SE" altLang="en-US" kern="0" dirty="0"/>
              <a:t> hos trygghetsboende</a:t>
            </a:r>
          </a:p>
          <a:p>
            <a:r>
              <a:rPr lang="sv-SE" altLang="en-US" kern="0" dirty="0"/>
              <a:t>AI – handläggarrobot</a:t>
            </a:r>
          </a:p>
          <a:p>
            <a:r>
              <a:rPr lang="sv-SE" altLang="en-US" kern="0" dirty="0"/>
              <a:t>Digitala lösningar i klassrummen</a:t>
            </a:r>
          </a:p>
          <a:p>
            <a:r>
              <a:rPr lang="sv-SE" altLang="en-US" kern="0" dirty="0"/>
              <a:t>Digitaliserar bygglovsprocessen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xmlns="" id="{843ED099-BD28-4CF6-BEEC-F0E58AF361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xmlns="" id="{04063223-03D6-4119-B41E-B732C06D2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86171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Karlstads Kommun">
      <a:dk1>
        <a:srgbClr val="000000"/>
      </a:dk1>
      <a:lt1>
        <a:srgbClr val="FFFFFF"/>
      </a:lt1>
      <a:dk2>
        <a:srgbClr val="000000"/>
      </a:dk2>
      <a:lt2>
        <a:srgbClr val="FFEC00"/>
      </a:lt2>
      <a:accent1>
        <a:srgbClr val="F8DC00"/>
      </a:accent1>
      <a:accent2>
        <a:srgbClr val="EAB90C"/>
      </a:accent2>
      <a:accent3>
        <a:srgbClr val="D57E1C"/>
      </a:accent3>
      <a:accent4>
        <a:srgbClr val="CA5215"/>
      </a:accent4>
      <a:accent5>
        <a:srgbClr val="B50422"/>
      </a:accent5>
      <a:accent6>
        <a:srgbClr val="8D2227"/>
      </a:accent6>
      <a:hlink>
        <a:srgbClr val="0070C0"/>
      </a:hlink>
      <a:folHlink>
        <a:srgbClr val="7F7F7F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KK PP_mall_med bilder och text.potx" id="{1CB5D484-1AB9-4E30-A91C-115951A4AEF6}" vid="{26655EE0-B883-47AA-8EDA-3EE8CE88519C}"/>
    </a:ext>
  </a:extLst>
</a:theme>
</file>

<file path=ppt/theme/theme2.xml><?xml version="1.0" encoding="utf-8"?>
<a:theme xmlns:a="http://schemas.openxmlformats.org/drawingml/2006/main" name="Red">
  <a:themeElements>
    <a:clrScheme name="Karlstads Kommun">
      <a:dk1>
        <a:srgbClr val="000000"/>
      </a:dk1>
      <a:lt1>
        <a:srgbClr val="FFFFFF"/>
      </a:lt1>
      <a:dk2>
        <a:srgbClr val="000000"/>
      </a:dk2>
      <a:lt2>
        <a:srgbClr val="FFEC00"/>
      </a:lt2>
      <a:accent1>
        <a:srgbClr val="F8DC00"/>
      </a:accent1>
      <a:accent2>
        <a:srgbClr val="EAB90C"/>
      </a:accent2>
      <a:accent3>
        <a:srgbClr val="D57E1C"/>
      </a:accent3>
      <a:accent4>
        <a:srgbClr val="CA5215"/>
      </a:accent4>
      <a:accent5>
        <a:srgbClr val="B50422"/>
      </a:accent5>
      <a:accent6>
        <a:srgbClr val="8D2227"/>
      </a:accent6>
      <a:hlink>
        <a:srgbClr val="0070C0"/>
      </a:hlink>
      <a:folHlink>
        <a:srgbClr val="7F7F7F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KK PP_mall_med bilder och text.potx" id="{1CB5D484-1AB9-4E30-A91C-115951A4AEF6}" vid="{7A6F31F1-4723-409A-9395-52022214AD25}"/>
    </a:ext>
  </a:extLst>
</a:theme>
</file>

<file path=ppt/theme/theme3.xml><?xml version="1.0" encoding="utf-8"?>
<a:theme xmlns:a="http://schemas.openxmlformats.org/drawingml/2006/main" name="Bakgrund_utan logga">
  <a:themeElements>
    <a:clrScheme name="Karlstads Kommun">
      <a:dk1>
        <a:srgbClr val="000000"/>
      </a:dk1>
      <a:lt1>
        <a:srgbClr val="FFFFFF"/>
      </a:lt1>
      <a:dk2>
        <a:srgbClr val="000000"/>
      </a:dk2>
      <a:lt2>
        <a:srgbClr val="FFEC00"/>
      </a:lt2>
      <a:accent1>
        <a:srgbClr val="F8DC00"/>
      </a:accent1>
      <a:accent2>
        <a:srgbClr val="EAB90C"/>
      </a:accent2>
      <a:accent3>
        <a:srgbClr val="D57E1C"/>
      </a:accent3>
      <a:accent4>
        <a:srgbClr val="CA5215"/>
      </a:accent4>
      <a:accent5>
        <a:srgbClr val="B50422"/>
      </a:accent5>
      <a:accent6>
        <a:srgbClr val="8D2227"/>
      </a:accent6>
      <a:hlink>
        <a:srgbClr val="0070C0"/>
      </a:hlink>
      <a:folHlink>
        <a:srgbClr val="7F7F7F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KK PP_mall_med bilder och text.potx" id="{1CB5D484-1AB9-4E30-A91C-115951A4AEF6}" vid="{10D34498-3B31-43FA-9110-E8BB4CFDDA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Karlstad med bilder och text</Template>
  <TotalTime>24</TotalTime>
  <Words>144</Words>
  <Application>Microsoft Macintosh PowerPoint</Application>
  <PresentationFormat>Bildspel på skärmen (16:9)</PresentationFormat>
  <Paragraphs>25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White</vt:lpstr>
      <vt:lpstr>Red</vt:lpstr>
      <vt:lpstr>Bakgrund_utan logga</vt:lpstr>
      <vt:lpstr>VAD GÖR EGENTLIGEN EN KUNDANSVARIG PÅ KARLSTADS KOMMUNS IT-AVDELNING?</vt:lpstr>
      <vt:lpstr>LOTTA JANSSON</vt:lpstr>
      <vt:lpstr>JOBBET</vt:lpstr>
      <vt:lpstr>TACK!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 GÖR EGENTLIGEN EN KUNDANSVARIG PÅ KARLSTADS KOMMUNS IT-AVDELNING?</dc:title>
  <dc:subject/>
  <dc:creator>Lotta Jansson</dc:creator>
  <cp:keywords/>
  <dc:description/>
  <cp:lastModifiedBy>Marie-Therese</cp:lastModifiedBy>
  <cp:revision>4</cp:revision>
  <cp:lastPrinted>2012-04-04T12:53:20Z</cp:lastPrinted>
  <dcterms:created xsi:type="dcterms:W3CDTF">2018-04-10T13:57:34Z</dcterms:created>
  <dcterms:modified xsi:type="dcterms:W3CDTF">2018-04-18T07:25:21Z</dcterms:modified>
  <cp:category/>
</cp:coreProperties>
</file>