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19" r:id="rId2"/>
  </p:sldMasterIdLst>
  <p:notesMasterIdLst>
    <p:notesMasterId r:id="rId16"/>
  </p:notesMasterIdLst>
  <p:handoutMasterIdLst>
    <p:handoutMasterId r:id="rId17"/>
  </p:handoutMasterIdLst>
  <p:sldIdLst>
    <p:sldId id="331" r:id="rId3"/>
    <p:sldId id="420" r:id="rId4"/>
    <p:sldId id="423" r:id="rId5"/>
    <p:sldId id="422" r:id="rId6"/>
    <p:sldId id="394" r:id="rId7"/>
    <p:sldId id="417" r:id="rId8"/>
    <p:sldId id="421" r:id="rId9"/>
    <p:sldId id="391" r:id="rId10"/>
    <p:sldId id="418" r:id="rId11"/>
    <p:sldId id="416" r:id="rId12"/>
    <p:sldId id="415" r:id="rId13"/>
    <p:sldId id="403" r:id="rId14"/>
    <p:sldId id="419" r:id="rId15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0000"/>
    <a:srgbClr val="0066FF"/>
    <a:srgbClr val="FFFF00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86356" autoAdjust="0"/>
  </p:normalViewPr>
  <p:slideViewPr>
    <p:cSldViewPr>
      <p:cViewPr varScale="1">
        <p:scale>
          <a:sx n="86" d="100"/>
          <a:sy n="86" d="100"/>
        </p:scale>
        <p:origin x="134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7127784290738"/>
          <c:y val="6.25E-2"/>
          <c:w val="0.7971864009378663"/>
          <c:h val="0.69959677419354838"/>
        </c:manualLayout>
      </c:layout>
      <c:barChart>
        <c:barDir val="col"/>
        <c:grouping val="percentStack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Underkänt</c:v>
                </c:pt>
              </c:strCache>
            </c:strRef>
          </c:tx>
          <c:spPr>
            <a:solidFill>
              <a:srgbClr val="3399FF"/>
            </a:solidFill>
            <a:ln>
              <a:noFill/>
            </a:ln>
            <a:effectLst/>
          </c:spPr>
          <c:invertIfNegative val="1"/>
          <c:cat>
            <c:numRef>
              <c:f>Sheet1!$B$1:$E$1</c:f>
              <c:numCache>
                <c:formatCode>Standard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Sheet1!$B$2:$E$2</c:f>
              <c:numCache>
                <c:formatCode>Standard</c:formatCode>
                <c:ptCount val="4"/>
                <c:pt idx="0">
                  <c:v>33</c:v>
                </c:pt>
                <c:pt idx="1">
                  <c:v>34</c:v>
                </c:pt>
                <c:pt idx="2">
                  <c:v>39</c:v>
                </c:pt>
                <c:pt idx="3">
                  <c:v>30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38D4-44AC-912B-BF0388A826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Godkänt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1"/>
          <c:cat>
            <c:numRef>
              <c:f>Sheet1!$B$1:$E$1</c:f>
              <c:numCache>
                <c:formatCode>Standard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Sheet1!$B$3:$E$3</c:f>
              <c:numCache>
                <c:formatCode>Standard</c:formatCode>
                <c:ptCount val="4"/>
                <c:pt idx="0">
                  <c:v>53</c:v>
                </c:pt>
                <c:pt idx="1">
                  <c:v>37</c:v>
                </c:pt>
                <c:pt idx="2">
                  <c:v>27</c:v>
                </c:pt>
                <c:pt idx="3">
                  <c:v>41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38D4-44AC-912B-BF0388A826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Väl godkänt</c:v>
                </c:pt>
              </c:strCache>
            </c:strRef>
          </c:tx>
          <c:spPr>
            <a:solidFill>
              <a:srgbClr val="AAADCA"/>
            </a:solidFill>
            <a:ln>
              <a:noFill/>
            </a:ln>
            <a:effectLst/>
          </c:spPr>
          <c:invertIfNegative val="1"/>
          <c:cat>
            <c:numRef>
              <c:f>Sheet1!$B$1:$E$1</c:f>
              <c:numCache>
                <c:formatCode>Standard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Sheet1!$B$4:$E$4</c:f>
              <c:numCache>
                <c:formatCode>Standard</c:formatCode>
                <c:ptCount val="4"/>
                <c:pt idx="0">
                  <c:v>14</c:v>
                </c:pt>
                <c:pt idx="1">
                  <c:v>29</c:v>
                </c:pt>
                <c:pt idx="2">
                  <c:v>34</c:v>
                </c:pt>
                <c:pt idx="3">
                  <c:v>29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38D4-44AC-912B-BF0388A82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9804016"/>
        <c:axId val="419803624"/>
      </c:barChart>
      <c:catAx>
        <c:axId val="419804016"/>
        <c:scaling>
          <c:orientation val="minMax"/>
        </c:scaling>
        <c:delete val="0"/>
        <c:axPos val="b"/>
        <c:numFmt formatCode="Standar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980362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419803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980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69470321734642E-2"/>
          <c:y val="6.5216414826526778E-2"/>
          <c:w val="0.88276670574443139"/>
          <c:h val="0.6995967741935483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Medelpoäng, exklusive bonuspoäng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B7-4F8E-8185-118312DB695F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B7-4F8E-8185-118312DB69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0-4 duggor</c:v>
                </c:pt>
                <c:pt idx="1">
                  <c:v>5-8 duggor</c:v>
                </c:pt>
              </c:strCache>
            </c:strRef>
          </c:cat>
          <c:val>
            <c:numRef>
              <c:f>Sheet1!$B$2:$C$2</c:f>
              <c:numCache>
                <c:formatCode>Standard</c:formatCode>
                <c:ptCount val="2"/>
                <c:pt idx="0">
                  <c:v>17.52</c:v>
                </c:pt>
                <c:pt idx="1">
                  <c:v>25.31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09-4DBA-A4F2-06B1BEBBB7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060776"/>
        <c:axId val="321059992"/>
      </c:barChart>
      <c:catAx>
        <c:axId val="321060776"/>
        <c:scaling>
          <c:orientation val="minMax"/>
        </c:scaling>
        <c:delete val="0"/>
        <c:axPos val="b"/>
        <c:numFmt formatCode="Standar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5999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210599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.##0;\-#\.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60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441808724185718"/>
          <c:y val="0.86625094006914805"/>
          <c:w val="0.34694914516900854"/>
          <c:h val="0.11745025012897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69470321734642E-2"/>
          <c:y val="6.5216414826526778E-2"/>
          <c:w val="0.88276670574443139"/>
          <c:h val="0.6995967741935483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Medelpoäng, exklusive bonuspoäng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B7-4F8E-8185-118312DB695F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B7-4F8E-8185-118312DB69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0-4 duggor</c:v>
                </c:pt>
                <c:pt idx="1">
                  <c:v>5-8 duggor</c:v>
                </c:pt>
              </c:strCache>
            </c:strRef>
          </c:cat>
          <c:val>
            <c:numRef>
              <c:f>Sheet1!$B$2:$C$2</c:f>
              <c:numCache>
                <c:formatCode>Standard</c:formatCode>
                <c:ptCount val="2"/>
                <c:pt idx="0">
                  <c:v>18.079999999999998</c:v>
                </c:pt>
                <c:pt idx="1">
                  <c:v>22.97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09-4DBA-A4F2-06B1BEBBB7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060776"/>
        <c:axId val="321059992"/>
      </c:barChart>
      <c:catAx>
        <c:axId val="321060776"/>
        <c:scaling>
          <c:orientation val="minMax"/>
        </c:scaling>
        <c:delete val="0"/>
        <c:axPos val="b"/>
        <c:numFmt formatCode="Standar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5999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210599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.##0;\-#\.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60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441808724185718"/>
          <c:y val="0.86625094006914805"/>
          <c:w val="0.34694914516900854"/>
          <c:h val="0.11745025012897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69470321734642E-2"/>
          <c:y val="6.5216414826526778E-2"/>
          <c:w val="0.88276670574443139"/>
          <c:h val="0.6995967741935483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Medelpoäng, exklusive bonuspoäng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B7-4F8E-8185-118312DB695F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B7-4F8E-8185-118312DB69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0-4 duggor</c:v>
                </c:pt>
                <c:pt idx="1">
                  <c:v>5-8 duggor</c:v>
                </c:pt>
              </c:strCache>
            </c:strRef>
          </c:cat>
          <c:val>
            <c:numRef>
              <c:f>Sheet1!$B$2:$C$2</c:f>
              <c:numCache>
                <c:formatCode>Standard</c:formatCode>
                <c:ptCount val="2"/>
                <c:pt idx="0">
                  <c:v>20.85</c:v>
                </c:pt>
                <c:pt idx="1">
                  <c:v>22.05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09-4DBA-A4F2-06B1BEBBB7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1060776"/>
        <c:axId val="321059992"/>
      </c:barChart>
      <c:catAx>
        <c:axId val="321060776"/>
        <c:scaling>
          <c:orientation val="minMax"/>
        </c:scaling>
        <c:delete val="0"/>
        <c:axPos val="b"/>
        <c:numFmt formatCode="Standar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5999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210599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.##0;\-#\.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21060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19EEA70-A385-40A5-A48E-E0D795FBC9EB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65537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v-SE" altLang="sv-SE" dirty="0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F81075E-8364-454D-AD43-5F320237FC22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4084651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8273A1-2A07-4495-8D50-F92EC7EDA16A}" type="slidenum">
              <a:rPr lang="sv-SE" altLang="sv-SE"/>
              <a:pPr/>
              <a:t>1</a:t>
            </a:fld>
            <a:endParaRPr lang="sv-SE" altLang="sv-SE" dirty="0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277580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2902D-6092-4864-809B-1844A5054B39}" type="slidenum">
              <a:rPr lang="sv-SE" altLang="sv-SE"/>
              <a:pPr/>
              <a:t>8</a:t>
            </a:fld>
            <a:endParaRPr lang="sv-SE" altLang="sv-SE" dirty="0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dirty="0"/>
              <a:t>Källa: SCB</a:t>
            </a:r>
          </a:p>
        </p:txBody>
      </p:sp>
    </p:spTree>
    <p:extLst>
      <p:ext uri="{BB962C8B-B14F-4D97-AF65-F5344CB8AC3E}">
        <p14:creationId xmlns:p14="http://schemas.microsoft.com/office/powerpoint/2010/main" val="2940847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5CB97-154E-4FDB-995E-8B0D8F31F28D}" type="slidenum">
              <a:rPr lang="sv-SE" altLang="sv-SE"/>
              <a:pPr/>
              <a:t>9</a:t>
            </a:fld>
            <a:endParaRPr lang="sv-SE" altLang="sv-SE" dirty="0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800725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5CB97-154E-4FDB-995E-8B0D8F31F28D}" type="slidenum">
              <a:rPr lang="sv-SE" altLang="sv-SE"/>
              <a:pPr/>
              <a:t>10</a:t>
            </a:fld>
            <a:endParaRPr lang="sv-SE" altLang="sv-SE" dirty="0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287456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5CB97-154E-4FDB-995E-8B0D8F31F28D}" type="slidenum">
              <a:rPr lang="sv-SE" altLang="sv-SE"/>
              <a:pPr/>
              <a:t>11</a:t>
            </a:fld>
            <a:endParaRPr lang="sv-SE" altLang="sv-SE" dirty="0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31143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290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4029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2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4029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v-SE" dirty="0"/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402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14029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4029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4029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4029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4030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4030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1403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grpSp>
        <p:nvGrpSpPr>
          <p:cNvPr id="14030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030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30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30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30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30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030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4031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14031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14031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14031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5DE070-48B3-412D-A7C5-F00977091EA8}" type="slidenum">
              <a:rPr lang="sv-SE" altLang="sv-SE"/>
              <a:pPr/>
              <a:t>‹#›</a:t>
            </a:fld>
            <a:endParaRPr lang="sv-SE" altLang="sv-SE" dirty="0"/>
          </a:p>
        </p:txBody>
      </p:sp>
      <p:sp>
        <p:nvSpPr>
          <p:cNvPr id="14031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7A315-5B1D-4369-B2D7-38D76B229EA7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15390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A0EDD-D2AD-4F8C-876F-9E2366D7C12F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366900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77B8F-D681-4AC9-BB52-66D86BE88B93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2776840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4D726-42A3-494D-AA35-E043B781B27E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713977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F58C7-6F09-4A2F-AA28-DDBD9D465851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135157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A62B8-324F-4A77-AE62-05309AA76F3C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211023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526BC-AF92-45F8-9E85-DBFD9E1ECA29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1559996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736F9-CBA5-4453-887D-26CFD5E28E5B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2596512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EDE1C-9BF8-460F-B4DF-246FBAE06478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621093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4116A-C1DB-435F-B7C6-D983CCD92785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418413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14F6E-BF87-40A1-A72F-28C634031794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221755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C8F99-1DF1-4168-AF8F-6A2E4D383ECC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697076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A5139-6E3F-40D3-8CC1-5777818ECF8A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1761409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6E1C3-10E4-48EA-BDDA-61C3E5DA608E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37045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F8A58-6033-44E1-BC40-91277AC9FE26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7925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68E55-D1E4-4F18-9D47-26A198A6D535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08723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43633-0001-4228-B490-5E63861F44F4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94748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C698D-D575-4E91-BDAF-7B8855BDD68E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26177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48F54-E8D5-428B-8C8E-B53A18113DBC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52330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6C96-C8CE-4147-B141-ADE1286B02E7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20827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951D7-D2A1-4DF5-992B-31688A248D93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68190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926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6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3926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v-SE" dirty="0"/>
          </a:p>
        </p:txBody>
      </p:sp>
      <p:grpSp>
        <p:nvGrpSpPr>
          <p:cNvPr id="13927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927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13927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927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3927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3927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3927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3927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13927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grpSp>
        <p:nvGrpSpPr>
          <p:cNvPr id="13927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928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8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8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8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8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928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3928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3928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3928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sv-SE" altLang="sv-SE" dirty="0"/>
          </a:p>
        </p:txBody>
      </p:sp>
      <p:sp>
        <p:nvSpPr>
          <p:cNvPr id="13928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sv-SE" altLang="sv-SE" dirty="0"/>
          </a:p>
        </p:txBody>
      </p:sp>
      <p:sp>
        <p:nvSpPr>
          <p:cNvPr id="13929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16A3FEF-248D-4B4D-B397-A33DA2EB5618}" type="slidenum">
              <a:rPr lang="sv-SE" altLang="sv-SE"/>
              <a:pPr/>
              <a:t>‹#›</a:t>
            </a:fld>
            <a:endParaRPr lang="sv-SE" altLang="sv-SE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Klicka här för att ändra format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Klicka här för att ändra format på bakgrundstexten</a:t>
            </a:r>
          </a:p>
          <a:p>
            <a:pPr lvl="1"/>
            <a:r>
              <a:rPr lang="en-US" altLang="sv-SE" smtClean="0"/>
              <a:t>Nivå två</a:t>
            </a:r>
          </a:p>
          <a:p>
            <a:pPr lvl="2"/>
            <a:r>
              <a:rPr lang="en-US" altLang="sv-SE" smtClean="0"/>
              <a:t>Nivå tre</a:t>
            </a:r>
          </a:p>
          <a:p>
            <a:pPr lvl="3"/>
            <a:r>
              <a:rPr lang="en-US" altLang="sv-SE" smtClean="0"/>
              <a:t>Nivå fyra</a:t>
            </a:r>
          </a:p>
          <a:p>
            <a:pPr lvl="4"/>
            <a:r>
              <a:rPr lang="en-US" altLang="sv-SE" smtClean="0"/>
              <a:t>Nivå fem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9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73C4171-AE6A-409C-AE45-3F910221A70B}" type="slidenum">
              <a:rPr lang="en-US" altLang="sv-SE"/>
              <a:pPr/>
              <a:t>‹#›</a:t>
            </a:fld>
            <a:endParaRPr lang="en-US" alt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0" grpId="0" autoUpdateAnimBg="0"/>
      <p:bldP spid="309251" grpId="0" build="p" autoUpdateAnimBg="0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92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92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92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92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92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92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au.itslearning.com/essay/read_essay.aspx?EssayID=1443638" TargetMode="External"/><Relationship Id="rId3" Type="http://schemas.openxmlformats.org/officeDocument/2006/relationships/hyperlink" Target="https://kau.itslearning.com/essay/read_essay.aspx?EssayID=1443633" TargetMode="External"/><Relationship Id="rId7" Type="http://schemas.openxmlformats.org/officeDocument/2006/relationships/hyperlink" Target="https://kau.itslearning.com/essay/read_essay.aspx?EssayID=1443637" TargetMode="Externa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Relationship Id="rId6" Type="http://schemas.openxmlformats.org/officeDocument/2006/relationships/hyperlink" Target="https://kau.itslearning.com/essay/read_essay.aspx?EssayID=1443636" TargetMode="External"/><Relationship Id="rId5" Type="http://schemas.openxmlformats.org/officeDocument/2006/relationships/hyperlink" Target="https://kau.itslearning.com/essay/read_essay.aspx?EssayID=1443635" TargetMode="External"/><Relationship Id="rId4" Type="http://schemas.openxmlformats.org/officeDocument/2006/relationships/hyperlink" Target="https://kau.itslearning.com/essay/read_essay.aspx?EssayID=1443634" TargetMode="External"/><Relationship Id="rId9" Type="http://schemas.openxmlformats.org/officeDocument/2006/relationships/hyperlink" Target="https://kau.itslearning.com/essay/read_essay.aspx?EssayID=144363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4321175"/>
          </a:xfrm>
        </p:spPr>
        <p:txBody>
          <a:bodyPr/>
          <a:lstStyle/>
          <a:p>
            <a:r>
              <a:rPr lang="sv-SE" dirty="0"/>
              <a:t>Flera vägar till </a:t>
            </a:r>
            <a:r>
              <a:rPr lang="sv-SE" dirty="0" smtClean="0"/>
              <a:t>G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sz="3200" dirty="0" smtClean="0"/>
              <a:t>Hybridexamination</a:t>
            </a:r>
            <a:r>
              <a:rPr lang="sv-SE" sz="3200" dirty="0"/>
              <a:t/>
            </a:r>
            <a:br>
              <a:rPr lang="sv-SE" sz="3200" dirty="0"/>
            </a:br>
            <a:r>
              <a:rPr lang="sv-SE" sz="3200" dirty="0"/>
              <a:t>med salsskrivning och duggor.</a:t>
            </a:r>
            <a:r>
              <a:rPr lang="sv-SE" altLang="sv-SE" sz="5400" dirty="0"/>
              <a:t/>
            </a:r>
            <a:br>
              <a:rPr lang="sv-SE" altLang="sv-SE" sz="5400" dirty="0"/>
            </a:br>
            <a:r>
              <a:rPr lang="sv-SE" altLang="sv-SE" sz="5400" dirty="0" smtClean="0"/>
              <a:t/>
            </a:r>
            <a:br>
              <a:rPr lang="sv-SE" altLang="sv-SE" sz="5400" dirty="0" smtClean="0"/>
            </a:br>
            <a:r>
              <a:rPr lang="sv-SE" altLang="sv-SE" sz="2800" dirty="0" smtClean="0"/>
              <a:t>Mikael </a:t>
            </a:r>
            <a:r>
              <a:rPr lang="sv-SE" altLang="sv-SE" sz="2800" dirty="0"/>
              <a:t>Svanberg</a:t>
            </a:r>
            <a:br>
              <a:rPr lang="sv-SE" altLang="sv-SE" sz="2800" dirty="0"/>
            </a:br>
            <a:r>
              <a:rPr lang="sv-SE" altLang="sv-SE" sz="2800" dirty="0" smtClean="0"/>
              <a:t>Historia</a:t>
            </a:r>
            <a:endParaRPr lang="sv-SE" altLang="sv-SE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sz="2400" dirty="0" smtClean="0"/>
              <a:t>Genomsnittlig poängsumma på tentamensfrågor, </a:t>
            </a:r>
            <a:br>
              <a:rPr lang="sv-SE" altLang="sv-SE" sz="2400" dirty="0" smtClean="0"/>
            </a:br>
            <a:r>
              <a:rPr lang="sv-SE" altLang="sv-SE" sz="2400" dirty="0" smtClean="0"/>
              <a:t>Historia </a:t>
            </a:r>
            <a:r>
              <a:rPr lang="sv-SE" altLang="sv-SE" sz="2400" dirty="0"/>
              <a:t>I, </a:t>
            </a:r>
            <a:r>
              <a:rPr lang="sv-SE" altLang="sv-SE" sz="2400" dirty="0" smtClean="0"/>
              <a:t>delkurs 4, januari 2016 </a:t>
            </a:r>
            <a:r>
              <a:rPr lang="sv-SE" altLang="sv-SE" sz="2400" dirty="0"/>
              <a:t>(G = ≥24; n=42</a:t>
            </a:r>
            <a:r>
              <a:rPr lang="sv-SE" altLang="sv-SE" sz="2400" dirty="0" smtClean="0"/>
              <a:t>)</a:t>
            </a:r>
            <a:endParaRPr lang="sv-SE" altLang="sv-SE" sz="2400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817734"/>
              </p:ext>
            </p:extLst>
          </p:nvPr>
        </p:nvGraphicFramePr>
        <p:xfrm>
          <a:off x="519113" y="1679575"/>
          <a:ext cx="804545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0454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sz="2400" dirty="0" smtClean="0"/>
              <a:t>Genomsnittlig poängsumma på tentamensfrågor, </a:t>
            </a:r>
            <a:br>
              <a:rPr lang="sv-SE" altLang="sv-SE" sz="2400" dirty="0" smtClean="0"/>
            </a:br>
            <a:r>
              <a:rPr lang="sv-SE" altLang="sv-SE" sz="2400" dirty="0" smtClean="0"/>
              <a:t>Historia </a:t>
            </a:r>
            <a:r>
              <a:rPr lang="sv-SE" altLang="sv-SE" sz="2400" dirty="0"/>
              <a:t>I, </a:t>
            </a:r>
            <a:r>
              <a:rPr lang="sv-SE" altLang="sv-SE" sz="2400" dirty="0" smtClean="0"/>
              <a:t>delkurs 4, januari 2017 </a:t>
            </a:r>
            <a:r>
              <a:rPr lang="sv-SE" altLang="sv-SE" sz="2400" dirty="0"/>
              <a:t>(G = ≥24; n=36</a:t>
            </a:r>
            <a:r>
              <a:rPr lang="sv-SE" altLang="sv-SE" sz="2400" dirty="0" smtClean="0"/>
              <a:t>)</a:t>
            </a:r>
            <a:endParaRPr lang="sv-SE" altLang="sv-SE" sz="2400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806130"/>
              </p:ext>
            </p:extLst>
          </p:nvPr>
        </p:nvGraphicFramePr>
        <p:xfrm>
          <a:off x="519113" y="1679575"/>
          <a:ext cx="804545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1699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764704"/>
            <a:ext cx="8229600" cy="1736725"/>
          </a:xfrm>
        </p:spPr>
        <p:txBody>
          <a:bodyPr/>
          <a:lstStyle/>
          <a:p>
            <a:r>
              <a:rPr lang="sv-SE" altLang="sv-SE" sz="6000" dirty="0"/>
              <a:t>Tolkning: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276872"/>
            <a:ext cx="6481763" cy="3960440"/>
          </a:xfrm>
        </p:spPr>
        <p:txBody>
          <a:bodyPr/>
          <a:lstStyle/>
          <a:p>
            <a:pPr algn="l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v-SE" altLang="sv-SE" sz="2800" dirty="0" smtClean="0"/>
              <a:t>Duggorna leder till högre grad av gemensamma förväntningar på målbilden, d.v.s. vad man uppfattar att man behöver lära sig för att godkännas på delkursen</a:t>
            </a:r>
          </a:p>
          <a:p>
            <a:pPr algn="l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sv-SE" altLang="sv-SE" sz="2800" dirty="0" smtClean="0"/>
          </a:p>
          <a:p>
            <a:pPr algn="l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sv-SE" altLang="sv-SE" sz="2800" dirty="0" smtClean="0"/>
              <a:t>Arbetet med duggorna leder möjligen även till bättre resultat på övriga examinationsuppgifter (tentamensfrågorna)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Platshållare för bild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2B58434-0D98-4640-86AD-C6C990146CDE}" type="slidenum">
              <a:rPr lang="en-US" altLang="sv-SE" sz="1400"/>
              <a:pPr algn="r"/>
              <a:t>13</a:t>
            </a:fld>
            <a:endParaRPr lang="en-US" altLang="sv-SE" sz="1400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sv-SE" dirty="0"/>
              <a:t/>
            </a:r>
            <a:br>
              <a:rPr lang="en-US" altLang="sv-SE" dirty="0"/>
            </a:br>
            <a:endParaRPr lang="en-US" altLang="sv-SE" dirty="0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292080" y="620688"/>
            <a:ext cx="3672408" cy="5903937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v-SE" altLang="sv-SE" sz="2400" dirty="0" smtClean="0"/>
              <a:t>Fortsatta utmaningar:</a:t>
            </a:r>
            <a:endParaRPr lang="sv-SE" altLang="sv-SE" sz="2400" dirty="0"/>
          </a:p>
          <a:p>
            <a:pPr eaLnBrk="1" hangingPunct="1"/>
            <a:r>
              <a:rPr lang="sv-SE" altLang="sv-SE" sz="2000" dirty="0" smtClean="0"/>
              <a:t>I avsaknad av kontrollgrupp, svårt att verifiera effekterna på lärandet, t.ex. kausalsambandet ”fler duggor” -&gt; ”högre poäng på tentamensfrågorna”</a:t>
            </a:r>
          </a:p>
          <a:p>
            <a:pPr eaLnBrk="1" hangingPunct="1"/>
            <a:r>
              <a:rPr lang="sv-SE" altLang="sv-SE" sz="2000" dirty="0" smtClean="0"/>
              <a:t>Är det arbetsbesparande?</a:t>
            </a:r>
            <a:endParaRPr lang="sv-SE" altLang="sv-SE" sz="2000" dirty="0"/>
          </a:p>
          <a:p>
            <a:pPr marL="0" indent="0" eaLnBrk="1" hangingPunct="1">
              <a:buFontTx/>
              <a:buNone/>
            </a:pPr>
            <a:endParaRPr lang="sv-SE" altLang="sv-SE" sz="1000" dirty="0" smtClean="0"/>
          </a:p>
          <a:p>
            <a:pPr marL="0" indent="0" eaLnBrk="1" hangingPunct="1">
              <a:buFontTx/>
              <a:buNone/>
            </a:pPr>
            <a:r>
              <a:rPr lang="sv-SE" altLang="sv-SE" sz="2400" dirty="0" smtClean="0"/>
              <a:t>Subjektiva iakttagelser:</a:t>
            </a:r>
            <a:endParaRPr lang="sv-SE" altLang="sv-SE" sz="2400" dirty="0"/>
          </a:p>
          <a:p>
            <a:pPr eaLnBrk="1" hangingPunct="1"/>
            <a:r>
              <a:rPr lang="sv-SE" altLang="sv-SE" sz="2000" dirty="0" smtClean="0"/>
              <a:t>Flera vägar till G skapar en tryggare studiemiljö</a:t>
            </a:r>
          </a:p>
          <a:p>
            <a:pPr eaLnBrk="1" hangingPunct="1"/>
            <a:r>
              <a:rPr lang="sv-SE" altLang="sv-SE" sz="2000" dirty="0" smtClean="0"/>
              <a:t>Salskrivningen har kunnat göras svårare med ungefär bibehållen genomströmning och med övriga faktorer i stort sett oförändrade</a:t>
            </a:r>
            <a:endParaRPr lang="sv-SE" altLang="sv-SE" sz="20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09519"/>
            <a:ext cx="4246240" cy="543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04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Teoriram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sv-SE" dirty="0" smtClean="0"/>
              <a:t>Inlärning sker utifrån förväntningar, t.ex. vad studenten tror att läraren vill att man ska kunna</a:t>
            </a:r>
          </a:p>
          <a:p>
            <a:r>
              <a:rPr lang="sv-SE" dirty="0" smtClean="0"/>
              <a:t>Läraren kan hantera det bl.a. genom att: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- Initialt presentera en tydlig målbild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- Organisera studiegrupper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- Vägleda i processen mot att uppnå 	målbilden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025286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Platshållare för bild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2B58434-0D98-4640-86AD-C6C990146CDE}" type="slidenum">
              <a:rPr lang="en-US" altLang="sv-SE" sz="1400"/>
              <a:pPr algn="r"/>
              <a:t>3</a:t>
            </a:fld>
            <a:endParaRPr lang="en-US" altLang="sv-SE" sz="1400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sv-SE" dirty="0"/>
              <a:t/>
            </a:r>
            <a:br>
              <a:rPr lang="en-US" altLang="sv-SE" dirty="0"/>
            </a:br>
            <a:endParaRPr lang="en-US" altLang="sv-SE" dirty="0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0" y="709519"/>
            <a:ext cx="3352800" cy="5528356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v-SE" altLang="sv-SE" sz="3600" dirty="0"/>
              <a:t>Ursprunglig utmaning:</a:t>
            </a:r>
          </a:p>
          <a:p>
            <a:pPr eaLnBrk="1" hangingPunct="1"/>
            <a:endParaRPr lang="sv-SE" altLang="sv-SE" sz="2000" dirty="0" smtClean="0"/>
          </a:p>
          <a:p>
            <a:pPr eaLnBrk="1" hangingPunct="1"/>
            <a:r>
              <a:rPr lang="sv-SE" altLang="sv-SE" sz="2000" dirty="0" smtClean="0"/>
              <a:t>Hur </a:t>
            </a:r>
            <a:r>
              <a:rPr lang="sv-SE" altLang="sv-SE" sz="2000" dirty="0"/>
              <a:t>skapa </a:t>
            </a:r>
            <a:r>
              <a:rPr lang="sv-SE" altLang="sv-SE" sz="2000" dirty="0" smtClean="0"/>
              <a:t>incitament för 50-80 studenter </a:t>
            </a:r>
            <a:r>
              <a:rPr lang="sv-SE" altLang="sv-SE" sz="2000" dirty="0"/>
              <a:t>att köpa och läsa en engelskspråkig huvudbok på 1100 </a:t>
            </a:r>
            <a:r>
              <a:rPr lang="sv-SE" altLang="sv-SE" sz="2000" dirty="0" smtClean="0"/>
              <a:t>sidor, när budgeten </a:t>
            </a:r>
            <a:r>
              <a:rPr lang="sv-SE" altLang="sv-SE" sz="2000" dirty="0"/>
              <a:t>medger </a:t>
            </a:r>
            <a:r>
              <a:rPr lang="sv-SE" altLang="sv-SE" sz="2000" dirty="0" smtClean="0"/>
              <a:t>undervisning och examination om 10 </a:t>
            </a:r>
            <a:r>
              <a:rPr lang="sv-SE" altLang="sv-SE" sz="2000" dirty="0"/>
              <a:t>klt / </a:t>
            </a:r>
            <a:r>
              <a:rPr lang="sv-SE" altLang="sv-SE" sz="2000" dirty="0" smtClean="0"/>
              <a:t>hp?</a:t>
            </a:r>
            <a:endParaRPr lang="sv-SE" altLang="sv-SE" sz="20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09519"/>
            <a:ext cx="4246240" cy="543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404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Platshållare för bild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2B58434-0D98-4640-86AD-C6C990146CDE}" type="slidenum">
              <a:rPr lang="en-US" altLang="sv-SE" sz="1400"/>
              <a:pPr algn="r"/>
              <a:t>4</a:t>
            </a:fld>
            <a:endParaRPr lang="en-US" altLang="sv-SE" sz="1400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sv-SE" dirty="0"/>
              <a:t/>
            </a:r>
            <a:br>
              <a:rPr lang="en-US" altLang="sv-SE" dirty="0"/>
            </a:br>
            <a:endParaRPr lang="en-US" altLang="sv-SE" dirty="0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0" y="766222"/>
            <a:ext cx="3352800" cy="5688012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v-SE" altLang="sv-SE" sz="3600" dirty="0" smtClean="0"/>
              <a:t>Lösning</a:t>
            </a:r>
            <a:r>
              <a:rPr lang="sv-SE" altLang="sv-SE" sz="3600" dirty="0"/>
              <a:t>:</a:t>
            </a:r>
          </a:p>
          <a:p>
            <a:pPr eaLnBrk="1" hangingPunct="1"/>
            <a:endParaRPr lang="sv-SE" altLang="sv-SE" sz="2000" dirty="0" smtClean="0"/>
          </a:p>
          <a:p>
            <a:pPr eaLnBrk="1" hangingPunct="1"/>
            <a:r>
              <a:rPr lang="sv-SE" altLang="sv-SE" sz="2000" dirty="0" smtClean="0"/>
              <a:t>Duggor </a:t>
            </a:r>
            <a:r>
              <a:rPr lang="sv-SE" altLang="sv-SE" sz="2000" dirty="0"/>
              <a:t>– frivilliga och </a:t>
            </a:r>
            <a:r>
              <a:rPr lang="sv-SE" altLang="sv-SE" sz="2000" dirty="0" smtClean="0"/>
              <a:t>enkla till medelsvåra </a:t>
            </a:r>
            <a:r>
              <a:rPr lang="sv-SE" altLang="sv-SE" sz="2000" dirty="0"/>
              <a:t>inlämningsuppgifter som kräver genomläsning och som var och en genererar 1 </a:t>
            </a:r>
            <a:r>
              <a:rPr lang="sv-SE" altLang="sv-SE" sz="2000" dirty="0" smtClean="0"/>
              <a:t>(-2) poäng </a:t>
            </a:r>
            <a:r>
              <a:rPr lang="sv-SE" altLang="sv-SE" sz="2000" dirty="0"/>
              <a:t>på </a:t>
            </a:r>
            <a:r>
              <a:rPr lang="sv-SE" altLang="sv-SE" sz="2000" dirty="0" smtClean="0"/>
              <a:t>salskrivningen, upp 1/3 av summan för G</a:t>
            </a:r>
          </a:p>
          <a:p>
            <a:pPr eaLnBrk="1" hangingPunct="1"/>
            <a:endParaRPr lang="sv-SE" altLang="sv-SE" sz="2000" dirty="0" smtClean="0"/>
          </a:p>
          <a:p>
            <a:pPr eaLnBrk="1" hangingPunct="1"/>
            <a:r>
              <a:rPr lang="sv-SE" altLang="sv-SE" sz="2000" dirty="0" smtClean="0"/>
              <a:t>Individuella svar med rekommenderad beredning i studiegrupper à 5-10 studenter</a:t>
            </a:r>
            <a:endParaRPr lang="sv-SE" altLang="sv-SE" sz="20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09519"/>
            <a:ext cx="4246240" cy="543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087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4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873319"/>
              </p:ext>
            </p:extLst>
          </p:nvPr>
        </p:nvGraphicFramePr>
        <p:xfrm>
          <a:off x="1476375" y="354013"/>
          <a:ext cx="6164263" cy="650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36" name="Document" r:id="rId4" imgW="6218173" imgH="6559866" progId="Word.Document.8">
                  <p:embed/>
                </p:oleObj>
              </mc:Choice>
              <mc:Fallback>
                <p:oleObj name="Document" r:id="rId4" imgW="6218173" imgH="6559866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4013"/>
                        <a:ext cx="6164263" cy="650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4905" name="Oval 9"/>
          <p:cNvSpPr>
            <a:spLocks noChangeArrowheads="1"/>
          </p:cNvSpPr>
          <p:nvPr/>
        </p:nvSpPr>
        <p:spPr bwMode="auto">
          <a:xfrm>
            <a:off x="1187450" y="4868863"/>
            <a:ext cx="6624638" cy="122555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6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4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02230"/>
              </p:ext>
            </p:extLst>
          </p:nvPr>
        </p:nvGraphicFramePr>
        <p:xfrm>
          <a:off x="827584" y="1930400"/>
          <a:ext cx="7605884" cy="2789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58" name="Document" r:id="rId4" imgW="7944525" imgH="2917294" progId="Word.Document.8">
                  <p:embed/>
                </p:oleObj>
              </mc:Choice>
              <mc:Fallback>
                <p:oleObj name="Document" r:id="rId4" imgW="7944525" imgH="2917294" progId="Word.Document.8">
                  <p:embed/>
                  <p:pic>
                    <p:nvPicPr>
                      <p:cNvPr id="4649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30400"/>
                        <a:ext cx="7605884" cy="27893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254043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/>
              <a:t>Duggor på Historia I, delkurs 4 (9 hp), 2016</a:t>
            </a:r>
            <a:endParaRPr lang="sv-SE" sz="32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sv-SE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tooltip="1. Samma historia - olika slutsatser"/>
              </a:rPr>
              <a:t>Samma </a:t>
            </a:r>
            <a:r>
              <a:rPr lang="sv-SE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3" tooltip="1. Samma historia - olika slutsatser"/>
              </a:rPr>
              <a:t>historia - olika </a:t>
            </a:r>
            <a:r>
              <a:rPr lang="sv-SE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tooltip="1. Samma historia - olika slutsatser"/>
              </a:rPr>
              <a:t>slutsatser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 smtClean="0">
                <a:hlinkClick r:id="rId4" tooltip="2. Valfri fördjupning i McKay"/>
              </a:rPr>
              <a:t>Valfri </a:t>
            </a:r>
            <a:r>
              <a:rPr lang="sv-SE" dirty="0">
                <a:hlinkClick r:id="rId4" tooltip="2. Valfri fördjupning i McKay"/>
              </a:rPr>
              <a:t>fördjupning i </a:t>
            </a:r>
            <a:r>
              <a:rPr lang="sv-SE" dirty="0" smtClean="0">
                <a:hlinkClick r:id="rId4" tooltip="2. Valfri fördjupning i McKay"/>
              </a:rPr>
              <a:t>McKay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 smtClean="0">
                <a:hlinkClick r:id="rId5" tooltip="3. Folkhemmet"/>
              </a:rPr>
              <a:t>Folkhemmet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>
                <a:hlinkClick r:id="rId6" tooltip="4. Sex och samlevnad"/>
              </a:rPr>
              <a:t>Sex och </a:t>
            </a:r>
            <a:r>
              <a:rPr lang="sv-SE" dirty="0" smtClean="0">
                <a:hlinkClick r:id="rId6" tooltip="4. Sex och samlevnad"/>
              </a:rPr>
              <a:t>samlevnad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>
                <a:hlinkClick r:id="rId7" tooltip="5. Funktionellt dammode"/>
              </a:rPr>
              <a:t>Funktionellt </a:t>
            </a:r>
            <a:r>
              <a:rPr lang="sv-SE" dirty="0" smtClean="0">
                <a:hlinkClick r:id="rId7" tooltip="5. Funktionellt dammode"/>
              </a:rPr>
              <a:t>dammode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>
                <a:hlinkClick r:id="rId8" tooltip="6. Tio minuters historia"/>
              </a:rPr>
              <a:t>Tio minuters </a:t>
            </a:r>
            <a:r>
              <a:rPr lang="sv-SE" dirty="0" smtClean="0">
                <a:hlinkClick r:id="rId8" tooltip="6. Tio minuters historia"/>
              </a:rPr>
              <a:t>historia</a:t>
            </a:r>
            <a:endParaRPr lang="sv-SE" dirty="0" smtClean="0"/>
          </a:p>
          <a:p>
            <a:pPr marL="514350" indent="-514350">
              <a:buAutoNum type="arabicPeriod"/>
            </a:pPr>
            <a:r>
              <a:rPr lang="sv-SE" dirty="0">
                <a:hlinkClick r:id="rId9" tooltip="7. Min historia"/>
              </a:rPr>
              <a:t>Min </a:t>
            </a:r>
            <a:r>
              <a:rPr lang="sv-SE" dirty="0" smtClean="0">
                <a:hlinkClick r:id="rId9" tooltip="7. Min historia"/>
              </a:rPr>
              <a:t>historia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13244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sz="3200" dirty="0" smtClean="0"/>
              <a:t>Salskrivning 1 på </a:t>
            </a:r>
            <a:r>
              <a:rPr lang="sv-SE" altLang="sv-SE" sz="3200" dirty="0"/>
              <a:t>Historia I, delkurs </a:t>
            </a:r>
            <a:r>
              <a:rPr lang="sv-SE" altLang="sv-SE" sz="3200" dirty="0" smtClean="0"/>
              <a:t>1 (duggor introducerade 2009)</a:t>
            </a:r>
            <a:endParaRPr lang="sv-SE" altLang="sv-SE" sz="3200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145525"/>
              </p:ext>
            </p:extLst>
          </p:nvPr>
        </p:nvGraphicFramePr>
        <p:xfrm>
          <a:off x="519113" y="1679575"/>
          <a:ext cx="804545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24" name="Oval 4"/>
          <p:cNvSpPr>
            <a:spLocks noChangeArrowheads="1"/>
          </p:cNvSpPr>
          <p:nvPr/>
        </p:nvSpPr>
        <p:spPr bwMode="auto">
          <a:xfrm>
            <a:off x="1476375" y="1412875"/>
            <a:ext cx="3816350" cy="2016125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403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sz="2400" dirty="0"/>
              <a:t>Genomsnittlig poängsumma på tentamensfrågor, </a:t>
            </a:r>
            <a:br>
              <a:rPr lang="sv-SE" altLang="sv-SE" sz="2400" dirty="0"/>
            </a:br>
            <a:r>
              <a:rPr lang="sv-SE" altLang="sv-SE" sz="2400" dirty="0"/>
              <a:t>Historia I, delkurs 1, september 2011 (G = ≥</a:t>
            </a:r>
            <a:r>
              <a:rPr lang="sv-SE" altLang="sv-SE" sz="2400" dirty="0" smtClean="0"/>
              <a:t>24; n=79)</a:t>
            </a:r>
            <a:endParaRPr lang="sv-SE" altLang="sv-SE" sz="2400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245743"/>
              </p:ext>
            </p:extLst>
          </p:nvPr>
        </p:nvGraphicFramePr>
        <p:xfrm>
          <a:off x="519113" y="1679575"/>
          <a:ext cx="804545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205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Bergstopp">
  <a:themeElements>
    <a:clrScheme name="Bergstop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Bergsto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rgstop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top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gstopp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ppt/theme/themeOverride2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Bergstopp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ppt/theme/themeOverride5.xml><?xml version="1.0" encoding="utf-8"?>
<a:themeOverride xmlns:a="http://schemas.openxmlformats.org/drawingml/2006/main">
  <a:clrScheme name="Bergstopp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ppt/theme/themeOverride6.xml><?xml version="1.0" encoding="utf-8"?>
<a:themeOverride xmlns:a="http://schemas.openxmlformats.org/drawingml/2006/main">
  <a:clrScheme name="Bergstopp 5">
    <a:dk1>
      <a:srgbClr val="463416"/>
    </a:dk1>
    <a:lt1>
      <a:srgbClr val="FFFFFF"/>
    </a:lt1>
    <a:dk2>
      <a:srgbClr val="003399"/>
    </a:dk2>
    <a:lt2>
      <a:srgbClr val="E3E3FF"/>
    </a:lt2>
    <a:accent1>
      <a:srgbClr val="3399FF"/>
    </a:accent1>
    <a:accent2>
      <a:srgbClr val="33CCCC"/>
    </a:accent2>
    <a:accent3>
      <a:srgbClr val="AAADCA"/>
    </a:accent3>
    <a:accent4>
      <a:srgbClr val="DADADA"/>
    </a:accent4>
    <a:accent5>
      <a:srgbClr val="ADCAFF"/>
    </a:accent5>
    <a:accent6>
      <a:srgbClr val="2DB9B9"/>
    </a:accent6>
    <a:hlink>
      <a:srgbClr val="00FFCC"/>
    </a:hlink>
    <a:folHlink>
      <a:srgbClr val="808000"/>
    </a:folHlink>
  </a:clrScheme>
</a:themeOverride>
</file>

<file path=ppt/theme/themeOverride7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14500</TotalTime>
  <Words>281</Words>
  <Application>Microsoft Office PowerPoint</Application>
  <PresentationFormat>Bildspel på skärmen (4:3)</PresentationFormat>
  <Paragraphs>50</Paragraphs>
  <Slides>13</Slides>
  <Notes>5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Tahoma</vt:lpstr>
      <vt:lpstr>Wingdings</vt:lpstr>
      <vt:lpstr>Bergstopp</vt:lpstr>
      <vt:lpstr>1_Default Design</vt:lpstr>
      <vt:lpstr>Document</vt:lpstr>
      <vt:lpstr>Flera vägar till G  Hybridexamination med salsskrivning och duggor.  Mikael Svanberg Historia</vt:lpstr>
      <vt:lpstr>Teoriram</vt:lpstr>
      <vt:lpstr> </vt:lpstr>
      <vt:lpstr> </vt:lpstr>
      <vt:lpstr>PowerPoint-presentation</vt:lpstr>
      <vt:lpstr>PowerPoint-presentation</vt:lpstr>
      <vt:lpstr>Duggor på Historia I, delkurs 4 (9 hp), 2016</vt:lpstr>
      <vt:lpstr>Salskrivning 1 på Historia I, delkurs 1 (duggor introducerade 2009)</vt:lpstr>
      <vt:lpstr>Genomsnittlig poängsumma på tentamensfrågor,  Historia I, delkurs 1, september 2011 (G = ≥24; n=79)</vt:lpstr>
      <vt:lpstr>Genomsnittlig poängsumma på tentamensfrågor,  Historia I, delkurs 4, januari 2016 (G = ≥24; n=42)</vt:lpstr>
      <vt:lpstr>Genomsnittlig poängsumma på tentamensfrågor,  Historia I, delkurs 4, januari 2017 (G = ≥24; n=36)</vt:lpstr>
      <vt:lpstr>Tolkning: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”Why do the guards have shotguns?”</dc:title>
  <dc:creator>Svanberg</dc:creator>
  <cp:lastModifiedBy>Lena E Johansson</cp:lastModifiedBy>
  <cp:revision>600</cp:revision>
  <dcterms:created xsi:type="dcterms:W3CDTF">2005-09-13T10:06:54Z</dcterms:created>
  <dcterms:modified xsi:type="dcterms:W3CDTF">2017-10-31T10:54:43Z</dcterms:modified>
</cp:coreProperties>
</file>