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93477" r:id="rId1"/>
    <p:sldMasterId id="2147493489" r:id="rId2"/>
  </p:sldMasterIdLst>
  <p:notesMasterIdLst>
    <p:notesMasterId r:id="rId16"/>
  </p:notesMasterIdLst>
  <p:handoutMasterIdLst>
    <p:handoutMasterId r:id="rId17"/>
  </p:handoutMasterIdLst>
  <p:sldIdLst>
    <p:sldId id="432" r:id="rId3"/>
    <p:sldId id="434" r:id="rId4"/>
    <p:sldId id="435" r:id="rId5"/>
    <p:sldId id="436" r:id="rId6"/>
    <p:sldId id="437" r:id="rId7"/>
    <p:sldId id="438" r:id="rId8"/>
    <p:sldId id="439" r:id="rId9"/>
    <p:sldId id="440" r:id="rId10"/>
    <p:sldId id="441" r:id="rId11"/>
    <p:sldId id="442" r:id="rId12"/>
    <p:sldId id="443" r:id="rId13"/>
    <p:sldId id="444" r:id="rId14"/>
    <p:sldId id="445" r:id="rId15"/>
  </p:sldIdLst>
  <p:sldSz cx="9144000" cy="6858000" type="screen4x3"/>
  <p:notesSz cx="6799263" cy="99298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vsnitt" id="{B7A397D0-AA4D-4D65-9DD4-49C94BDBEC44}">
          <p14:sldIdLst>
            <p14:sldId id="432"/>
          </p14:sldIdLst>
        </p14:section>
        <p14:section name="Namnlöst avsnitt" id="{6D885BF9-942A-4EDC-9052-0A25A96985C8}">
          <p14:sldIdLst>
            <p14:sldId id="434"/>
            <p14:sldId id="435"/>
            <p14:sldId id="436"/>
            <p14:sldId id="437"/>
            <p14:sldId id="438"/>
            <p14:sldId id="439"/>
            <p14:sldId id="440"/>
            <p14:sldId id="441"/>
            <p14:sldId id="442"/>
            <p14:sldId id="443"/>
            <p14:sldId id="444"/>
            <p14:sldId id="44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47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lisabet Olsson" initials="EO" lastIdx="2" clrIdx="0">
    <p:extLst>
      <p:ext uri="{19B8F6BF-5375-455C-9EA6-DF929625EA0E}">
        <p15:presenceInfo xmlns:p15="http://schemas.microsoft.com/office/powerpoint/2012/main" userId="S-1-5-21-2471070449-76026912-761718752-1069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clrMode="bw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51" autoAdjust="0"/>
    <p:restoredTop sz="80947" autoAdjust="0"/>
  </p:normalViewPr>
  <p:slideViewPr>
    <p:cSldViewPr snapToGrid="0" snapToObjects="1" showGuides="1">
      <p:cViewPr varScale="1">
        <p:scale>
          <a:sx n="80" d="100"/>
          <a:sy n="80" d="100"/>
        </p:scale>
        <p:origin x="965" y="62"/>
      </p:cViewPr>
      <p:guideLst>
        <p:guide orient="horz" pos="2147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commentAuthors" Target="commentAuthors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347" cy="496491"/>
          </a:xfrm>
          <a:prstGeom prst="rect">
            <a:avLst/>
          </a:prstGeom>
        </p:spPr>
        <p:txBody>
          <a:bodyPr vert="horz" lIns="91458" tIns="45729" rIns="91458" bIns="45729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851343" y="0"/>
            <a:ext cx="2946347" cy="496491"/>
          </a:xfrm>
          <a:prstGeom prst="rect">
            <a:avLst/>
          </a:prstGeom>
        </p:spPr>
        <p:txBody>
          <a:bodyPr vert="horz" lIns="91458" tIns="45729" rIns="91458" bIns="45729" rtlCol="0"/>
          <a:lstStyle>
            <a:lvl1pPr algn="r">
              <a:defRPr sz="1200"/>
            </a:lvl1pPr>
          </a:lstStyle>
          <a:p>
            <a:fld id="{10ED42F8-E19A-5449-A71A-22D1295D204E}" type="datetimeFigureOut">
              <a:rPr lang="sv-SE" smtClean="0"/>
              <a:t>2017-10-31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1" y="9431599"/>
            <a:ext cx="2946347" cy="496491"/>
          </a:xfrm>
          <a:prstGeom prst="rect">
            <a:avLst/>
          </a:prstGeom>
        </p:spPr>
        <p:txBody>
          <a:bodyPr vert="horz" lIns="91458" tIns="45729" rIns="91458" bIns="45729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851343" y="9431599"/>
            <a:ext cx="2946347" cy="496491"/>
          </a:xfrm>
          <a:prstGeom prst="rect">
            <a:avLst/>
          </a:prstGeom>
        </p:spPr>
        <p:txBody>
          <a:bodyPr vert="horz" lIns="91458" tIns="45729" rIns="91458" bIns="45729" rtlCol="0" anchor="b"/>
          <a:lstStyle>
            <a:lvl1pPr algn="r">
              <a:defRPr sz="1200"/>
            </a:lvl1pPr>
          </a:lstStyle>
          <a:p>
            <a:fld id="{F6E4418C-DB9E-E34A-9255-C48C883D1D3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614199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347" cy="496491"/>
          </a:xfrm>
          <a:prstGeom prst="rect">
            <a:avLst/>
          </a:prstGeom>
        </p:spPr>
        <p:txBody>
          <a:bodyPr vert="horz" lIns="91458" tIns="45729" rIns="91458" bIns="45729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51343" y="0"/>
            <a:ext cx="2946347" cy="496491"/>
          </a:xfrm>
          <a:prstGeom prst="rect">
            <a:avLst/>
          </a:prstGeom>
        </p:spPr>
        <p:txBody>
          <a:bodyPr vert="horz" lIns="91458" tIns="45729" rIns="91458" bIns="45729" rtlCol="0"/>
          <a:lstStyle>
            <a:lvl1pPr algn="r">
              <a:defRPr sz="1200"/>
            </a:lvl1pPr>
          </a:lstStyle>
          <a:p>
            <a:fld id="{E27A030A-9CD5-7047-B524-A1BF2874C23E}" type="datetimeFigureOut">
              <a:rPr lang="sv-SE" smtClean="0"/>
              <a:t>2017-10-31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4113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58" tIns="45729" rIns="91458" bIns="45729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927" y="4716662"/>
            <a:ext cx="5439410" cy="4468416"/>
          </a:xfrm>
          <a:prstGeom prst="rect">
            <a:avLst/>
          </a:prstGeom>
        </p:spPr>
        <p:txBody>
          <a:bodyPr vert="horz" lIns="91458" tIns="45729" rIns="91458" bIns="45729" rtlCol="0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1" y="9431599"/>
            <a:ext cx="2946347" cy="496491"/>
          </a:xfrm>
          <a:prstGeom prst="rect">
            <a:avLst/>
          </a:prstGeom>
        </p:spPr>
        <p:txBody>
          <a:bodyPr vert="horz" lIns="91458" tIns="45729" rIns="91458" bIns="45729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51343" y="9431599"/>
            <a:ext cx="2946347" cy="496491"/>
          </a:xfrm>
          <a:prstGeom prst="rect">
            <a:avLst/>
          </a:prstGeom>
        </p:spPr>
        <p:txBody>
          <a:bodyPr vert="horz" lIns="91458" tIns="45729" rIns="91458" bIns="45729" rtlCol="0" anchor="b"/>
          <a:lstStyle>
            <a:lvl1pPr algn="r">
              <a:defRPr sz="1200"/>
            </a:lvl1pPr>
          </a:lstStyle>
          <a:p>
            <a:fld id="{AF5F77AA-8D9A-0949-9257-DE08C5BA9A1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786170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Platshållare för bildobjekt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Platshållare för anteckninga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sv-SE" altLang="sv-SE" smtClean="0"/>
          </a:p>
        </p:txBody>
      </p:sp>
      <p:sp>
        <p:nvSpPr>
          <p:cNvPr id="17412" name="Platshållare för bild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214C40F-4F4C-4105-BE01-680568892158}" type="slidenum">
              <a:rPr lang="sv-SE" altLang="sv-SE" smtClean="0"/>
              <a:pPr/>
              <a:t>12</a:t>
            </a:fld>
            <a:endParaRPr lang="sv-SE" altLang="sv-SE" smtClean="0"/>
          </a:p>
        </p:txBody>
      </p:sp>
    </p:spTree>
    <p:extLst>
      <p:ext uri="{BB962C8B-B14F-4D97-AF65-F5344CB8AC3E}">
        <p14:creationId xmlns:p14="http://schemas.microsoft.com/office/powerpoint/2010/main" val="24322644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130427"/>
            <a:ext cx="7772400" cy="1470025"/>
          </a:xfrm>
        </p:spPr>
        <p:txBody>
          <a:bodyPr anchor="t"/>
          <a:lstStyle>
            <a:lvl1pPr algn="l">
              <a:defRPr kern="2000" spc="-150"/>
            </a:lvl1pPr>
          </a:lstStyle>
          <a:p>
            <a:r>
              <a:rPr lang="en-US" dirty="0" err="1" smtClean="0"/>
              <a:t>Klicka</a:t>
            </a:r>
            <a:r>
              <a:rPr lang="en-US" dirty="0" smtClean="0"/>
              <a:t> </a:t>
            </a:r>
            <a:r>
              <a:rPr lang="en-US" dirty="0" err="1" smtClean="0"/>
              <a:t>här</a:t>
            </a:r>
            <a:r>
              <a:rPr lang="en-US" dirty="0" smtClean="0"/>
              <a:t> </a:t>
            </a:r>
            <a:r>
              <a:rPr lang="en-US" dirty="0" err="1" smtClean="0"/>
              <a:t>för</a:t>
            </a:r>
            <a:r>
              <a:rPr lang="en-US" dirty="0" smtClean="0"/>
              <a:t> </a:t>
            </a:r>
            <a:r>
              <a:rPr lang="en-US" dirty="0" err="1" smtClean="0"/>
              <a:t>att</a:t>
            </a:r>
            <a:r>
              <a:rPr lang="en-US" dirty="0" smtClean="0"/>
              <a:t> </a:t>
            </a:r>
            <a:r>
              <a:rPr lang="en-US" dirty="0" err="1" smtClean="0"/>
              <a:t>lägga</a:t>
            </a:r>
            <a:r>
              <a:rPr lang="en-US" dirty="0" smtClean="0"/>
              <a:t> till </a:t>
            </a:r>
            <a:r>
              <a:rPr lang="en-US" dirty="0" err="1" smtClean="0"/>
              <a:t>rubrik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3886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err="1" smtClean="0"/>
              <a:t>Klicka</a:t>
            </a:r>
            <a:r>
              <a:rPr lang="en-US" dirty="0" smtClean="0"/>
              <a:t> </a:t>
            </a:r>
            <a:r>
              <a:rPr lang="en-US" dirty="0" err="1" smtClean="0"/>
              <a:t>här</a:t>
            </a:r>
            <a:r>
              <a:rPr lang="en-US" dirty="0" smtClean="0"/>
              <a:t> </a:t>
            </a:r>
            <a:r>
              <a:rPr lang="en-US" dirty="0" err="1" smtClean="0"/>
              <a:t>för</a:t>
            </a:r>
            <a:r>
              <a:rPr lang="en-US" dirty="0" smtClean="0"/>
              <a:t> </a:t>
            </a:r>
            <a:r>
              <a:rPr lang="en-US" dirty="0" err="1" smtClean="0"/>
              <a:t>att</a:t>
            </a:r>
            <a:r>
              <a:rPr lang="en-US" dirty="0" smtClean="0"/>
              <a:t> </a:t>
            </a:r>
            <a:r>
              <a:rPr lang="en-US" dirty="0" err="1" smtClean="0"/>
              <a:t>lägga</a:t>
            </a:r>
            <a:r>
              <a:rPr lang="en-US" dirty="0" smtClean="0"/>
              <a:t> till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83514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 smtClean="0"/>
              <a:t>Dra bilden till platshållaren eller klicka på ikonen för att lägga till den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136873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Bibliotek_UMK_3659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Platshållare för text 4"/>
          <p:cNvSpPr>
            <a:spLocks noGrp="1"/>
          </p:cNvSpPr>
          <p:nvPr>
            <p:ph type="body" sz="quarter" idx="10" hasCustomPrompt="1"/>
          </p:nvPr>
        </p:nvSpPr>
        <p:spPr>
          <a:xfrm>
            <a:off x="477838" y="0"/>
            <a:ext cx="4967922" cy="685800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3400" b="1" kern="2000" spc="-15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 err="1" smtClean="0"/>
              <a:t>Klicka</a:t>
            </a:r>
            <a:r>
              <a:rPr lang="en-US" dirty="0" smtClean="0"/>
              <a:t> </a:t>
            </a:r>
            <a:r>
              <a:rPr lang="en-US" dirty="0" err="1" smtClean="0"/>
              <a:t>här</a:t>
            </a:r>
            <a:r>
              <a:rPr lang="en-US" dirty="0" smtClean="0"/>
              <a:t> </a:t>
            </a:r>
            <a:r>
              <a:rPr lang="en-US" dirty="0" err="1" smtClean="0"/>
              <a:t>för</a:t>
            </a:r>
            <a:r>
              <a:rPr lang="en-US" dirty="0" smtClean="0"/>
              <a:t> </a:t>
            </a:r>
            <a:r>
              <a:rPr lang="en-US" dirty="0" err="1" smtClean="0"/>
              <a:t>att</a:t>
            </a:r>
            <a:r>
              <a:rPr lang="en-US" dirty="0" smtClean="0"/>
              <a:t> </a:t>
            </a:r>
            <a:r>
              <a:rPr lang="en-US" dirty="0" err="1" smtClean="0"/>
              <a:t>lägga</a:t>
            </a:r>
            <a:r>
              <a:rPr lang="en-US" dirty="0" smtClean="0"/>
              <a:t> till </a:t>
            </a:r>
            <a:r>
              <a:rPr lang="en-US" dirty="0" err="1" smtClean="0"/>
              <a:t>rubrik</a:t>
            </a:r>
            <a:endParaRPr lang="sv-SE" dirty="0"/>
          </a:p>
        </p:txBody>
      </p:sp>
      <p:pic>
        <p:nvPicPr>
          <p:cNvPr id="4" name="Bildobjekt 3" descr="KAU_LOGOTYP_PMS_2011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838" y="286228"/>
            <a:ext cx="54000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9986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Platshållare för text 4"/>
          <p:cNvSpPr>
            <a:spLocks noGrp="1"/>
          </p:cNvSpPr>
          <p:nvPr>
            <p:ph type="body" sz="quarter" idx="10" hasCustomPrompt="1"/>
          </p:nvPr>
        </p:nvSpPr>
        <p:spPr>
          <a:xfrm>
            <a:off x="477838" y="0"/>
            <a:ext cx="4967922" cy="685800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3400" b="1" kern="2000" spc="-15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 err="1" smtClean="0"/>
              <a:t>Klicka</a:t>
            </a:r>
            <a:r>
              <a:rPr lang="en-US" dirty="0" smtClean="0"/>
              <a:t> </a:t>
            </a:r>
            <a:r>
              <a:rPr lang="en-US" dirty="0" err="1" smtClean="0"/>
              <a:t>här</a:t>
            </a:r>
            <a:r>
              <a:rPr lang="en-US" dirty="0" smtClean="0"/>
              <a:t> </a:t>
            </a:r>
            <a:r>
              <a:rPr lang="en-US" dirty="0" err="1" smtClean="0"/>
              <a:t>för</a:t>
            </a:r>
            <a:r>
              <a:rPr lang="en-US" dirty="0" smtClean="0"/>
              <a:t> </a:t>
            </a:r>
            <a:r>
              <a:rPr lang="en-US" dirty="0" err="1" smtClean="0"/>
              <a:t>att</a:t>
            </a:r>
            <a:r>
              <a:rPr lang="en-US" dirty="0" smtClean="0"/>
              <a:t> </a:t>
            </a:r>
            <a:r>
              <a:rPr lang="en-US" dirty="0" err="1" smtClean="0"/>
              <a:t>lägga</a:t>
            </a:r>
            <a:r>
              <a:rPr lang="en-US" dirty="0" smtClean="0"/>
              <a:t> till </a:t>
            </a:r>
            <a:r>
              <a:rPr lang="en-US" dirty="0" err="1" smtClean="0"/>
              <a:t>rubrik</a:t>
            </a:r>
            <a:endParaRPr lang="sv-SE" dirty="0"/>
          </a:p>
        </p:txBody>
      </p:sp>
      <p:pic>
        <p:nvPicPr>
          <p:cNvPr id="4" name="Bildobjekt 3" descr="KAU_LOGOTYP_PMS_2011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838" y="286228"/>
            <a:ext cx="54000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65799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Platshållare för text 4"/>
          <p:cNvSpPr>
            <a:spLocks noGrp="1"/>
          </p:cNvSpPr>
          <p:nvPr>
            <p:ph type="body" sz="quarter" idx="10" hasCustomPrompt="1"/>
          </p:nvPr>
        </p:nvSpPr>
        <p:spPr>
          <a:xfrm>
            <a:off x="477838" y="0"/>
            <a:ext cx="4967922" cy="685800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3400" b="1" kern="2000" spc="-15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 err="1" smtClean="0"/>
              <a:t>Klicka</a:t>
            </a:r>
            <a:r>
              <a:rPr lang="en-US" dirty="0" smtClean="0"/>
              <a:t> </a:t>
            </a:r>
            <a:r>
              <a:rPr lang="en-US" dirty="0" err="1" smtClean="0"/>
              <a:t>här</a:t>
            </a:r>
            <a:r>
              <a:rPr lang="en-US" dirty="0" smtClean="0"/>
              <a:t> </a:t>
            </a:r>
            <a:r>
              <a:rPr lang="en-US" dirty="0" err="1" smtClean="0"/>
              <a:t>för</a:t>
            </a:r>
            <a:r>
              <a:rPr lang="en-US" dirty="0" smtClean="0"/>
              <a:t> </a:t>
            </a:r>
            <a:r>
              <a:rPr lang="en-US" dirty="0" err="1" smtClean="0"/>
              <a:t>att</a:t>
            </a:r>
            <a:r>
              <a:rPr lang="en-US" dirty="0" smtClean="0"/>
              <a:t> </a:t>
            </a:r>
            <a:r>
              <a:rPr lang="en-US" dirty="0" err="1" smtClean="0"/>
              <a:t>lägga</a:t>
            </a:r>
            <a:r>
              <a:rPr lang="en-US" dirty="0" smtClean="0"/>
              <a:t> till </a:t>
            </a:r>
            <a:r>
              <a:rPr lang="en-US" dirty="0" err="1" smtClean="0"/>
              <a:t>rubrik</a:t>
            </a:r>
            <a:endParaRPr lang="sv-SE" dirty="0"/>
          </a:p>
        </p:txBody>
      </p:sp>
      <p:pic>
        <p:nvPicPr>
          <p:cNvPr id="4" name="Bildobjekt 3" descr="KAU_LOGOTYP_PMS_2011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838" y="286228"/>
            <a:ext cx="54000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73051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Platshållare för text 4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0" y="0"/>
            <a:ext cx="4016359" cy="685800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3400" b="1" kern="2000" spc="-15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 err="1" smtClean="0"/>
              <a:t>Klicka</a:t>
            </a:r>
            <a:r>
              <a:rPr lang="en-US" dirty="0" smtClean="0"/>
              <a:t> </a:t>
            </a:r>
            <a:r>
              <a:rPr lang="en-US" dirty="0" err="1" smtClean="0"/>
              <a:t>här</a:t>
            </a:r>
            <a:r>
              <a:rPr lang="en-US" dirty="0" smtClean="0"/>
              <a:t> </a:t>
            </a:r>
            <a:r>
              <a:rPr lang="en-US" dirty="0" err="1" smtClean="0"/>
              <a:t>för</a:t>
            </a:r>
            <a:r>
              <a:rPr lang="en-US" dirty="0" smtClean="0"/>
              <a:t> </a:t>
            </a:r>
            <a:r>
              <a:rPr lang="en-US" dirty="0" err="1" smtClean="0"/>
              <a:t>att</a:t>
            </a:r>
            <a:r>
              <a:rPr lang="en-US" dirty="0" smtClean="0"/>
              <a:t> </a:t>
            </a:r>
            <a:r>
              <a:rPr lang="en-US" dirty="0" err="1" smtClean="0"/>
              <a:t>lägga</a:t>
            </a:r>
            <a:r>
              <a:rPr lang="en-US" dirty="0" smtClean="0"/>
              <a:t> till </a:t>
            </a:r>
            <a:r>
              <a:rPr lang="en-US" dirty="0" err="1" smtClean="0"/>
              <a:t>rubrik</a:t>
            </a:r>
            <a:endParaRPr lang="sv-SE" dirty="0"/>
          </a:p>
        </p:txBody>
      </p:sp>
      <p:pic>
        <p:nvPicPr>
          <p:cNvPr id="4" name="Bildobjekt 3" descr="KAU_LOGOTYP_PMS_2011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6800" y="6181475"/>
            <a:ext cx="54000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80166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Platshållare för text 4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0" y="0"/>
            <a:ext cx="4016359" cy="685800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3400" b="1" kern="2000" spc="-15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 err="1" smtClean="0"/>
              <a:t>Klicka</a:t>
            </a:r>
            <a:r>
              <a:rPr lang="en-US" dirty="0" smtClean="0"/>
              <a:t> </a:t>
            </a:r>
            <a:r>
              <a:rPr lang="en-US" dirty="0" err="1" smtClean="0"/>
              <a:t>här</a:t>
            </a:r>
            <a:r>
              <a:rPr lang="en-US" dirty="0" smtClean="0"/>
              <a:t> </a:t>
            </a:r>
            <a:r>
              <a:rPr lang="en-US" dirty="0" err="1" smtClean="0"/>
              <a:t>för</a:t>
            </a:r>
            <a:r>
              <a:rPr lang="en-US" dirty="0" smtClean="0"/>
              <a:t> </a:t>
            </a:r>
            <a:r>
              <a:rPr lang="en-US" dirty="0" err="1" smtClean="0"/>
              <a:t>att</a:t>
            </a:r>
            <a:r>
              <a:rPr lang="en-US" dirty="0" smtClean="0"/>
              <a:t> </a:t>
            </a:r>
            <a:r>
              <a:rPr lang="en-US" dirty="0" err="1" smtClean="0"/>
              <a:t>lägga</a:t>
            </a:r>
            <a:r>
              <a:rPr lang="en-US" dirty="0" smtClean="0"/>
              <a:t> till </a:t>
            </a:r>
            <a:r>
              <a:rPr lang="en-US" dirty="0" err="1" smtClean="0"/>
              <a:t>rubrik</a:t>
            </a:r>
            <a:endParaRPr lang="sv-SE" dirty="0"/>
          </a:p>
        </p:txBody>
      </p:sp>
      <p:pic>
        <p:nvPicPr>
          <p:cNvPr id="4" name="Bildobjekt 3" descr="KAU_LOGOTYP_PMS_2011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6800" y="6181475"/>
            <a:ext cx="54000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0958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Platshållare för text 4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0" y="0"/>
            <a:ext cx="4016359" cy="685800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3400" b="1" kern="2000" spc="-15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 err="1" smtClean="0"/>
              <a:t>Klicka</a:t>
            </a:r>
            <a:r>
              <a:rPr lang="en-US" dirty="0" smtClean="0"/>
              <a:t> </a:t>
            </a:r>
            <a:r>
              <a:rPr lang="en-US" dirty="0" err="1" smtClean="0"/>
              <a:t>här</a:t>
            </a:r>
            <a:r>
              <a:rPr lang="en-US" dirty="0" smtClean="0"/>
              <a:t> </a:t>
            </a:r>
            <a:r>
              <a:rPr lang="en-US" dirty="0" err="1" smtClean="0"/>
              <a:t>för</a:t>
            </a:r>
            <a:r>
              <a:rPr lang="en-US" dirty="0" smtClean="0"/>
              <a:t> </a:t>
            </a:r>
            <a:r>
              <a:rPr lang="en-US" dirty="0" err="1" smtClean="0"/>
              <a:t>att</a:t>
            </a:r>
            <a:r>
              <a:rPr lang="en-US" dirty="0" smtClean="0"/>
              <a:t> </a:t>
            </a:r>
            <a:r>
              <a:rPr lang="en-US" dirty="0" err="1" smtClean="0"/>
              <a:t>lägga</a:t>
            </a:r>
            <a:r>
              <a:rPr lang="en-US" dirty="0" smtClean="0"/>
              <a:t> till </a:t>
            </a:r>
            <a:r>
              <a:rPr lang="en-US" dirty="0" err="1" smtClean="0"/>
              <a:t>rubrik</a:t>
            </a:r>
            <a:endParaRPr lang="sv-SE" dirty="0"/>
          </a:p>
        </p:txBody>
      </p:sp>
      <p:pic>
        <p:nvPicPr>
          <p:cNvPr id="4" name="Bildobjekt 3" descr="KAU_LOGOTYP_PMS_2011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6800" y="6181475"/>
            <a:ext cx="54000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1565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anchor="t"/>
          <a:lstStyle>
            <a:lvl1pPr>
              <a:defRPr kern="2000" spc="-150"/>
            </a:lvl1pPr>
          </a:lstStyle>
          <a:p>
            <a:r>
              <a:rPr lang="en-US" dirty="0" err="1" smtClean="0"/>
              <a:t>Klicka</a:t>
            </a:r>
            <a:r>
              <a:rPr lang="en-US" dirty="0" smtClean="0"/>
              <a:t> </a:t>
            </a:r>
            <a:r>
              <a:rPr lang="en-US" dirty="0" err="1" smtClean="0"/>
              <a:t>här</a:t>
            </a:r>
            <a:r>
              <a:rPr lang="en-US" dirty="0" smtClean="0"/>
              <a:t> </a:t>
            </a:r>
            <a:r>
              <a:rPr lang="en-US" dirty="0" err="1" smtClean="0"/>
              <a:t>för</a:t>
            </a:r>
            <a:r>
              <a:rPr lang="en-US" dirty="0" smtClean="0"/>
              <a:t> </a:t>
            </a:r>
            <a:r>
              <a:rPr lang="en-US" dirty="0" err="1" smtClean="0"/>
              <a:t>att</a:t>
            </a:r>
            <a:r>
              <a:rPr lang="en-US" dirty="0" smtClean="0"/>
              <a:t> </a:t>
            </a:r>
            <a:r>
              <a:rPr lang="en-US" dirty="0" err="1" smtClean="0"/>
              <a:t>lägga</a:t>
            </a:r>
            <a:r>
              <a:rPr lang="en-US" dirty="0" smtClean="0"/>
              <a:t> till </a:t>
            </a:r>
            <a:r>
              <a:rPr lang="en-US" dirty="0" err="1" smtClean="0"/>
              <a:t>rubrik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n-US" dirty="0" err="1" smtClean="0"/>
              <a:t>Klicka</a:t>
            </a:r>
            <a:r>
              <a:rPr lang="en-US" dirty="0" smtClean="0"/>
              <a:t> </a:t>
            </a:r>
            <a:r>
              <a:rPr lang="en-US" dirty="0" err="1" smtClean="0"/>
              <a:t>här</a:t>
            </a:r>
            <a:r>
              <a:rPr lang="en-US" dirty="0" smtClean="0"/>
              <a:t> </a:t>
            </a:r>
            <a:r>
              <a:rPr lang="en-US" dirty="0" err="1" smtClean="0"/>
              <a:t>för</a:t>
            </a:r>
            <a:r>
              <a:rPr lang="en-US" dirty="0" smtClean="0"/>
              <a:t> </a:t>
            </a:r>
            <a:r>
              <a:rPr lang="en-US" dirty="0" err="1" smtClean="0"/>
              <a:t>att</a:t>
            </a:r>
            <a:r>
              <a:rPr lang="en-US" dirty="0" smtClean="0"/>
              <a:t> </a:t>
            </a:r>
            <a:r>
              <a:rPr lang="en-US" dirty="0" err="1" smtClean="0"/>
              <a:t>lägga</a:t>
            </a:r>
            <a:r>
              <a:rPr lang="en-US" dirty="0" smtClean="0"/>
              <a:t> till text</a:t>
            </a:r>
          </a:p>
        </p:txBody>
      </p:sp>
    </p:spTree>
    <p:extLst>
      <p:ext uri="{BB962C8B-B14F-4D97-AF65-F5344CB8AC3E}">
        <p14:creationId xmlns:p14="http://schemas.microsoft.com/office/powerpoint/2010/main" val="738687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anchor="t"/>
          <a:lstStyle>
            <a:lvl1pPr>
              <a:defRPr kern="2000" spc="-150"/>
            </a:lvl1pPr>
          </a:lstStyle>
          <a:p>
            <a:r>
              <a:rPr lang="en-US" dirty="0" err="1" smtClean="0"/>
              <a:t>Klicka</a:t>
            </a:r>
            <a:r>
              <a:rPr lang="en-US" dirty="0" smtClean="0"/>
              <a:t> </a:t>
            </a:r>
            <a:r>
              <a:rPr lang="en-US" dirty="0" err="1" smtClean="0"/>
              <a:t>här</a:t>
            </a:r>
            <a:r>
              <a:rPr lang="en-US" dirty="0" smtClean="0"/>
              <a:t> </a:t>
            </a:r>
            <a:r>
              <a:rPr lang="en-US" dirty="0" err="1" smtClean="0"/>
              <a:t>för</a:t>
            </a:r>
            <a:r>
              <a:rPr lang="en-US" dirty="0" smtClean="0"/>
              <a:t> </a:t>
            </a:r>
            <a:r>
              <a:rPr lang="en-US" dirty="0" err="1" smtClean="0"/>
              <a:t>att</a:t>
            </a:r>
            <a:r>
              <a:rPr lang="en-US" dirty="0" smtClean="0"/>
              <a:t> </a:t>
            </a:r>
            <a:r>
              <a:rPr lang="en-US" dirty="0" err="1" smtClean="0"/>
              <a:t>lägga</a:t>
            </a:r>
            <a:r>
              <a:rPr lang="en-US" dirty="0" smtClean="0"/>
              <a:t> till </a:t>
            </a:r>
            <a:r>
              <a:rPr lang="en-US" dirty="0" err="1" smtClean="0"/>
              <a:t>rubrik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n-US" dirty="0" err="1" smtClean="0"/>
              <a:t>Klicka</a:t>
            </a:r>
            <a:r>
              <a:rPr lang="en-US" dirty="0" smtClean="0"/>
              <a:t> </a:t>
            </a:r>
            <a:r>
              <a:rPr lang="en-US" dirty="0" err="1" smtClean="0"/>
              <a:t>här</a:t>
            </a:r>
            <a:r>
              <a:rPr lang="en-US" dirty="0" smtClean="0"/>
              <a:t> </a:t>
            </a:r>
            <a:r>
              <a:rPr lang="en-US" dirty="0" err="1" smtClean="0"/>
              <a:t>för</a:t>
            </a:r>
            <a:r>
              <a:rPr lang="en-US" dirty="0" smtClean="0"/>
              <a:t> </a:t>
            </a:r>
            <a:r>
              <a:rPr lang="en-US" dirty="0" err="1" smtClean="0"/>
              <a:t>att</a:t>
            </a:r>
            <a:r>
              <a:rPr lang="en-US" dirty="0" smtClean="0"/>
              <a:t> </a:t>
            </a:r>
            <a:r>
              <a:rPr lang="en-US" dirty="0" err="1" smtClean="0"/>
              <a:t>lägga</a:t>
            </a:r>
            <a:r>
              <a:rPr lang="en-US" dirty="0" smtClean="0"/>
              <a:t> till text</a:t>
            </a:r>
          </a:p>
        </p:txBody>
      </p:sp>
    </p:spTree>
    <p:extLst>
      <p:ext uri="{BB962C8B-B14F-4D97-AF65-F5344CB8AC3E}">
        <p14:creationId xmlns:p14="http://schemas.microsoft.com/office/powerpoint/2010/main" val="32203822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anchor="t"/>
          <a:lstStyle>
            <a:lvl1pPr>
              <a:defRPr kern="2000" spc="-150"/>
            </a:lvl1pPr>
          </a:lstStyle>
          <a:p>
            <a:r>
              <a:rPr lang="en-US" dirty="0" err="1" smtClean="0"/>
              <a:t>Klicka</a:t>
            </a:r>
            <a:r>
              <a:rPr lang="en-US" dirty="0" smtClean="0"/>
              <a:t> </a:t>
            </a:r>
            <a:r>
              <a:rPr lang="en-US" dirty="0" err="1" smtClean="0"/>
              <a:t>här</a:t>
            </a:r>
            <a:r>
              <a:rPr lang="en-US" dirty="0" smtClean="0"/>
              <a:t> </a:t>
            </a:r>
            <a:r>
              <a:rPr lang="en-US" dirty="0" err="1" smtClean="0"/>
              <a:t>för</a:t>
            </a:r>
            <a:r>
              <a:rPr lang="en-US" dirty="0" smtClean="0"/>
              <a:t> </a:t>
            </a:r>
            <a:r>
              <a:rPr lang="en-US" dirty="0" err="1" smtClean="0"/>
              <a:t>att</a:t>
            </a:r>
            <a:r>
              <a:rPr lang="en-US" dirty="0" smtClean="0"/>
              <a:t> </a:t>
            </a:r>
            <a:r>
              <a:rPr lang="en-US" dirty="0" err="1" smtClean="0"/>
              <a:t>lägga</a:t>
            </a:r>
            <a:r>
              <a:rPr lang="en-US" dirty="0" smtClean="0"/>
              <a:t> till </a:t>
            </a:r>
            <a:r>
              <a:rPr lang="en-US" dirty="0" err="1" smtClean="0"/>
              <a:t>rubrik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7200" y="1600202"/>
            <a:ext cx="4038600" cy="4525963"/>
          </a:xfrm>
        </p:spPr>
        <p:txBody>
          <a:bodyPr>
            <a:normAutofit/>
          </a:bodyPr>
          <a:lstStyle>
            <a:lvl1pPr>
              <a:defRPr sz="2200">
                <a:solidFill>
                  <a:schemeClr val="accent5"/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err="1" smtClean="0"/>
              <a:t>Klicka</a:t>
            </a:r>
            <a:r>
              <a:rPr lang="en-US" dirty="0" smtClean="0"/>
              <a:t> </a:t>
            </a:r>
            <a:r>
              <a:rPr lang="en-US" dirty="0" err="1" smtClean="0"/>
              <a:t>här</a:t>
            </a:r>
            <a:r>
              <a:rPr lang="en-US" dirty="0" smtClean="0"/>
              <a:t> </a:t>
            </a:r>
            <a:r>
              <a:rPr lang="en-US" dirty="0" err="1" smtClean="0"/>
              <a:t>för</a:t>
            </a:r>
            <a:r>
              <a:rPr lang="en-US" dirty="0" smtClean="0"/>
              <a:t> </a:t>
            </a:r>
            <a:r>
              <a:rPr lang="en-US" dirty="0" err="1" smtClean="0"/>
              <a:t>att</a:t>
            </a:r>
            <a:r>
              <a:rPr lang="en-US" dirty="0" smtClean="0"/>
              <a:t> </a:t>
            </a:r>
            <a:r>
              <a:rPr lang="en-US" dirty="0" err="1" smtClean="0"/>
              <a:t>lägga</a:t>
            </a:r>
            <a:r>
              <a:rPr lang="en-US" dirty="0" smtClean="0"/>
              <a:t> till text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48200" y="1600202"/>
            <a:ext cx="4038600" cy="4525963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accent5"/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err="1" smtClean="0"/>
              <a:t>Klicka</a:t>
            </a:r>
            <a:r>
              <a:rPr lang="en-US" dirty="0" smtClean="0"/>
              <a:t> </a:t>
            </a:r>
            <a:r>
              <a:rPr lang="en-US" dirty="0" err="1" smtClean="0"/>
              <a:t>här</a:t>
            </a:r>
            <a:r>
              <a:rPr lang="en-US" dirty="0" smtClean="0"/>
              <a:t> </a:t>
            </a:r>
            <a:r>
              <a:rPr lang="en-US" dirty="0" err="1" smtClean="0"/>
              <a:t>för</a:t>
            </a:r>
            <a:r>
              <a:rPr lang="en-US" dirty="0" smtClean="0"/>
              <a:t> </a:t>
            </a:r>
            <a:r>
              <a:rPr lang="en-US" dirty="0" err="1" smtClean="0"/>
              <a:t>att</a:t>
            </a:r>
            <a:r>
              <a:rPr lang="en-US" dirty="0" smtClean="0"/>
              <a:t> </a:t>
            </a:r>
            <a:r>
              <a:rPr lang="en-US" dirty="0" err="1" smtClean="0"/>
              <a:t>lägga</a:t>
            </a:r>
            <a:r>
              <a:rPr lang="en-US" dirty="0" smtClean="0"/>
              <a:t> till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05946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481118"/>
            <a:ext cx="8229600" cy="1143000"/>
          </a:xfrm>
        </p:spPr>
        <p:txBody>
          <a:bodyPr anchor="t"/>
          <a:lstStyle>
            <a:lvl1pPr>
              <a:defRPr kern="2000" spc="-150"/>
            </a:lvl1pPr>
          </a:lstStyle>
          <a:p>
            <a:r>
              <a:rPr lang="en-US" dirty="0" err="1" smtClean="0"/>
              <a:t>Klicka</a:t>
            </a:r>
            <a:r>
              <a:rPr lang="en-US" dirty="0" smtClean="0"/>
              <a:t> </a:t>
            </a:r>
            <a:r>
              <a:rPr lang="en-US" dirty="0" err="1" smtClean="0"/>
              <a:t>här</a:t>
            </a:r>
            <a:r>
              <a:rPr lang="en-US" dirty="0" smtClean="0"/>
              <a:t> </a:t>
            </a:r>
            <a:r>
              <a:rPr lang="en-US" dirty="0" err="1" smtClean="0"/>
              <a:t>för</a:t>
            </a:r>
            <a:r>
              <a:rPr lang="en-US" dirty="0" smtClean="0"/>
              <a:t> </a:t>
            </a:r>
            <a:r>
              <a:rPr lang="en-US" dirty="0" err="1" smtClean="0"/>
              <a:t>att</a:t>
            </a:r>
            <a:r>
              <a:rPr lang="en-US" dirty="0" smtClean="0"/>
              <a:t> </a:t>
            </a:r>
            <a:r>
              <a:rPr lang="en-US" dirty="0" err="1" smtClean="0"/>
              <a:t>lägga</a:t>
            </a:r>
            <a:r>
              <a:rPr lang="en-US" dirty="0" smtClean="0"/>
              <a:t> till </a:t>
            </a:r>
            <a:r>
              <a:rPr lang="en-US" dirty="0" err="1" smtClean="0"/>
              <a:t>rubrik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57200" y="2174875"/>
            <a:ext cx="4040188" cy="3951288"/>
          </a:xfrm>
        </p:spPr>
        <p:txBody>
          <a:bodyPr>
            <a:normAutofit/>
          </a:bodyPr>
          <a:lstStyle>
            <a:lvl1pPr>
              <a:defRPr sz="2200">
                <a:solidFill>
                  <a:srgbClr val="ACADB0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err="1" smtClean="0"/>
              <a:t>Klicka</a:t>
            </a:r>
            <a:r>
              <a:rPr lang="en-US" dirty="0" smtClean="0"/>
              <a:t> </a:t>
            </a:r>
            <a:r>
              <a:rPr lang="en-US" dirty="0" err="1" smtClean="0"/>
              <a:t>här</a:t>
            </a:r>
            <a:r>
              <a:rPr lang="en-US" dirty="0" smtClean="0"/>
              <a:t> </a:t>
            </a:r>
            <a:r>
              <a:rPr lang="en-US" dirty="0" err="1" smtClean="0"/>
              <a:t>för</a:t>
            </a:r>
            <a:r>
              <a:rPr lang="en-US" dirty="0" smtClean="0"/>
              <a:t> </a:t>
            </a:r>
            <a:r>
              <a:rPr lang="en-US" dirty="0" err="1" smtClean="0"/>
              <a:t>att</a:t>
            </a:r>
            <a:r>
              <a:rPr lang="en-US" dirty="0" smtClean="0"/>
              <a:t> </a:t>
            </a:r>
            <a:r>
              <a:rPr lang="en-US" dirty="0" err="1" smtClean="0"/>
              <a:t>lägga</a:t>
            </a:r>
            <a:r>
              <a:rPr lang="en-US" dirty="0" smtClean="0"/>
              <a:t> till text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45026" y="2174875"/>
            <a:ext cx="4041775" cy="3951288"/>
          </a:xfrm>
        </p:spPr>
        <p:txBody>
          <a:bodyPr>
            <a:normAutofit/>
          </a:bodyPr>
          <a:lstStyle>
            <a:lvl1pPr>
              <a:defRPr sz="2200">
                <a:solidFill>
                  <a:srgbClr val="ACADB0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err="1" smtClean="0"/>
              <a:t>Klicka</a:t>
            </a:r>
            <a:r>
              <a:rPr lang="en-US" dirty="0" smtClean="0"/>
              <a:t> </a:t>
            </a:r>
            <a:r>
              <a:rPr lang="en-US" dirty="0" err="1" smtClean="0"/>
              <a:t>här</a:t>
            </a:r>
            <a:r>
              <a:rPr lang="en-US" dirty="0" smtClean="0"/>
              <a:t> </a:t>
            </a:r>
            <a:r>
              <a:rPr lang="en-US" dirty="0" err="1" smtClean="0"/>
              <a:t>för</a:t>
            </a:r>
            <a:r>
              <a:rPr lang="en-US" dirty="0" smtClean="0"/>
              <a:t> </a:t>
            </a:r>
            <a:r>
              <a:rPr lang="en-US" dirty="0" err="1" smtClean="0"/>
              <a:t>att</a:t>
            </a:r>
            <a:r>
              <a:rPr lang="en-US" dirty="0" smtClean="0"/>
              <a:t> </a:t>
            </a:r>
            <a:r>
              <a:rPr lang="en-US" dirty="0" err="1" smtClean="0"/>
              <a:t>lägga</a:t>
            </a:r>
            <a:r>
              <a:rPr lang="en-US" dirty="0" smtClean="0"/>
              <a:t> till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68244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anchor="t"/>
          <a:lstStyle>
            <a:lvl1pPr>
              <a:defRPr kern="2000" spc="-150"/>
            </a:lvl1pPr>
          </a:lstStyle>
          <a:p>
            <a:r>
              <a:rPr lang="en-US" dirty="0" err="1" smtClean="0"/>
              <a:t>Klicka</a:t>
            </a:r>
            <a:r>
              <a:rPr lang="en-US" dirty="0" smtClean="0"/>
              <a:t> </a:t>
            </a:r>
            <a:r>
              <a:rPr lang="en-US" dirty="0" err="1" smtClean="0"/>
              <a:t>här</a:t>
            </a:r>
            <a:r>
              <a:rPr lang="en-US" dirty="0" smtClean="0"/>
              <a:t> </a:t>
            </a:r>
            <a:r>
              <a:rPr lang="en-US" dirty="0" err="1" smtClean="0"/>
              <a:t>för</a:t>
            </a:r>
            <a:r>
              <a:rPr lang="en-US" dirty="0" smtClean="0"/>
              <a:t> </a:t>
            </a:r>
            <a:r>
              <a:rPr lang="en-US" dirty="0" err="1" smtClean="0"/>
              <a:t>att</a:t>
            </a:r>
            <a:r>
              <a:rPr lang="en-US" dirty="0" smtClean="0"/>
              <a:t> </a:t>
            </a:r>
            <a:r>
              <a:rPr lang="en-US" dirty="0" err="1" smtClean="0"/>
              <a:t>lägga</a:t>
            </a:r>
            <a:r>
              <a:rPr lang="en-US" dirty="0" smtClean="0"/>
              <a:t> till </a:t>
            </a:r>
            <a:r>
              <a:rPr lang="en-US" dirty="0" err="1" smtClean="0"/>
              <a:t>rubrik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47129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3050"/>
            <a:ext cx="3008313" cy="1162050"/>
          </a:xfrm>
        </p:spPr>
        <p:txBody>
          <a:bodyPr anchor="t"/>
          <a:lstStyle>
            <a:lvl1pPr algn="l">
              <a:defRPr sz="2000" b="1"/>
            </a:lvl1pPr>
          </a:lstStyle>
          <a:p>
            <a:r>
              <a:rPr lang="en-US" dirty="0" err="1" smtClean="0"/>
              <a:t>Klicka</a:t>
            </a:r>
            <a:r>
              <a:rPr lang="en-US" dirty="0" smtClean="0"/>
              <a:t> </a:t>
            </a:r>
            <a:r>
              <a:rPr lang="en-US" dirty="0" err="1" smtClean="0"/>
              <a:t>här</a:t>
            </a:r>
            <a:r>
              <a:rPr lang="en-US" dirty="0" smtClean="0"/>
              <a:t> </a:t>
            </a:r>
            <a:r>
              <a:rPr lang="en-US" dirty="0" err="1" smtClean="0"/>
              <a:t>för</a:t>
            </a:r>
            <a:r>
              <a:rPr lang="en-US" dirty="0" smtClean="0"/>
              <a:t> </a:t>
            </a:r>
            <a:r>
              <a:rPr lang="en-US" dirty="0" err="1" smtClean="0"/>
              <a:t>att</a:t>
            </a:r>
            <a:r>
              <a:rPr lang="en-US" dirty="0" smtClean="0"/>
              <a:t> </a:t>
            </a:r>
            <a:r>
              <a:rPr lang="en-US" dirty="0" err="1" smtClean="0"/>
              <a:t>lägga</a:t>
            </a:r>
            <a:r>
              <a:rPr lang="en-US" dirty="0" smtClean="0"/>
              <a:t> till </a:t>
            </a:r>
            <a:r>
              <a:rPr lang="en-US" dirty="0" err="1" smtClean="0"/>
              <a:t>mellanrubrik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575051" y="273052"/>
            <a:ext cx="5111750" cy="585311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err="1" smtClean="0"/>
              <a:t>Klicka</a:t>
            </a:r>
            <a:r>
              <a:rPr lang="en-US" dirty="0" smtClean="0"/>
              <a:t> </a:t>
            </a:r>
            <a:r>
              <a:rPr lang="en-US" dirty="0" err="1" smtClean="0"/>
              <a:t>här</a:t>
            </a:r>
            <a:r>
              <a:rPr lang="en-US" dirty="0" smtClean="0"/>
              <a:t> </a:t>
            </a:r>
            <a:r>
              <a:rPr lang="en-US" dirty="0" err="1" smtClean="0"/>
              <a:t>för</a:t>
            </a:r>
            <a:r>
              <a:rPr lang="en-US" dirty="0" smtClean="0"/>
              <a:t> </a:t>
            </a:r>
            <a:r>
              <a:rPr lang="en-US" dirty="0" err="1" smtClean="0"/>
              <a:t>att</a:t>
            </a:r>
            <a:r>
              <a:rPr lang="en-US" dirty="0" smtClean="0"/>
              <a:t> </a:t>
            </a:r>
            <a:r>
              <a:rPr lang="en-US" dirty="0" err="1" smtClean="0"/>
              <a:t>lägga</a:t>
            </a:r>
            <a:r>
              <a:rPr lang="en-US" dirty="0" smtClean="0"/>
              <a:t> till text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rgbClr val="ACADB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err="1" smtClean="0"/>
              <a:t>Klicka</a:t>
            </a:r>
            <a:r>
              <a:rPr lang="en-US" dirty="0" smtClean="0"/>
              <a:t> </a:t>
            </a:r>
            <a:r>
              <a:rPr lang="en-US" dirty="0" err="1" smtClean="0"/>
              <a:t>här</a:t>
            </a:r>
            <a:r>
              <a:rPr lang="en-US" dirty="0" smtClean="0"/>
              <a:t> </a:t>
            </a:r>
            <a:r>
              <a:rPr lang="en-US" dirty="0" err="1" smtClean="0"/>
              <a:t>för</a:t>
            </a:r>
            <a:r>
              <a:rPr lang="en-US" dirty="0" smtClean="0"/>
              <a:t> </a:t>
            </a:r>
            <a:r>
              <a:rPr lang="en-US" dirty="0" err="1" smtClean="0"/>
              <a:t>att</a:t>
            </a:r>
            <a:r>
              <a:rPr lang="en-US" dirty="0" smtClean="0"/>
              <a:t> </a:t>
            </a:r>
            <a:r>
              <a:rPr lang="en-US" dirty="0" err="1" smtClean="0"/>
              <a:t>lägga</a:t>
            </a:r>
            <a:r>
              <a:rPr lang="en-US" dirty="0" smtClean="0"/>
              <a:t> till text</a:t>
            </a:r>
          </a:p>
        </p:txBody>
      </p:sp>
    </p:spTree>
    <p:extLst>
      <p:ext uri="{BB962C8B-B14F-4D97-AF65-F5344CB8AC3E}">
        <p14:creationId xmlns:p14="http://schemas.microsoft.com/office/powerpoint/2010/main" val="12182203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92288" y="4800600"/>
            <a:ext cx="5486400" cy="566738"/>
          </a:xfrm>
        </p:spPr>
        <p:txBody>
          <a:bodyPr anchor="b">
            <a:normAutofit/>
          </a:bodyPr>
          <a:lstStyle>
            <a:lvl1pPr algn="l">
              <a:defRPr sz="2200" b="1"/>
            </a:lvl1pPr>
          </a:lstStyle>
          <a:p>
            <a:r>
              <a:rPr lang="en-US" dirty="0" err="1" smtClean="0"/>
              <a:t>Klicka</a:t>
            </a:r>
            <a:r>
              <a:rPr lang="en-US" dirty="0" smtClean="0"/>
              <a:t> </a:t>
            </a:r>
            <a:r>
              <a:rPr lang="en-US" dirty="0" err="1" smtClean="0"/>
              <a:t>här</a:t>
            </a:r>
            <a:r>
              <a:rPr lang="en-US" dirty="0" smtClean="0"/>
              <a:t> </a:t>
            </a:r>
            <a:r>
              <a:rPr lang="en-US" dirty="0" err="1" smtClean="0"/>
              <a:t>för</a:t>
            </a:r>
            <a:r>
              <a:rPr lang="en-US" dirty="0" smtClean="0"/>
              <a:t> </a:t>
            </a:r>
            <a:r>
              <a:rPr lang="en-US" dirty="0" err="1" smtClean="0"/>
              <a:t>att</a:t>
            </a:r>
            <a:r>
              <a:rPr lang="en-US" dirty="0" smtClean="0"/>
              <a:t> </a:t>
            </a:r>
            <a:r>
              <a:rPr lang="en-US" dirty="0" err="1" smtClean="0"/>
              <a:t>lägga</a:t>
            </a:r>
            <a:r>
              <a:rPr lang="en-US" dirty="0" smtClean="0"/>
              <a:t> till text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>
            <a:normAutofit/>
          </a:bodyPr>
          <a:lstStyle>
            <a:lvl1pPr marL="0" indent="0">
              <a:buNone/>
              <a:defRPr sz="2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 dirty="0" smtClean="0"/>
              <a:t>Dra bilden till platshållaren eller klicka på ikonen för att lägga till den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rgbClr val="ACADB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err="1" smtClean="0"/>
              <a:t>Klicka</a:t>
            </a:r>
            <a:r>
              <a:rPr lang="en-US" dirty="0" smtClean="0"/>
              <a:t> </a:t>
            </a:r>
            <a:r>
              <a:rPr lang="en-US" dirty="0" err="1" smtClean="0"/>
              <a:t>här</a:t>
            </a:r>
            <a:r>
              <a:rPr lang="en-US" dirty="0" smtClean="0"/>
              <a:t> </a:t>
            </a:r>
            <a:r>
              <a:rPr lang="en-US" dirty="0" err="1" smtClean="0"/>
              <a:t>för</a:t>
            </a:r>
            <a:r>
              <a:rPr lang="en-US" dirty="0" smtClean="0"/>
              <a:t> </a:t>
            </a:r>
            <a:r>
              <a:rPr lang="en-US" dirty="0" err="1" smtClean="0"/>
              <a:t>att</a:t>
            </a:r>
            <a:r>
              <a:rPr lang="en-US" dirty="0" smtClean="0"/>
              <a:t> </a:t>
            </a:r>
            <a:r>
              <a:rPr lang="en-US" dirty="0" err="1" smtClean="0"/>
              <a:t>lägga</a:t>
            </a:r>
            <a:r>
              <a:rPr lang="en-US" dirty="0" smtClean="0"/>
              <a:t> till text</a:t>
            </a:r>
          </a:p>
        </p:txBody>
      </p:sp>
    </p:spTree>
    <p:extLst>
      <p:ext uri="{BB962C8B-B14F-4D97-AF65-F5344CB8AC3E}">
        <p14:creationId xmlns:p14="http://schemas.microsoft.com/office/powerpoint/2010/main" val="36159831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92246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Platshållare för text 4"/>
          <p:cNvSpPr>
            <a:spLocks noGrp="1"/>
          </p:cNvSpPr>
          <p:nvPr>
            <p:ph type="body" sz="quarter" idx="10" hasCustomPrompt="1"/>
          </p:nvPr>
        </p:nvSpPr>
        <p:spPr>
          <a:xfrm>
            <a:off x="477838" y="0"/>
            <a:ext cx="4967922" cy="685800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3400" b="1" kern="2000" spc="-15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 err="1" smtClean="0"/>
              <a:t>Klicka</a:t>
            </a:r>
            <a:r>
              <a:rPr lang="en-US" dirty="0" smtClean="0"/>
              <a:t> </a:t>
            </a:r>
            <a:r>
              <a:rPr lang="en-US" dirty="0" err="1" smtClean="0"/>
              <a:t>här</a:t>
            </a:r>
            <a:r>
              <a:rPr lang="en-US" dirty="0" smtClean="0"/>
              <a:t> </a:t>
            </a:r>
            <a:r>
              <a:rPr lang="en-US" dirty="0" err="1" smtClean="0"/>
              <a:t>för</a:t>
            </a:r>
            <a:r>
              <a:rPr lang="en-US" dirty="0" smtClean="0"/>
              <a:t> </a:t>
            </a:r>
            <a:r>
              <a:rPr lang="en-US" dirty="0" err="1" smtClean="0"/>
              <a:t>att</a:t>
            </a:r>
            <a:r>
              <a:rPr lang="en-US" dirty="0" smtClean="0"/>
              <a:t> </a:t>
            </a:r>
            <a:r>
              <a:rPr lang="en-US" dirty="0" err="1" smtClean="0"/>
              <a:t>lägga</a:t>
            </a:r>
            <a:r>
              <a:rPr lang="en-US" dirty="0" smtClean="0"/>
              <a:t> till </a:t>
            </a:r>
            <a:r>
              <a:rPr lang="en-US" dirty="0" err="1" smtClean="0"/>
              <a:t>rubrik</a:t>
            </a:r>
            <a:endParaRPr lang="sv-SE" dirty="0"/>
          </a:p>
        </p:txBody>
      </p:sp>
      <p:pic>
        <p:nvPicPr>
          <p:cNvPr id="4" name="Bildobjekt 3" descr="KAU_LOGOTYP_PMS_2011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838" y="286228"/>
            <a:ext cx="54000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6802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3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err="1" smtClean="0"/>
              <a:t>Klicka</a:t>
            </a:r>
            <a:r>
              <a:rPr lang="en-US" dirty="0" smtClean="0"/>
              <a:t> </a:t>
            </a:r>
            <a:r>
              <a:rPr lang="en-US" dirty="0" err="1" smtClean="0"/>
              <a:t>här</a:t>
            </a:r>
            <a:r>
              <a:rPr lang="en-US" dirty="0" smtClean="0"/>
              <a:t> </a:t>
            </a:r>
            <a:r>
              <a:rPr lang="en-US" dirty="0" err="1" smtClean="0"/>
              <a:t>för</a:t>
            </a:r>
            <a:r>
              <a:rPr lang="en-US" dirty="0" smtClean="0"/>
              <a:t> </a:t>
            </a:r>
            <a:r>
              <a:rPr lang="en-US" dirty="0" err="1" smtClean="0"/>
              <a:t>att</a:t>
            </a:r>
            <a:r>
              <a:rPr lang="en-US" dirty="0" smtClean="0"/>
              <a:t> </a:t>
            </a:r>
            <a:r>
              <a:rPr lang="en-US" dirty="0" err="1" smtClean="0"/>
              <a:t>lägga</a:t>
            </a:r>
            <a:r>
              <a:rPr lang="en-US" dirty="0" smtClean="0"/>
              <a:t> till </a:t>
            </a:r>
            <a:r>
              <a:rPr lang="en-US" dirty="0" err="1" smtClean="0"/>
              <a:t>rubrik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err="1" smtClean="0"/>
              <a:t>Klicka</a:t>
            </a:r>
            <a:r>
              <a:rPr lang="en-US" dirty="0" smtClean="0"/>
              <a:t> </a:t>
            </a:r>
            <a:r>
              <a:rPr lang="en-US" dirty="0" err="1" smtClean="0"/>
              <a:t>här</a:t>
            </a:r>
            <a:r>
              <a:rPr lang="en-US" dirty="0" smtClean="0"/>
              <a:t> </a:t>
            </a:r>
            <a:r>
              <a:rPr lang="en-US" dirty="0" err="1" smtClean="0"/>
              <a:t>för</a:t>
            </a:r>
            <a:r>
              <a:rPr lang="en-US" dirty="0" smtClean="0"/>
              <a:t> </a:t>
            </a:r>
            <a:r>
              <a:rPr lang="en-US" dirty="0" err="1" smtClean="0"/>
              <a:t>att</a:t>
            </a:r>
            <a:r>
              <a:rPr lang="en-US" dirty="0" smtClean="0"/>
              <a:t> </a:t>
            </a:r>
            <a:r>
              <a:rPr lang="en-US" dirty="0" err="1" smtClean="0"/>
              <a:t>lägga</a:t>
            </a:r>
            <a:r>
              <a:rPr lang="en-US" dirty="0" smtClean="0"/>
              <a:t> till text</a:t>
            </a:r>
          </a:p>
        </p:txBody>
      </p:sp>
      <p:pic>
        <p:nvPicPr>
          <p:cNvPr id="7" name="Bildobjekt 6" descr="KAU_LOGOTYP_PMS_2011.p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6800" y="6181475"/>
            <a:ext cx="540000" cy="540000"/>
          </a:xfrm>
          <a:prstGeom prst="rect">
            <a:avLst/>
          </a:prstGeom>
        </p:spPr>
      </p:pic>
      <p:cxnSp>
        <p:nvCxnSpPr>
          <p:cNvPr id="9" name="Rak 8"/>
          <p:cNvCxnSpPr/>
          <p:nvPr/>
        </p:nvCxnSpPr>
        <p:spPr>
          <a:xfrm>
            <a:off x="457200" y="6120515"/>
            <a:ext cx="8229600" cy="0"/>
          </a:xfrm>
          <a:prstGeom prst="line">
            <a:avLst/>
          </a:prstGeom>
          <a:ln w="19050" cmpd="sng">
            <a:solidFill>
              <a:schemeClr val="accent5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ruta 7"/>
          <p:cNvSpPr txBox="1"/>
          <p:nvPr userDrawn="1"/>
        </p:nvSpPr>
        <p:spPr>
          <a:xfrm>
            <a:off x="457200" y="6282791"/>
            <a:ext cx="667344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KARLSTADS </a:t>
            </a:r>
            <a:r>
              <a:rPr lang="en-US" sz="1100" dirty="0" smtClean="0"/>
              <a:t>UNIVERSITET</a:t>
            </a:r>
          </a:p>
          <a:p>
            <a:r>
              <a:rPr lang="en-US" sz="1100" dirty="0" err="1" smtClean="0">
                <a:solidFill>
                  <a:schemeClr val="accent5"/>
                </a:solidFill>
              </a:rPr>
              <a:t>Institutionen</a:t>
            </a:r>
            <a:r>
              <a:rPr lang="en-US" sz="1100" dirty="0" smtClean="0">
                <a:solidFill>
                  <a:schemeClr val="accent5"/>
                </a:solidFill>
              </a:rPr>
              <a:t> </a:t>
            </a:r>
            <a:r>
              <a:rPr lang="en-US" sz="1100" dirty="0" err="1" smtClean="0">
                <a:solidFill>
                  <a:schemeClr val="accent5"/>
                </a:solidFill>
              </a:rPr>
              <a:t>för</a:t>
            </a:r>
            <a:r>
              <a:rPr lang="en-US" sz="1100" dirty="0" smtClean="0">
                <a:solidFill>
                  <a:schemeClr val="accent5"/>
                </a:solidFill>
              </a:rPr>
              <a:t> </a:t>
            </a:r>
            <a:r>
              <a:rPr lang="en-US" sz="1100" dirty="0" err="1" smtClean="0">
                <a:solidFill>
                  <a:schemeClr val="accent5"/>
                </a:solidFill>
              </a:rPr>
              <a:t>pedagogiska</a:t>
            </a:r>
            <a:r>
              <a:rPr lang="en-US" sz="1100" dirty="0" smtClean="0">
                <a:solidFill>
                  <a:schemeClr val="accent5"/>
                </a:solidFill>
              </a:rPr>
              <a:t> studier    |   Elisabet Olsson |  2017</a:t>
            </a:r>
          </a:p>
        </p:txBody>
      </p:sp>
    </p:spTree>
    <p:extLst>
      <p:ext uri="{BB962C8B-B14F-4D97-AF65-F5344CB8AC3E}">
        <p14:creationId xmlns:p14="http://schemas.microsoft.com/office/powerpoint/2010/main" val="3693843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78" r:id="rId1"/>
    <p:sldLayoutId id="2147493479" r:id="rId2"/>
    <p:sldLayoutId id="2147493481" r:id="rId3"/>
    <p:sldLayoutId id="2147493482" r:id="rId4"/>
    <p:sldLayoutId id="2147493483" r:id="rId5"/>
    <p:sldLayoutId id="2147493485" r:id="rId6"/>
    <p:sldLayoutId id="2147493486" r:id="rId7"/>
    <p:sldLayoutId id="2147493484" r:id="rId8"/>
    <p:sldLayoutId id="2147493568" r:id="rId9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3400" b="1" kern="2000" spc="-15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2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 smtClean="0"/>
              <a:t>Bildsida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889385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90" r:id="rId1"/>
    <p:sldLayoutId id="2147493491" r:id="rId2"/>
    <p:sldLayoutId id="2147493492" r:id="rId3"/>
    <p:sldLayoutId id="2147493493" r:id="rId4"/>
    <p:sldLayoutId id="2147493494" r:id="rId5"/>
    <p:sldLayoutId id="2147493495" r:id="rId6"/>
    <p:sldLayoutId id="2147493496" r:id="rId7"/>
    <p:sldLayoutId id="2147493497" r:id="rId8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eacademy.ac.uk/system/files/using-audio-technology-student-feedback.pdf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play.kau.se/media/t/1_rqo1lr5p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v-SE" altLang="sv-SE" sz="3600" dirty="0"/>
              <a:t>Inspelad återkoppling vid handledning av självständiga arbeten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195694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ubrik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sv-SE" altLang="sv-SE" smtClean="0"/>
              <a:t>Forskning</a:t>
            </a:r>
          </a:p>
        </p:txBody>
      </p:sp>
      <p:sp>
        <p:nvSpPr>
          <p:cNvPr id="14339" name="Platshållare för innehåll 2"/>
          <p:cNvSpPr>
            <a:spLocks noGrp="1"/>
          </p:cNvSpPr>
          <p:nvPr>
            <p:ph idx="1"/>
          </p:nvPr>
        </p:nvSpPr>
        <p:spPr bwMode="auto">
          <a:xfrm>
            <a:off x="457200" y="1052513"/>
            <a:ext cx="8229600" cy="50736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buFontTx/>
              <a:buNone/>
            </a:pPr>
            <a:r>
              <a:rPr lang="sv-SE" altLang="sv-SE" b="1" dirty="0" smtClean="0"/>
              <a:t>Studenters upplevelse:</a:t>
            </a:r>
          </a:p>
          <a:p>
            <a:pPr marL="0" indent="0">
              <a:buFontTx/>
              <a:buNone/>
            </a:pPr>
            <a:r>
              <a:rPr lang="sv-SE" altLang="sv-SE" dirty="0" smtClean="0"/>
              <a:t>lättare att förstå</a:t>
            </a:r>
          </a:p>
          <a:p>
            <a:pPr marL="0" indent="0">
              <a:buFontTx/>
              <a:buNone/>
            </a:pPr>
            <a:r>
              <a:rPr lang="sv-SE" altLang="sv-SE" dirty="0" smtClean="0"/>
              <a:t>mer personligt</a:t>
            </a:r>
          </a:p>
          <a:p>
            <a:pPr marL="0" indent="0">
              <a:buFontTx/>
              <a:buNone/>
            </a:pPr>
            <a:r>
              <a:rPr lang="sv-SE" altLang="sv-SE" dirty="0" smtClean="0"/>
              <a:t>upplevde större engagemang från läraren</a:t>
            </a:r>
          </a:p>
          <a:p>
            <a:pPr marL="0" indent="0">
              <a:buFontTx/>
              <a:buNone/>
            </a:pPr>
            <a:r>
              <a:rPr lang="sv-SE" altLang="sv-SE" dirty="0" smtClean="0"/>
              <a:t>vill ha både muntliga och skriftliga kommentarer</a:t>
            </a:r>
          </a:p>
          <a:p>
            <a:pPr marL="0" indent="0">
              <a:buFontTx/>
              <a:buNone/>
            </a:pPr>
            <a:endParaRPr lang="sv-SE" altLang="sv-SE" dirty="0" smtClean="0"/>
          </a:p>
          <a:p>
            <a:pPr marL="0" indent="0">
              <a:buFontTx/>
              <a:buNone/>
            </a:pPr>
            <a:r>
              <a:rPr lang="sv-SE" altLang="sv-SE" b="1" dirty="0" smtClean="0"/>
              <a:t>Lärares upplevelse:</a:t>
            </a:r>
          </a:p>
          <a:p>
            <a:pPr marL="0" indent="0">
              <a:buFontTx/>
              <a:buNone/>
            </a:pPr>
            <a:r>
              <a:rPr lang="sv-SE" altLang="sv-SE" dirty="0" smtClean="0"/>
              <a:t>upplevelse av högre kvalitet</a:t>
            </a:r>
          </a:p>
          <a:p>
            <a:pPr marL="0" indent="0">
              <a:buFontTx/>
              <a:buNone/>
            </a:pPr>
            <a:r>
              <a:rPr lang="sv-SE" altLang="sv-SE" dirty="0" smtClean="0"/>
              <a:t>mer tillfredsställande</a:t>
            </a:r>
          </a:p>
          <a:p>
            <a:pPr marL="0" indent="0">
              <a:buFontTx/>
              <a:buNone/>
            </a:pPr>
            <a:r>
              <a:rPr lang="sv-SE" altLang="sv-SE" dirty="0" smtClean="0"/>
              <a:t>tog mer tid/mindre tid</a:t>
            </a:r>
          </a:p>
          <a:p>
            <a:pPr marL="0" indent="0">
              <a:buFontTx/>
              <a:buNone/>
            </a:pPr>
            <a:endParaRPr lang="sv-SE" altLang="sv-SE" dirty="0" smtClean="0"/>
          </a:p>
        </p:txBody>
      </p:sp>
    </p:spTree>
    <p:extLst>
      <p:ext uri="{BB962C8B-B14F-4D97-AF65-F5344CB8AC3E}">
        <p14:creationId xmlns:p14="http://schemas.microsoft.com/office/powerpoint/2010/main" val="2730528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2000" dirty="0" smtClean="0"/>
              <a:t>Forskning forts.</a:t>
            </a:r>
            <a:endParaRPr lang="sv-SE" sz="2000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sv-SE" altLang="sv-SE" dirty="0" smtClean="0"/>
              <a:t>Skriftlig återkoppling: </a:t>
            </a:r>
            <a:r>
              <a:rPr lang="sv-SE" altLang="sv-SE" dirty="0" err="1" smtClean="0"/>
              <a:t>micro</a:t>
            </a:r>
            <a:r>
              <a:rPr lang="sv-SE" altLang="sv-SE" dirty="0" smtClean="0"/>
              <a:t>-nivå (språk, ref. hantering etc.)</a:t>
            </a:r>
          </a:p>
          <a:p>
            <a:pPr marL="0" indent="0">
              <a:buFontTx/>
              <a:buNone/>
            </a:pPr>
            <a:r>
              <a:rPr lang="sv-SE" altLang="sv-SE" dirty="0" smtClean="0"/>
              <a:t>Muntlig återkoppling: </a:t>
            </a:r>
            <a:r>
              <a:rPr lang="sv-SE" altLang="sv-SE" dirty="0" err="1" smtClean="0"/>
              <a:t>macro</a:t>
            </a:r>
            <a:r>
              <a:rPr lang="sv-SE" altLang="sv-SE" dirty="0" smtClean="0"/>
              <a:t>-nivå (komplexa sammanhang, helhet, organisation, struktur </a:t>
            </a:r>
            <a:r>
              <a:rPr lang="sv-SE" altLang="sv-SE" dirty="0" err="1" smtClean="0"/>
              <a:t>etc</a:t>
            </a:r>
            <a:r>
              <a:rPr lang="sv-SE" altLang="sv-SE" dirty="0" smtClean="0"/>
              <a:t>)</a:t>
            </a:r>
          </a:p>
          <a:p>
            <a:pPr marL="0" indent="0">
              <a:buFontTx/>
              <a:buNone/>
            </a:pPr>
            <a:endParaRPr lang="sv-SE" altLang="sv-SE" dirty="0" smtClean="0"/>
          </a:p>
          <a:p>
            <a:pPr marL="0" indent="0">
              <a:buFontTx/>
              <a:buNone/>
            </a:pPr>
            <a:r>
              <a:rPr lang="sv-SE" altLang="sv-SE" dirty="0" smtClean="0"/>
              <a:t>Forskning om effekten av muntlig återkoppling visar ingen skillnad i resultat mot skriftlig återkoppling</a:t>
            </a:r>
          </a:p>
          <a:p>
            <a:pPr marL="0" indent="0">
              <a:buNone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87099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ubrik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sv-SE" altLang="sv-SE" smtClean="0"/>
              <a:t>Referenser</a:t>
            </a:r>
          </a:p>
        </p:txBody>
      </p:sp>
      <p:sp>
        <p:nvSpPr>
          <p:cNvPr id="16387" name="Platshållare för innehåll 2"/>
          <p:cNvSpPr>
            <a:spLocks noGrp="1"/>
          </p:cNvSpPr>
          <p:nvPr>
            <p:ph idx="1"/>
          </p:nvPr>
        </p:nvSpPr>
        <p:spPr bwMode="auto">
          <a:xfrm>
            <a:off x="457200" y="836613"/>
            <a:ext cx="8229600" cy="52895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buFontTx/>
              <a:buNone/>
            </a:pPr>
            <a:endParaRPr lang="sv-SE" altLang="sv-SE" smtClean="0"/>
          </a:p>
          <a:p>
            <a:pPr marL="0" indent="0">
              <a:buFontTx/>
              <a:buNone/>
            </a:pPr>
            <a:r>
              <a:rPr lang="en-US" altLang="sv-SE" sz="1400" smtClean="0"/>
              <a:t>Cavanaugh, A. J., Song, L. (2014). Audio Feedback versus Written Feedback: Instructors’ and Students’ Perspectives. </a:t>
            </a:r>
            <a:r>
              <a:rPr lang="en-US" altLang="sv-SE" sz="1400" i="1" smtClean="0"/>
              <a:t>Merlot Journal of Online Learning and Teaching.</a:t>
            </a:r>
            <a:r>
              <a:rPr lang="en-US" altLang="sv-SE" sz="1400" smtClean="0"/>
              <a:t> Vol. 10 No 1. March</a:t>
            </a:r>
          </a:p>
          <a:p>
            <a:pPr marL="0" indent="0">
              <a:buFontTx/>
              <a:buNone/>
            </a:pPr>
            <a:endParaRPr lang="en-US" altLang="sv-SE" sz="1400" smtClean="0"/>
          </a:p>
          <a:p>
            <a:pPr marL="0" indent="0">
              <a:buFontTx/>
              <a:buNone/>
            </a:pPr>
            <a:r>
              <a:rPr lang="sv-SE" altLang="sv-SE" sz="1400" smtClean="0"/>
              <a:t>Ice, P., Swan, K., Diaz, S., Kupczynski, L. and Swan-Dagen, A. (2010). </a:t>
            </a:r>
            <a:r>
              <a:rPr lang="en-US" altLang="sv-SE" sz="1400" smtClean="0"/>
              <a:t>An Analysis of Students’ Perceptions of the Value and Efficacy of Instructors’ Auditory and Text-based Feedback Modalities across Multiple Conceptual Levels. </a:t>
            </a:r>
            <a:r>
              <a:rPr lang="sv-SE" altLang="sv-SE" sz="1400" i="1" smtClean="0"/>
              <a:t>Educational Computing Research</a:t>
            </a:r>
            <a:r>
              <a:rPr lang="sv-SE" altLang="sv-SE" sz="1400" smtClean="0"/>
              <a:t>, Vol. 43(1) 113-134</a:t>
            </a:r>
          </a:p>
          <a:p>
            <a:pPr marL="0" indent="0">
              <a:buFontTx/>
              <a:buNone/>
            </a:pPr>
            <a:endParaRPr lang="sv-SE" altLang="sv-SE" sz="1400" smtClean="0"/>
          </a:p>
          <a:p>
            <a:pPr marL="0" indent="0">
              <a:buFontTx/>
              <a:buNone/>
            </a:pPr>
            <a:r>
              <a:rPr lang="en-US" altLang="sv-SE" sz="1400" smtClean="0"/>
              <a:t>Macgregor, G., Spiers, A. &amp; Taylor, C. (2011). Exploratory evaluation of audio email technology in formative assessment feedback. </a:t>
            </a:r>
            <a:r>
              <a:rPr lang="en-US" altLang="sv-SE" sz="1400" i="1" smtClean="0"/>
              <a:t>Research in Learning Technology</a:t>
            </a:r>
            <a:r>
              <a:rPr lang="en-US" altLang="sv-SE" sz="1400" smtClean="0"/>
              <a:t>. Vol. 19, No 1, March 2011, 39-59.</a:t>
            </a:r>
          </a:p>
          <a:p>
            <a:pPr marL="0" indent="0">
              <a:buFontTx/>
              <a:buNone/>
            </a:pPr>
            <a:endParaRPr lang="en-US" altLang="sv-SE" sz="1400" smtClean="0"/>
          </a:p>
          <a:p>
            <a:pPr marL="0" indent="0">
              <a:buFontTx/>
              <a:buNone/>
            </a:pPr>
            <a:r>
              <a:rPr lang="en-US" altLang="sv-SE" sz="1400" smtClean="0"/>
              <a:t>Trimingham, R. and Simmons, P. (u.å.) Using audio technology for student feedback. </a:t>
            </a:r>
            <a:r>
              <a:rPr lang="sv-SE" altLang="sv-SE" sz="1400" smtClean="0"/>
              <a:t>Hämtad från: </a:t>
            </a:r>
            <a:r>
              <a:rPr lang="sv-SE" altLang="sv-SE" sz="1400" u="sng" smtClean="0">
                <a:hlinkClick r:id="rId3"/>
              </a:rPr>
              <a:t>https://www.heacademy.ac.uk/system/files/using-audio-technology-student-feedback.pdf</a:t>
            </a:r>
            <a:r>
              <a:rPr lang="sv-SE" altLang="sv-SE" sz="1400" smtClean="0"/>
              <a:t>  </a:t>
            </a:r>
          </a:p>
          <a:p>
            <a:pPr marL="0" indent="0">
              <a:buFontTx/>
              <a:buNone/>
            </a:pPr>
            <a:endParaRPr lang="en-US" altLang="sv-SE" sz="1400" smtClean="0"/>
          </a:p>
          <a:p>
            <a:pPr marL="0" indent="0">
              <a:buFontTx/>
              <a:buNone/>
            </a:pPr>
            <a:r>
              <a:rPr lang="en-US" altLang="sv-SE" sz="1400" smtClean="0"/>
              <a:t>Voelkel, S. &amp; Mello, L. V. (2014). Audio Feedback – Better Feedback? </a:t>
            </a:r>
            <a:r>
              <a:rPr lang="en-US" altLang="sv-SE" sz="1400" i="1" smtClean="0"/>
              <a:t>Bioscience Education.</a:t>
            </a:r>
            <a:r>
              <a:rPr lang="en-US" altLang="sv-SE" sz="1400" smtClean="0"/>
              <a:t> Vol. 22, 2014.</a:t>
            </a:r>
            <a:endParaRPr lang="sv-SE" altLang="sv-SE" sz="1400" smtClean="0"/>
          </a:p>
          <a:p>
            <a:pPr marL="0" indent="0">
              <a:buFontTx/>
              <a:buNone/>
            </a:pPr>
            <a:endParaRPr lang="sv-SE" altLang="sv-SE" smtClean="0"/>
          </a:p>
        </p:txBody>
      </p:sp>
    </p:spTree>
    <p:extLst>
      <p:ext uri="{BB962C8B-B14F-4D97-AF65-F5344CB8AC3E}">
        <p14:creationId xmlns:p14="http://schemas.microsoft.com/office/powerpoint/2010/main" val="1429781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latshållare för innehåll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620688"/>
            <a:ext cx="6391516" cy="4787467"/>
          </a:xfrm>
        </p:spPr>
      </p:pic>
    </p:spTree>
    <p:extLst>
      <p:ext uri="{BB962C8B-B14F-4D97-AF65-F5344CB8AC3E}">
        <p14:creationId xmlns:p14="http://schemas.microsoft.com/office/powerpoint/2010/main" val="2196123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ubrik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sv-SE" altLang="sv-SE" dirty="0" smtClean="0"/>
              <a:t>Bakgrund</a:t>
            </a:r>
          </a:p>
        </p:txBody>
      </p:sp>
      <p:sp>
        <p:nvSpPr>
          <p:cNvPr id="6147" name="Platshållare för innehåll 2"/>
          <p:cNvSpPr>
            <a:spLocks noGrp="1"/>
          </p:cNvSpPr>
          <p:nvPr>
            <p:ph idx="1"/>
          </p:nvPr>
        </p:nvSpPr>
        <p:spPr bwMode="auto">
          <a:xfrm>
            <a:off x="457200" y="1417638"/>
            <a:ext cx="8229600" cy="47085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buFontTx/>
              <a:buNone/>
            </a:pPr>
            <a:r>
              <a:rPr lang="sv-SE" altLang="sv-SE" smtClean="0"/>
              <a:t>Handledning av självständiga arbeten 7,5 och 15 hp</a:t>
            </a:r>
          </a:p>
          <a:p>
            <a:pPr marL="0" indent="0">
              <a:buFontTx/>
              <a:buNone/>
            </a:pPr>
            <a:endParaRPr lang="sv-SE" altLang="sv-SE" smtClean="0"/>
          </a:p>
          <a:p>
            <a:pPr marL="0" indent="0">
              <a:buFontTx/>
              <a:buNone/>
            </a:pPr>
            <a:r>
              <a:rPr lang="sv-SE" altLang="sv-SE" smtClean="0"/>
              <a:t>Två närträffar med grupphandledning och en för seminarier. </a:t>
            </a:r>
          </a:p>
          <a:p>
            <a:pPr marL="0" indent="0">
              <a:buFontTx/>
              <a:buNone/>
            </a:pPr>
            <a:endParaRPr lang="sv-SE" altLang="sv-SE" smtClean="0"/>
          </a:p>
          <a:p>
            <a:pPr marL="0" indent="0">
              <a:buFontTx/>
              <a:buNone/>
            </a:pPr>
            <a:r>
              <a:rPr lang="sv-SE" altLang="sv-SE" smtClean="0"/>
              <a:t>Tidigare skriftliga kommentarer i deras dokument + en övergripande text med fokus på helheten och strukturen (den röda tråden)</a:t>
            </a:r>
          </a:p>
          <a:p>
            <a:pPr marL="0" indent="0">
              <a:buFontTx/>
              <a:buNone/>
            </a:pPr>
            <a:endParaRPr lang="sv-SE" altLang="sv-SE" smtClean="0"/>
          </a:p>
          <a:p>
            <a:pPr marL="0" indent="0">
              <a:buFontTx/>
              <a:buNone/>
            </a:pPr>
            <a:endParaRPr lang="sv-SE" altLang="sv-SE" smtClean="0"/>
          </a:p>
        </p:txBody>
      </p:sp>
    </p:spTree>
    <p:extLst>
      <p:ext uri="{BB962C8B-B14F-4D97-AF65-F5344CB8AC3E}">
        <p14:creationId xmlns:p14="http://schemas.microsoft.com/office/powerpoint/2010/main" val="3510175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ubrik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sv-SE" altLang="sv-SE" smtClean="0"/>
              <a:t>Vad ville jag uppnå?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57200" y="1196975"/>
            <a:ext cx="8229600" cy="4929188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sv-SE" altLang="sv-SE" dirty="0" smtClean="0"/>
              <a:t>Min tanke var att en inspelad muntlig återkoppling som komplement till den skriftliga skulle kunna:</a:t>
            </a:r>
          </a:p>
          <a:p>
            <a:pPr marL="0" indent="0">
              <a:buFontTx/>
              <a:buNone/>
              <a:defRPr/>
            </a:pPr>
            <a:endParaRPr lang="sv-SE" altLang="sv-SE" dirty="0" smtClean="0"/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sv-SE" altLang="sv-SE" dirty="0" smtClean="0"/>
              <a:t>öka studenternas förståelse av helheten av arbetet och därmed deras självständighet.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endParaRPr lang="sv-SE" altLang="sv-SE" dirty="0" smtClean="0"/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sv-SE" altLang="sv-SE" dirty="0" smtClean="0"/>
              <a:t>vara lättare för studenten att förstå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endParaRPr lang="sv-SE" altLang="sv-SE" dirty="0"/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sv-SE" altLang="sv-SE" dirty="0" smtClean="0"/>
              <a:t>öka studenternas trygghet under processen.</a:t>
            </a:r>
          </a:p>
          <a:p>
            <a:pPr marL="0" indent="0">
              <a:buFontTx/>
              <a:buNone/>
              <a:defRPr/>
            </a:pPr>
            <a:endParaRPr lang="sv-SE" altLang="sv-SE" dirty="0" smtClean="0"/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sv-SE" altLang="sv-SE" dirty="0" smtClean="0"/>
              <a:t>göra handledningen mer personlig genom röst och bild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37007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ubrik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sv-SE" altLang="sv-SE" smtClean="0"/>
              <a:t>Genomförande</a:t>
            </a:r>
          </a:p>
        </p:txBody>
      </p:sp>
      <p:sp>
        <p:nvSpPr>
          <p:cNvPr id="7171" name="Platshållare för innehåll 2"/>
          <p:cNvSpPr>
            <a:spLocks noGrp="1"/>
          </p:cNvSpPr>
          <p:nvPr>
            <p:ph idx="1"/>
          </p:nvPr>
        </p:nvSpPr>
        <p:spPr bwMode="auto">
          <a:xfrm>
            <a:off x="457200" y="1268413"/>
            <a:ext cx="8229600" cy="485775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lnSpcReduction="10000"/>
          </a:bodyPr>
          <a:lstStyle/>
          <a:p>
            <a:pPr>
              <a:buFont typeface="Arial" panose="020B0604020202020204" pitchFamily="34" charset="0"/>
              <a:buChar char="•"/>
              <a:defRPr/>
            </a:pPr>
            <a:r>
              <a:rPr lang="sv-SE" altLang="sv-SE" dirty="0" smtClean="0"/>
              <a:t>Läste och kommenterade i studentens text 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endParaRPr lang="sv-SE" altLang="sv-SE" dirty="0" smtClean="0"/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sv-SE" altLang="sv-SE" dirty="0"/>
              <a:t>G</a:t>
            </a:r>
            <a:r>
              <a:rPr lang="sv-SE" altLang="sv-SE" dirty="0" smtClean="0"/>
              <a:t>jorde under läsningen egna anteckningar av aspekter att ta upp i den muntliga återkopplingen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endParaRPr lang="sv-SE" altLang="sv-SE" dirty="0" smtClean="0"/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sv-SE" altLang="sv-SE" dirty="0" smtClean="0"/>
              <a:t>Gjorde en inspelning av den mer övergripande återkoppling </a:t>
            </a:r>
            <a:r>
              <a:rPr lang="sv-SE" altLang="sv-SE" sz="1600" dirty="0" smtClean="0"/>
              <a:t>(kan även vara en detalj jag vill förklara)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endParaRPr lang="sv-SE" altLang="sv-SE" dirty="0" smtClean="0"/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sv-SE" altLang="sv-SE" dirty="0" smtClean="0"/>
              <a:t>Skickade textdokument och länk till inspelningen till studenten</a:t>
            </a:r>
          </a:p>
          <a:p>
            <a:pPr marL="0" indent="0">
              <a:buFontTx/>
              <a:buNone/>
              <a:defRPr/>
            </a:pPr>
            <a:endParaRPr lang="sv-SE" altLang="sv-SE" dirty="0" smtClean="0"/>
          </a:p>
          <a:p>
            <a:pPr marL="0" indent="0">
              <a:buFontTx/>
              <a:buNone/>
              <a:defRPr/>
            </a:pPr>
            <a:r>
              <a:rPr lang="sv-SE" altLang="sv-SE" dirty="0" smtClean="0"/>
              <a:t>Tidsmässigt egentligen ingen skillnad nu mot tidigare. Det muntliga har ersatt den övergripande skriftliga texten som ofta tog tid att formulera.</a:t>
            </a:r>
          </a:p>
        </p:txBody>
      </p:sp>
    </p:spTree>
    <p:extLst>
      <p:ext uri="{BB962C8B-B14F-4D97-AF65-F5344CB8AC3E}">
        <p14:creationId xmlns:p14="http://schemas.microsoft.com/office/powerpoint/2010/main" val="1526296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ubrik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sv-SE" altLang="sv-SE" smtClean="0"/>
              <a:t>Inspelning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57200" y="1341438"/>
            <a:ext cx="8229600" cy="4784725"/>
          </a:xfrm>
        </p:spPr>
        <p:txBody>
          <a:bodyPr/>
          <a:lstStyle/>
          <a:p>
            <a:pPr>
              <a:defRPr/>
            </a:pPr>
            <a:r>
              <a:rPr lang="sv-SE" dirty="0" smtClean="0"/>
              <a:t>Spelar in via </a:t>
            </a:r>
            <a:r>
              <a:rPr lang="sv-SE" dirty="0" err="1" smtClean="0"/>
              <a:t>Kau</a:t>
            </a:r>
            <a:r>
              <a:rPr lang="sv-SE" dirty="0" smtClean="0"/>
              <a:t> play (</a:t>
            </a:r>
            <a:r>
              <a:rPr lang="sv-SE" dirty="0" err="1" smtClean="0"/>
              <a:t>CaptureSpace</a:t>
            </a:r>
            <a:r>
              <a:rPr lang="sv-SE" dirty="0" smtClean="0"/>
              <a:t>) </a:t>
            </a:r>
          </a:p>
          <a:p>
            <a:pPr>
              <a:defRPr/>
            </a:pPr>
            <a:r>
              <a:rPr lang="sv-SE" dirty="0" smtClean="0"/>
              <a:t>Alternativet nedan (väljer del av skärmen – visar studentens text på skärmen och ev. annat dokument + att jag syns i bild)</a:t>
            </a:r>
          </a:p>
          <a:p>
            <a:pPr>
              <a:defRPr/>
            </a:pPr>
            <a:endParaRPr lang="sv-SE" dirty="0"/>
          </a:p>
          <a:p>
            <a:pPr>
              <a:defRPr/>
            </a:pPr>
            <a:endParaRPr lang="sv-SE" dirty="0" smtClean="0"/>
          </a:p>
          <a:p>
            <a:pPr>
              <a:defRPr/>
            </a:pPr>
            <a:endParaRPr lang="sv-SE" dirty="0"/>
          </a:p>
          <a:p>
            <a:pPr>
              <a:defRPr/>
            </a:pPr>
            <a:endParaRPr lang="sv-SE" dirty="0" smtClean="0"/>
          </a:p>
          <a:p>
            <a:pPr>
              <a:defRPr/>
            </a:pPr>
            <a:endParaRPr lang="sv-SE" dirty="0" smtClean="0"/>
          </a:p>
          <a:p>
            <a:pPr>
              <a:defRPr/>
            </a:pPr>
            <a:endParaRPr lang="sv-SE" dirty="0"/>
          </a:p>
          <a:p>
            <a:pPr marL="0" indent="0">
              <a:buFontTx/>
              <a:buNone/>
              <a:defRPr/>
            </a:pPr>
            <a:endParaRPr lang="sv-SE" dirty="0" smtClean="0"/>
          </a:p>
          <a:p>
            <a:pPr marL="0" indent="0">
              <a:buFontTx/>
              <a:buNone/>
              <a:defRPr/>
            </a:pPr>
            <a:r>
              <a:rPr lang="sv-SE" dirty="0" smtClean="0"/>
              <a:t>En inspelning varar mellan 7-8 – 15 min beroende på behov.</a:t>
            </a:r>
            <a:endParaRPr lang="sv-SE" dirty="0"/>
          </a:p>
        </p:txBody>
      </p:sp>
      <p:pic>
        <p:nvPicPr>
          <p:cNvPr id="9220" name="Bildobjekt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2852738"/>
            <a:ext cx="2447925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Bildobjekt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7945" y="2564904"/>
            <a:ext cx="3744416" cy="212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9962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ubrik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sv-SE" altLang="sv-SE" smtClean="0"/>
              <a:t>Exempel</a:t>
            </a:r>
          </a:p>
        </p:txBody>
      </p:sp>
      <p:sp>
        <p:nvSpPr>
          <p:cNvPr id="10243" name="Platshållare för innehåll 2"/>
          <p:cNvSpPr>
            <a:spLocks noGrp="1"/>
          </p:cNvSpPr>
          <p:nvPr>
            <p:ph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buFontTx/>
              <a:buNone/>
            </a:pPr>
            <a:r>
              <a:rPr lang="sv-SE" altLang="sv-SE" dirty="0" smtClean="0">
                <a:hlinkClick r:id="rId2"/>
              </a:rPr>
              <a:t>http://play.kau.se/media/t/1_rqo1lr5p</a:t>
            </a:r>
            <a:endParaRPr lang="sv-SE" altLang="sv-SE" dirty="0" smtClean="0"/>
          </a:p>
          <a:p>
            <a:pPr marL="0" indent="0">
              <a:buFontTx/>
              <a:buNone/>
            </a:pPr>
            <a:endParaRPr lang="sv-SE" altLang="sv-SE" dirty="0"/>
          </a:p>
          <a:p>
            <a:pPr marL="0" indent="0">
              <a:buFontTx/>
              <a:buNone/>
            </a:pPr>
            <a:endParaRPr lang="sv-SE" altLang="sv-SE" dirty="0" smtClean="0"/>
          </a:p>
          <a:p>
            <a:pPr marL="0" indent="0">
              <a:buFontTx/>
              <a:buNone/>
            </a:pPr>
            <a:endParaRPr lang="sv-SE" altLang="sv-SE" dirty="0" smtClean="0"/>
          </a:p>
        </p:txBody>
      </p:sp>
    </p:spTree>
    <p:extLst>
      <p:ext uri="{BB962C8B-B14F-4D97-AF65-F5344CB8AC3E}">
        <p14:creationId xmlns:p14="http://schemas.microsoft.com/office/powerpoint/2010/main" val="3461698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ubrik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sv-SE" altLang="sv-SE" smtClean="0"/>
              <a:t>+ och -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57200" y="1268413"/>
            <a:ext cx="8229600" cy="4641850"/>
          </a:xfrm>
        </p:spPr>
        <p:txBody>
          <a:bodyPr>
            <a:normAutofit lnSpcReduction="10000"/>
          </a:bodyPr>
          <a:lstStyle/>
          <a:p>
            <a:pPr>
              <a:buFontTx/>
              <a:buChar char="-"/>
              <a:defRPr/>
            </a:pPr>
            <a:r>
              <a:rPr lang="sv-SE" dirty="0" smtClean="0"/>
              <a:t>Tar lite tid att komma in i – men man blir van  </a:t>
            </a:r>
            <a:r>
              <a:rPr lang="sv-SE" dirty="0" smtClean="0">
                <a:sym typeface="Wingdings" panose="05000000000000000000" pitchFamily="2" charset="2"/>
              </a:rPr>
              <a:t></a:t>
            </a:r>
            <a:endParaRPr lang="sv-SE" dirty="0" smtClean="0"/>
          </a:p>
          <a:p>
            <a:pPr>
              <a:buFontTx/>
              <a:buChar char="-"/>
              <a:defRPr/>
            </a:pPr>
            <a:r>
              <a:rPr lang="sv-SE" dirty="0" smtClean="0"/>
              <a:t>En del tekniskt ”pyssel” – men man lär sig </a:t>
            </a:r>
            <a:r>
              <a:rPr lang="sv-SE" dirty="0" smtClean="0">
                <a:sym typeface="Wingdings" panose="05000000000000000000" pitchFamily="2" charset="2"/>
              </a:rPr>
              <a:t></a:t>
            </a:r>
            <a:endParaRPr lang="sv-SE" dirty="0" smtClean="0"/>
          </a:p>
          <a:p>
            <a:pPr marL="0" indent="0">
              <a:buFontTx/>
              <a:buNone/>
              <a:defRPr/>
            </a:pPr>
            <a:endParaRPr lang="sv-SE" dirty="0"/>
          </a:p>
          <a:p>
            <a:pPr marL="0" indent="0">
              <a:buFontTx/>
              <a:buNone/>
              <a:defRPr/>
            </a:pPr>
            <a:r>
              <a:rPr lang="sv-SE" dirty="0" smtClean="0"/>
              <a:t>+   Lättare att muntligt ge generell återkoppling på arbetet i helhet och</a:t>
            </a:r>
            <a:br>
              <a:rPr lang="sv-SE" dirty="0" smtClean="0"/>
            </a:br>
            <a:r>
              <a:rPr lang="sv-SE" dirty="0" smtClean="0"/>
              <a:t>     att förklara vad som behöver åtgärdas</a:t>
            </a:r>
          </a:p>
          <a:p>
            <a:pPr marL="0" indent="0">
              <a:buFontTx/>
              <a:buNone/>
              <a:defRPr/>
            </a:pPr>
            <a:r>
              <a:rPr lang="sv-SE" dirty="0" smtClean="0"/>
              <a:t>+   Studenten får möjlighet att åtgärda de skriftliga kommentarerna på </a:t>
            </a:r>
          </a:p>
          <a:p>
            <a:pPr marL="0" indent="0">
              <a:buFontTx/>
              <a:buNone/>
              <a:defRPr/>
            </a:pPr>
            <a:r>
              <a:rPr lang="sv-SE" dirty="0" smtClean="0"/>
              <a:t>     ett systematiskt sätt</a:t>
            </a:r>
            <a:endParaRPr lang="sv-SE" dirty="0"/>
          </a:p>
          <a:p>
            <a:pPr marL="0" indent="0">
              <a:buFontTx/>
              <a:buNone/>
              <a:defRPr/>
            </a:pPr>
            <a:r>
              <a:rPr lang="sv-SE" dirty="0" smtClean="0"/>
              <a:t>+   Studenten kan se den muntliga återkopplingen flera gånger</a:t>
            </a:r>
          </a:p>
          <a:p>
            <a:pPr marL="0" indent="0">
              <a:buFontTx/>
              <a:buNone/>
              <a:defRPr/>
            </a:pPr>
            <a:r>
              <a:rPr lang="sv-SE" smtClean="0"/>
              <a:t>+   Bra </a:t>
            </a:r>
            <a:r>
              <a:rPr lang="sv-SE" dirty="0" smtClean="0"/>
              <a:t>för studenter med lässvårigheter</a:t>
            </a:r>
          </a:p>
          <a:p>
            <a:pPr marL="0" indent="0">
              <a:buFontTx/>
              <a:buNone/>
              <a:defRPr/>
            </a:pPr>
            <a:r>
              <a:rPr lang="sv-SE" dirty="0"/>
              <a:t>+   Bättre relation till </a:t>
            </a:r>
            <a:r>
              <a:rPr lang="sv-SE" dirty="0" smtClean="0"/>
              <a:t>studenten</a:t>
            </a:r>
          </a:p>
          <a:p>
            <a:pPr marL="0" indent="0">
              <a:buFontTx/>
              <a:buNone/>
              <a:defRPr/>
            </a:pPr>
            <a:r>
              <a:rPr lang="sv-SE" dirty="0" smtClean="0"/>
              <a:t>+   Varit mycket uppskattat av studenterna !</a:t>
            </a:r>
            <a:endParaRPr lang="sv-SE" dirty="0"/>
          </a:p>
          <a:p>
            <a:pPr marL="0" indent="0">
              <a:buFontTx/>
              <a:buNone/>
              <a:defRPr/>
            </a:pPr>
            <a:endParaRPr lang="sv-SE" sz="1800" dirty="0"/>
          </a:p>
        </p:txBody>
      </p:sp>
    </p:spTree>
    <p:extLst>
      <p:ext uri="{BB962C8B-B14F-4D97-AF65-F5344CB8AC3E}">
        <p14:creationId xmlns:p14="http://schemas.microsoft.com/office/powerpoint/2010/main" val="1061221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ubrik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sv-SE" altLang="sv-SE" u="sng" smtClean="0"/>
              <a:t>Jämfört med handledning via Skype, Adobe Connect eller en träff: </a:t>
            </a:r>
            <a:r>
              <a:rPr lang="sv-SE" altLang="sv-SE" sz="2000" smtClean="0"/>
              <a:t>(fast det ena utesluter inte det andra)</a:t>
            </a:r>
            <a:br>
              <a:rPr lang="sv-SE" altLang="sv-SE" sz="2000" smtClean="0"/>
            </a:br>
            <a:endParaRPr lang="sv-SE" altLang="sv-SE" smtClean="0"/>
          </a:p>
        </p:txBody>
      </p:sp>
      <p:sp>
        <p:nvSpPr>
          <p:cNvPr id="11267" name="Platshållare för innehåll 2"/>
          <p:cNvSpPr>
            <a:spLocks noGrp="1"/>
          </p:cNvSpPr>
          <p:nvPr>
            <p:ph idx="1"/>
          </p:nvPr>
        </p:nvSpPr>
        <p:spPr bwMode="auto">
          <a:xfrm>
            <a:off x="457200" y="1989138"/>
            <a:ext cx="8229600" cy="41370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buNone/>
              <a:defRPr/>
            </a:pPr>
            <a:r>
              <a:rPr lang="sv-SE" altLang="sv-SE" dirty="0" smtClean="0"/>
              <a:t>Blir inget samtal/dialog i realtid med studenten (</a:t>
            </a:r>
            <a:r>
              <a:rPr lang="sv-SE" altLang="sv-SE" sz="1600" dirty="0" smtClean="0"/>
              <a:t>men tiden drar ofta iväg)</a:t>
            </a:r>
          </a:p>
          <a:p>
            <a:pPr marL="0" indent="0">
              <a:buNone/>
              <a:defRPr/>
            </a:pPr>
            <a:endParaRPr lang="sv-SE" altLang="sv-SE" sz="1600" dirty="0"/>
          </a:p>
          <a:p>
            <a:pPr marL="0" indent="0">
              <a:buNone/>
              <a:defRPr/>
            </a:pPr>
            <a:endParaRPr lang="sv-SE" altLang="sv-SE" sz="1600" dirty="0"/>
          </a:p>
          <a:p>
            <a:pPr marL="0" indent="0">
              <a:buFontTx/>
              <a:buNone/>
              <a:defRPr/>
            </a:pPr>
            <a:r>
              <a:rPr lang="sv-SE" altLang="sv-SE" dirty="0" smtClean="0"/>
              <a:t>MEN</a:t>
            </a:r>
          </a:p>
          <a:p>
            <a:pPr marL="0" indent="0">
              <a:buFontTx/>
              <a:buNone/>
              <a:defRPr/>
            </a:pPr>
            <a:r>
              <a:rPr lang="sv-SE" altLang="sv-SE" dirty="0" smtClean="0"/>
              <a:t>jag råder själv över tiden – behöver inte boka tid</a:t>
            </a:r>
            <a:r>
              <a:rPr lang="sv-SE" altLang="sv-SE" sz="1600" dirty="0" smtClean="0"/>
              <a:t> </a:t>
            </a:r>
          </a:p>
          <a:p>
            <a:pPr marL="0" indent="0">
              <a:buFontTx/>
              <a:buNone/>
              <a:defRPr/>
            </a:pPr>
            <a:endParaRPr lang="sv-SE" altLang="sv-SE" sz="1600" dirty="0" smtClean="0"/>
          </a:p>
          <a:p>
            <a:pPr marL="0" indent="0">
              <a:buFontTx/>
              <a:buNone/>
              <a:defRPr/>
            </a:pPr>
            <a:r>
              <a:rPr lang="sv-SE" altLang="sv-SE" dirty="0" smtClean="0"/>
              <a:t>Studenten kan i lugn och ro ta del av både de skriftliga och muntliga kommentarerna</a:t>
            </a:r>
          </a:p>
        </p:txBody>
      </p:sp>
    </p:spTree>
    <p:extLst>
      <p:ext uri="{BB962C8B-B14F-4D97-AF65-F5344CB8AC3E}">
        <p14:creationId xmlns:p14="http://schemas.microsoft.com/office/powerpoint/2010/main" val="3699459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ubrik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sv-SE" altLang="sv-SE" smtClean="0"/>
              <a:t>Ytterligare möjligheter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sv-SE" dirty="0" smtClean="0"/>
              <a:t>Vid behov genomgångar där länk mejlas ut – t.ex. inför opponering</a:t>
            </a:r>
          </a:p>
          <a:p>
            <a:pPr marL="0" indent="0">
              <a:buFontTx/>
              <a:buNone/>
              <a:defRPr/>
            </a:pPr>
            <a:endParaRPr lang="sv-SE" dirty="0" smtClean="0"/>
          </a:p>
          <a:p>
            <a:pPr>
              <a:defRPr/>
            </a:pPr>
            <a:r>
              <a:rPr lang="sv-SE" dirty="0" smtClean="0"/>
              <a:t>Generell återkoppling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545370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u Undersidor">
  <a:themeElements>
    <a:clrScheme name="KaU Temafärger">
      <a:dk1>
        <a:sysClr val="windowText" lastClr="000000"/>
      </a:dk1>
      <a:lt1>
        <a:sysClr val="window" lastClr="FFFFFF"/>
      </a:lt1>
      <a:dk2>
        <a:srgbClr val="000000"/>
      </a:dk2>
      <a:lt2>
        <a:srgbClr val="F3D000"/>
      </a:lt2>
      <a:accent1>
        <a:srgbClr val="C94232"/>
      </a:accent1>
      <a:accent2>
        <a:srgbClr val="F3D000"/>
      </a:accent2>
      <a:accent3>
        <a:srgbClr val="AEAC21"/>
      </a:accent3>
      <a:accent4>
        <a:srgbClr val="008396"/>
      </a:accent4>
      <a:accent5>
        <a:srgbClr val="ACADB0"/>
      </a:accent5>
      <a:accent6>
        <a:srgbClr val="93C6C6"/>
      </a:accent6>
      <a:hlink>
        <a:srgbClr val="0000FF"/>
      </a:hlink>
      <a:folHlink>
        <a:srgbClr val="800080"/>
      </a:folHlink>
    </a:clrScheme>
    <a:fontScheme name="Office - klassiskt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Kau Titelsidor">
  <a:themeElements>
    <a:clrScheme name="KaU Temafärger">
      <a:dk1>
        <a:sysClr val="windowText" lastClr="000000"/>
      </a:dk1>
      <a:lt1>
        <a:sysClr val="window" lastClr="FFFFFF"/>
      </a:lt1>
      <a:dk2>
        <a:srgbClr val="000000"/>
      </a:dk2>
      <a:lt2>
        <a:srgbClr val="F3D000"/>
      </a:lt2>
      <a:accent1>
        <a:srgbClr val="C94232"/>
      </a:accent1>
      <a:accent2>
        <a:srgbClr val="F3D000"/>
      </a:accent2>
      <a:accent3>
        <a:srgbClr val="AEAC21"/>
      </a:accent3>
      <a:accent4>
        <a:srgbClr val="008396"/>
      </a:accent4>
      <a:accent5>
        <a:srgbClr val="ACADB0"/>
      </a:accent5>
      <a:accent6>
        <a:srgbClr val="93C6C6"/>
      </a:accent6>
      <a:hlink>
        <a:srgbClr val="0000FF"/>
      </a:hlink>
      <a:folHlink>
        <a:srgbClr val="800080"/>
      </a:folHlink>
    </a:clrScheme>
    <a:fontScheme name="Office - klassiskt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KaU_Teman 2012.thmx</Template>
  <TotalTime>5949</TotalTime>
  <Words>612</Words>
  <Application>Microsoft Office PowerPoint</Application>
  <PresentationFormat>Bildspel på skärmen (4:3)</PresentationFormat>
  <Paragraphs>92</Paragraphs>
  <Slides>13</Slides>
  <Notes>1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2</vt:i4>
      </vt:variant>
      <vt:variant>
        <vt:lpstr>Bildrubriker</vt:lpstr>
      </vt:variant>
      <vt:variant>
        <vt:i4>13</vt:i4>
      </vt:variant>
    </vt:vector>
  </HeadingPairs>
  <TitlesOfParts>
    <vt:vector size="18" baseType="lpstr">
      <vt:lpstr>Arial</vt:lpstr>
      <vt:lpstr>Calibri</vt:lpstr>
      <vt:lpstr>Wingdings</vt:lpstr>
      <vt:lpstr>Kau Undersidor</vt:lpstr>
      <vt:lpstr>Kau Titelsidor</vt:lpstr>
      <vt:lpstr>PowerPoint-presentation</vt:lpstr>
      <vt:lpstr>Bakgrund</vt:lpstr>
      <vt:lpstr>Vad ville jag uppnå?</vt:lpstr>
      <vt:lpstr>Genomförande</vt:lpstr>
      <vt:lpstr>Inspelning</vt:lpstr>
      <vt:lpstr>Exempel</vt:lpstr>
      <vt:lpstr>+ och -</vt:lpstr>
      <vt:lpstr>Jämfört med handledning via Skype, Adobe Connect eller en träff: (fast det ena utesluter inte det andra) </vt:lpstr>
      <vt:lpstr>Ytterligare möjligheter</vt:lpstr>
      <vt:lpstr>Forskning</vt:lpstr>
      <vt:lpstr>Forskning forts.</vt:lpstr>
      <vt:lpstr>Referenser</vt:lpstr>
      <vt:lpstr>PowerPoint-presentation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Ingi</dc:creator>
  <cp:lastModifiedBy>Lena E Johansson</cp:lastModifiedBy>
  <cp:revision>250</cp:revision>
  <cp:lastPrinted>2017-01-31T07:52:27Z</cp:lastPrinted>
  <dcterms:created xsi:type="dcterms:W3CDTF">2012-10-19T10:47:18Z</dcterms:created>
  <dcterms:modified xsi:type="dcterms:W3CDTF">2017-10-31T10:56:45Z</dcterms:modified>
</cp:coreProperties>
</file>