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2" r:id="rId4"/>
    <p:sldId id="261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81" r:id="rId16"/>
    <p:sldId id="279" r:id="rId17"/>
    <p:sldId id="280" r:id="rId18"/>
  </p:sldIdLst>
  <p:sldSz cx="9144000" cy="6858000" type="screen4x3"/>
  <p:notesSz cx="6799263" cy="99298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B8A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315" y="77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CB3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73F-4A6A-894F-A6A02306DC99}"/>
              </c:ext>
            </c:extLst>
          </c:dPt>
          <c:dPt>
            <c:idx val="1"/>
            <c:bubble3D val="0"/>
            <c:spPr>
              <a:solidFill>
                <a:srgbClr val="5A617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3F-4A6A-894F-A6A02306DC99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Standard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F-4A6A-894F-A6A02306D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CB3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E12-411B-949B-6CC3B42BBBD3}"/>
              </c:ext>
            </c:extLst>
          </c:dPt>
          <c:dPt>
            <c:idx val="1"/>
            <c:bubble3D val="0"/>
            <c:spPr>
              <a:solidFill>
                <a:srgbClr val="73727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E12-411B-949B-6CC3B42BBBD3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Standard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12-411B-949B-6CC3B42BB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CB3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8E5-4434-B43B-BC407F7AB90A}"/>
              </c:ext>
            </c:extLst>
          </c:dPt>
          <c:dPt>
            <c:idx val="1"/>
            <c:bubble3D val="0"/>
            <c:spPr>
              <a:solidFill>
                <a:srgbClr val="73727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E5-4434-B43B-BC407F7AB90A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Standard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5-4434-B43B-BC407F7AB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ECB3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02-4D9C-A309-3AB03FA5A705}"/>
              </c:ext>
            </c:extLst>
          </c:dPt>
          <c:cat>
            <c:strRef>
              <c:f>Sheet1!$B$1:$B$1</c:f>
              <c:strCache>
                <c:ptCount val="1"/>
                <c:pt idx="0">
                  <c:v>2007</c:v>
                </c:pt>
              </c:strCache>
            </c:strRef>
          </c:cat>
          <c:val>
            <c:numRef>
              <c:f>Sheet1!$B$2:$B$2</c:f>
              <c:numCache>
                <c:formatCode>Standard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2-4D9C-A309-3AB03FA5A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BF34-B90E-C346-BF1F-2982149D16F3}" type="datetimeFigureOut">
              <a:rPr lang="sv-SE" smtClean="0"/>
              <a:t>2017-10-31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6D5A7-2DDE-FB47-B773-FB7B47669C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4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D6C97-5242-452B-8037-ED073A2FEFCC}" type="datetimeFigureOut">
              <a:rPr lang="sv-SE" smtClean="0"/>
              <a:t>2017-10-31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CEC4-953A-466F-914B-51CFA98861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4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/>
          <a:srcRect r="4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0" y="2472559"/>
            <a:ext cx="2166887" cy="216688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442" y="2968298"/>
            <a:ext cx="6233558" cy="76781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442" y="3730609"/>
            <a:ext cx="6233558" cy="59293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646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t="23616" r="10098" b="29884"/>
          <a:stretch/>
        </p:blipFill>
        <p:spPr>
          <a:xfrm>
            <a:off x="4389119" y="1080000"/>
            <a:ext cx="4758080" cy="5058000"/>
          </a:xfrm>
          <a:prstGeom prst="rect">
            <a:avLst/>
          </a:prstGeom>
        </p:spPr>
      </p:pic>
      <p:pic>
        <p:nvPicPr>
          <p:cNvPr id="4" name="Bildobjekt 3" descr="Bibliotek_Översikt_Liggande_RGB_LR.jpg"/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222" b="17083"/>
          <a:stretch/>
        </p:blipFill>
        <p:spPr>
          <a:xfrm>
            <a:off x="0" y="1080000"/>
            <a:ext cx="4554000" cy="50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1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2"/>
          <p:cNvSpPr>
            <a:spLocks noGrp="1"/>
          </p:cNvSpPr>
          <p:nvPr>
            <p:ph type="pic" idx="10"/>
          </p:nvPr>
        </p:nvSpPr>
        <p:spPr>
          <a:xfrm>
            <a:off x="4572000" y="1080000"/>
            <a:ext cx="4572000" cy="50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4" name="Platshållare för bild 2"/>
          <p:cNvSpPr>
            <a:spLocks noGrp="1"/>
          </p:cNvSpPr>
          <p:nvPr>
            <p:ph type="pic" idx="11"/>
          </p:nvPr>
        </p:nvSpPr>
        <p:spPr>
          <a:xfrm>
            <a:off x="0" y="1080000"/>
            <a:ext cx="4572000" cy="50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1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4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96633" y="1513421"/>
            <a:ext cx="7772400" cy="931499"/>
          </a:xfrm>
        </p:spPr>
        <p:txBody>
          <a:bodyPr rIns="0" bIns="0" anchor="t">
            <a:normAutofit/>
          </a:bodyPr>
          <a:lstStyle>
            <a:lvl1pPr marL="285750" indent="-285750">
              <a:buClr>
                <a:schemeClr val="bg2"/>
              </a:buClr>
              <a:buSzPct val="120000"/>
              <a:buFont typeface="Wingdings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432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7753" y="1482941"/>
            <a:ext cx="7772400" cy="931499"/>
          </a:xfrm>
        </p:spPr>
        <p:txBody>
          <a:bodyPr rIns="0" bIns="0" anchor="t">
            <a:normAutofit/>
          </a:bodyPr>
          <a:lstStyle>
            <a:lvl1pPr marL="0" indent="0">
              <a:buClr>
                <a:schemeClr val="bg2"/>
              </a:buClr>
              <a:buSzPct val="120000"/>
              <a:buFontTx/>
              <a:buNone/>
              <a:defRPr sz="12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720831" y="1411205"/>
            <a:ext cx="275802" cy="417599"/>
            <a:chOff x="3191713" y="2965682"/>
            <a:chExt cx="536491" cy="812314"/>
          </a:xfrm>
        </p:grpSpPr>
        <p:sp>
          <p:nvSpPr>
            <p:cNvPr id="12" name="Shape 144"/>
            <p:cNvSpPr/>
            <p:nvPr userDrawn="1"/>
          </p:nvSpPr>
          <p:spPr>
            <a:xfrm>
              <a:off x="3191713" y="2965682"/>
              <a:ext cx="536491" cy="81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3022"/>
                    <a:pt x="0" y="6751"/>
                  </a:cubicBezTo>
                  <a:cubicBezTo>
                    <a:pt x="0" y="8634"/>
                    <a:pt x="0" y="9345"/>
                    <a:pt x="3735" y="14537"/>
                  </a:cubicBezTo>
                  <a:cubicBezTo>
                    <a:pt x="6330" y="18144"/>
                    <a:pt x="10800" y="21600"/>
                    <a:pt x="10800" y="21600"/>
                  </a:cubicBezTo>
                  <a:cubicBezTo>
                    <a:pt x="10801" y="21600"/>
                    <a:pt x="15270" y="18144"/>
                    <a:pt x="17865" y="14537"/>
                  </a:cubicBezTo>
                  <a:cubicBezTo>
                    <a:pt x="21600" y="9345"/>
                    <a:pt x="21600" y="8634"/>
                    <a:pt x="21600" y="6751"/>
                  </a:cubicBezTo>
                  <a:cubicBezTo>
                    <a:pt x="21600" y="3022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646A70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642937">
                <a:defRPr sz="4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" name="Shape 145"/>
            <p:cNvSpPr/>
            <p:nvPr userDrawn="1"/>
          </p:nvSpPr>
          <p:spPr>
            <a:xfrm>
              <a:off x="3318589" y="3095930"/>
              <a:ext cx="282737" cy="282736"/>
            </a:xfrm>
            <a:prstGeom prst="ellips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 defTabSz="642937">
                <a:defRPr sz="4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4" name="Shape 148"/>
          <p:cNvSpPr/>
          <p:nvPr userDrawn="1"/>
        </p:nvSpPr>
        <p:spPr>
          <a:xfrm>
            <a:off x="1067757" y="2319689"/>
            <a:ext cx="7172961" cy="332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469" extrusionOk="0">
                <a:moveTo>
                  <a:pt x="16970" y="13646"/>
                </a:moveTo>
                <a:cubicBezTo>
                  <a:pt x="17002" y="13883"/>
                  <a:pt x="17229" y="13643"/>
                  <a:pt x="17305" y="13737"/>
                </a:cubicBezTo>
                <a:cubicBezTo>
                  <a:pt x="17407" y="13864"/>
                  <a:pt x="17401" y="14116"/>
                  <a:pt x="17552" y="14080"/>
                </a:cubicBezTo>
                <a:cubicBezTo>
                  <a:pt x="17670" y="14052"/>
                  <a:pt x="17811" y="13880"/>
                  <a:pt x="17929" y="13995"/>
                </a:cubicBezTo>
                <a:cubicBezTo>
                  <a:pt x="17992" y="14056"/>
                  <a:pt x="17949" y="14138"/>
                  <a:pt x="17965" y="14224"/>
                </a:cubicBezTo>
                <a:cubicBezTo>
                  <a:pt x="17965" y="14224"/>
                  <a:pt x="18475" y="13772"/>
                  <a:pt x="18433" y="13733"/>
                </a:cubicBezTo>
                <a:cubicBezTo>
                  <a:pt x="18370" y="13673"/>
                  <a:pt x="18268" y="13712"/>
                  <a:pt x="18202" y="13735"/>
                </a:cubicBezTo>
                <a:cubicBezTo>
                  <a:pt x="18100" y="13771"/>
                  <a:pt x="18014" y="13749"/>
                  <a:pt x="17914" y="13765"/>
                </a:cubicBezTo>
                <a:cubicBezTo>
                  <a:pt x="17771" y="13787"/>
                  <a:pt x="17605" y="13889"/>
                  <a:pt x="17463" y="13826"/>
                </a:cubicBezTo>
                <a:cubicBezTo>
                  <a:pt x="17413" y="13804"/>
                  <a:pt x="17383" y="13553"/>
                  <a:pt x="17329" y="13487"/>
                </a:cubicBezTo>
                <a:cubicBezTo>
                  <a:pt x="17221" y="13355"/>
                  <a:pt x="17168" y="13595"/>
                  <a:pt x="17052" y="13454"/>
                </a:cubicBezTo>
                <a:cubicBezTo>
                  <a:pt x="16967" y="13352"/>
                  <a:pt x="16930" y="13482"/>
                  <a:pt x="16970" y="13646"/>
                </a:cubicBezTo>
                <a:cubicBezTo>
                  <a:pt x="16990" y="13795"/>
                  <a:pt x="16970" y="13646"/>
                  <a:pt x="16970" y="13646"/>
                </a:cubicBezTo>
                <a:close/>
                <a:moveTo>
                  <a:pt x="17570" y="11324"/>
                </a:moveTo>
                <a:cubicBezTo>
                  <a:pt x="17501" y="11471"/>
                  <a:pt x="17423" y="11608"/>
                  <a:pt x="17363" y="11774"/>
                </a:cubicBezTo>
                <a:cubicBezTo>
                  <a:pt x="17324" y="11885"/>
                  <a:pt x="17285" y="12022"/>
                  <a:pt x="17217" y="12061"/>
                </a:cubicBezTo>
                <a:cubicBezTo>
                  <a:pt x="17190" y="12076"/>
                  <a:pt x="17067" y="11971"/>
                  <a:pt x="17056" y="12046"/>
                </a:cubicBezTo>
                <a:cubicBezTo>
                  <a:pt x="17031" y="12218"/>
                  <a:pt x="17191" y="12683"/>
                  <a:pt x="17222" y="12858"/>
                </a:cubicBezTo>
                <a:cubicBezTo>
                  <a:pt x="17264" y="13099"/>
                  <a:pt x="17429" y="13109"/>
                  <a:pt x="17533" y="13151"/>
                </a:cubicBezTo>
                <a:cubicBezTo>
                  <a:pt x="17556" y="13161"/>
                  <a:pt x="17496" y="12758"/>
                  <a:pt x="17526" y="12690"/>
                </a:cubicBezTo>
                <a:cubicBezTo>
                  <a:pt x="17570" y="12589"/>
                  <a:pt x="17635" y="12617"/>
                  <a:pt x="17653" y="12454"/>
                </a:cubicBezTo>
                <a:cubicBezTo>
                  <a:pt x="17664" y="12349"/>
                  <a:pt x="17671" y="12340"/>
                  <a:pt x="17721" y="12362"/>
                </a:cubicBezTo>
                <a:cubicBezTo>
                  <a:pt x="17849" y="12418"/>
                  <a:pt x="17782" y="12732"/>
                  <a:pt x="17711" y="12831"/>
                </a:cubicBezTo>
                <a:cubicBezTo>
                  <a:pt x="17643" y="12925"/>
                  <a:pt x="17812" y="13190"/>
                  <a:pt x="17829" y="13323"/>
                </a:cubicBezTo>
                <a:cubicBezTo>
                  <a:pt x="17779" y="12927"/>
                  <a:pt x="18028" y="13315"/>
                  <a:pt x="18041" y="13299"/>
                </a:cubicBezTo>
                <a:cubicBezTo>
                  <a:pt x="18089" y="13241"/>
                  <a:pt x="17953" y="13058"/>
                  <a:pt x="17940" y="13019"/>
                </a:cubicBezTo>
                <a:cubicBezTo>
                  <a:pt x="17887" y="12852"/>
                  <a:pt x="18112" y="12698"/>
                  <a:pt x="18087" y="12615"/>
                </a:cubicBezTo>
                <a:cubicBezTo>
                  <a:pt x="18106" y="12678"/>
                  <a:pt x="17752" y="12447"/>
                  <a:pt x="17784" y="12385"/>
                </a:cubicBezTo>
                <a:cubicBezTo>
                  <a:pt x="17823" y="12310"/>
                  <a:pt x="18147" y="12440"/>
                  <a:pt x="18147" y="12269"/>
                </a:cubicBezTo>
                <a:cubicBezTo>
                  <a:pt x="18147" y="12156"/>
                  <a:pt x="18157" y="12039"/>
                  <a:pt x="18081" y="12125"/>
                </a:cubicBezTo>
                <a:cubicBezTo>
                  <a:pt x="17970" y="12248"/>
                  <a:pt x="17910" y="12182"/>
                  <a:pt x="17800" y="12195"/>
                </a:cubicBezTo>
                <a:cubicBezTo>
                  <a:pt x="17759" y="12199"/>
                  <a:pt x="17723" y="12266"/>
                  <a:pt x="17681" y="12264"/>
                </a:cubicBezTo>
                <a:cubicBezTo>
                  <a:pt x="17614" y="12260"/>
                  <a:pt x="17681" y="11924"/>
                  <a:pt x="17696" y="11873"/>
                </a:cubicBezTo>
                <a:cubicBezTo>
                  <a:pt x="17778" y="11591"/>
                  <a:pt x="17702" y="11503"/>
                  <a:pt x="17570" y="11324"/>
                </a:cubicBezTo>
                <a:cubicBezTo>
                  <a:pt x="17411" y="11664"/>
                  <a:pt x="17570" y="11324"/>
                  <a:pt x="17570" y="11324"/>
                </a:cubicBezTo>
                <a:close/>
                <a:moveTo>
                  <a:pt x="17881" y="11420"/>
                </a:moveTo>
                <a:cubicBezTo>
                  <a:pt x="17922" y="11523"/>
                  <a:pt x="18086" y="11212"/>
                  <a:pt x="18086" y="11217"/>
                </a:cubicBezTo>
                <a:cubicBezTo>
                  <a:pt x="18106" y="11486"/>
                  <a:pt x="18016" y="11444"/>
                  <a:pt x="18108" y="11641"/>
                </a:cubicBezTo>
                <a:cubicBezTo>
                  <a:pt x="18176" y="11785"/>
                  <a:pt x="18254" y="11524"/>
                  <a:pt x="18266" y="11371"/>
                </a:cubicBezTo>
                <a:cubicBezTo>
                  <a:pt x="18280" y="11193"/>
                  <a:pt x="18233" y="10934"/>
                  <a:pt x="18143" y="10965"/>
                </a:cubicBezTo>
                <a:cubicBezTo>
                  <a:pt x="18084" y="10985"/>
                  <a:pt x="17815" y="11258"/>
                  <a:pt x="17881" y="11420"/>
                </a:cubicBezTo>
                <a:cubicBezTo>
                  <a:pt x="17917" y="11509"/>
                  <a:pt x="17823" y="11277"/>
                  <a:pt x="17881" y="11420"/>
                </a:cubicBezTo>
                <a:close/>
                <a:moveTo>
                  <a:pt x="17725" y="9546"/>
                </a:moveTo>
                <a:cubicBezTo>
                  <a:pt x="17743" y="9659"/>
                  <a:pt x="17838" y="9773"/>
                  <a:pt x="17762" y="9882"/>
                </a:cubicBezTo>
                <a:cubicBezTo>
                  <a:pt x="17677" y="10005"/>
                  <a:pt x="17599" y="10097"/>
                  <a:pt x="17741" y="10204"/>
                </a:cubicBezTo>
                <a:cubicBezTo>
                  <a:pt x="17810" y="10257"/>
                  <a:pt x="17791" y="10332"/>
                  <a:pt x="17836" y="10450"/>
                </a:cubicBezTo>
                <a:cubicBezTo>
                  <a:pt x="17911" y="10644"/>
                  <a:pt x="17883" y="10317"/>
                  <a:pt x="17918" y="10288"/>
                </a:cubicBezTo>
                <a:cubicBezTo>
                  <a:pt x="17984" y="10236"/>
                  <a:pt x="18041" y="10639"/>
                  <a:pt x="18007" y="10747"/>
                </a:cubicBezTo>
                <a:cubicBezTo>
                  <a:pt x="18020" y="10705"/>
                  <a:pt x="17890" y="10589"/>
                  <a:pt x="17862" y="10620"/>
                </a:cubicBezTo>
                <a:cubicBezTo>
                  <a:pt x="17883" y="10598"/>
                  <a:pt x="17966" y="11080"/>
                  <a:pt x="17968" y="11082"/>
                </a:cubicBezTo>
                <a:cubicBezTo>
                  <a:pt x="17994" y="11106"/>
                  <a:pt x="18111" y="10909"/>
                  <a:pt x="18132" y="10870"/>
                </a:cubicBezTo>
                <a:cubicBezTo>
                  <a:pt x="18183" y="10773"/>
                  <a:pt x="18178" y="10602"/>
                  <a:pt x="18132" y="10507"/>
                </a:cubicBezTo>
                <a:cubicBezTo>
                  <a:pt x="18075" y="10389"/>
                  <a:pt x="18065" y="10295"/>
                  <a:pt x="18021" y="10163"/>
                </a:cubicBezTo>
                <a:cubicBezTo>
                  <a:pt x="17959" y="9975"/>
                  <a:pt x="17896" y="10270"/>
                  <a:pt x="17854" y="10207"/>
                </a:cubicBezTo>
                <a:cubicBezTo>
                  <a:pt x="17828" y="10168"/>
                  <a:pt x="17915" y="9710"/>
                  <a:pt x="17919" y="9646"/>
                </a:cubicBezTo>
                <a:cubicBezTo>
                  <a:pt x="17939" y="9361"/>
                  <a:pt x="17802" y="9492"/>
                  <a:pt x="17725" y="9546"/>
                </a:cubicBezTo>
                <a:cubicBezTo>
                  <a:pt x="17748" y="9690"/>
                  <a:pt x="17725" y="9546"/>
                  <a:pt x="17725" y="9546"/>
                </a:cubicBezTo>
                <a:close/>
                <a:moveTo>
                  <a:pt x="17710" y="8505"/>
                </a:moveTo>
                <a:cubicBezTo>
                  <a:pt x="17710" y="8613"/>
                  <a:pt x="17648" y="8886"/>
                  <a:pt x="17703" y="8969"/>
                </a:cubicBezTo>
                <a:cubicBezTo>
                  <a:pt x="17720" y="8995"/>
                  <a:pt x="17764" y="9085"/>
                  <a:pt x="17783" y="9015"/>
                </a:cubicBezTo>
                <a:cubicBezTo>
                  <a:pt x="17817" y="8895"/>
                  <a:pt x="17801" y="8681"/>
                  <a:pt x="17779" y="8559"/>
                </a:cubicBezTo>
                <a:cubicBezTo>
                  <a:pt x="17769" y="8503"/>
                  <a:pt x="17712" y="8323"/>
                  <a:pt x="17710" y="8505"/>
                </a:cubicBezTo>
                <a:cubicBezTo>
                  <a:pt x="17709" y="8726"/>
                  <a:pt x="17712" y="8290"/>
                  <a:pt x="17710" y="8505"/>
                </a:cubicBezTo>
                <a:close/>
                <a:moveTo>
                  <a:pt x="18502" y="12461"/>
                </a:moveTo>
                <a:cubicBezTo>
                  <a:pt x="18521" y="12548"/>
                  <a:pt x="18580" y="13121"/>
                  <a:pt x="18592" y="13133"/>
                </a:cubicBezTo>
                <a:cubicBezTo>
                  <a:pt x="18705" y="13242"/>
                  <a:pt x="18883" y="12983"/>
                  <a:pt x="18954" y="13262"/>
                </a:cubicBezTo>
                <a:cubicBezTo>
                  <a:pt x="18984" y="13381"/>
                  <a:pt x="19053" y="13543"/>
                  <a:pt x="18976" y="13646"/>
                </a:cubicBezTo>
                <a:cubicBezTo>
                  <a:pt x="18863" y="13798"/>
                  <a:pt x="19066" y="13844"/>
                  <a:pt x="19114" y="13805"/>
                </a:cubicBezTo>
                <a:cubicBezTo>
                  <a:pt x="19179" y="13753"/>
                  <a:pt x="19203" y="13997"/>
                  <a:pt x="19263" y="14038"/>
                </a:cubicBezTo>
                <a:cubicBezTo>
                  <a:pt x="19377" y="14115"/>
                  <a:pt x="19295" y="13704"/>
                  <a:pt x="19314" y="13674"/>
                </a:cubicBezTo>
                <a:cubicBezTo>
                  <a:pt x="19318" y="13667"/>
                  <a:pt x="19470" y="13764"/>
                  <a:pt x="19494" y="13791"/>
                </a:cubicBezTo>
                <a:cubicBezTo>
                  <a:pt x="19562" y="13869"/>
                  <a:pt x="19663" y="14217"/>
                  <a:pt x="19734" y="14225"/>
                </a:cubicBezTo>
                <a:cubicBezTo>
                  <a:pt x="19885" y="14242"/>
                  <a:pt x="19811" y="14042"/>
                  <a:pt x="19743" y="13956"/>
                </a:cubicBezTo>
                <a:cubicBezTo>
                  <a:pt x="19698" y="13900"/>
                  <a:pt x="19601" y="13782"/>
                  <a:pt x="19620" y="13646"/>
                </a:cubicBezTo>
                <a:cubicBezTo>
                  <a:pt x="19632" y="13563"/>
                  <a:pt x="19625" y="13427"/>
                  <a:pt x="19688" y="13453"/>
                </a:cubicBezTo>
                <a:cubicBezTo>
                  <a:pt x="19554" y="13398"/>
                  <a:pt x="19472" y="13186"/>
                  <a:pt x="19350" y="13046"/>
                </a:cubicBezTo>
                <a:cubicBezTo>
                  <a:pt x="19269" y="12954"/>
                  <a:pt x="19082" y="12699"/>
                  <a:pt x="18997" y="12714"/>
                </a:cubicBezTo>
                <a:cubicBezTo>
                  <a:pt x="18927" y="12727"/>
                  <a:pt x="18887" y="12862"/>
                  <a:pt x="18845" y="12961"/>
                </a:cubicBezTo>
                <a:cubicBezTo>
                  <a:pt x="18794" y="13078"/>
                  <a:pt x="18732" y="12828"/>
                  <a:pt x="18691" y="12773"/>
                </a:cubicBezTo>
                <a:cubicBezTo>
                  <a:pt x="18636" y="12699"/>
                  <a:pt x="18666" y="12540"/>
                  <a:pt x="18630" y="12501"/>
                </a:cubicBezTo>
                <a:cubicBezTo>
                  <a:pt x="18597" y="12466"/>
                  <a:pt x="18533" y="12468"/>
                  <a:pt x="18502" y="12461"/>
                </a:cubicBezTo>
                <a:cubicBezTo>
                  <a:pt x="18502" y="12461"/>
                  <a:pt x="18502" y="12461"/>
                  <a:pt x="18502" y="12461"/>
                </a:cubicBezTo>
                <a:close/>
                <a:moveTo>
                  <a:pt x="21071" y="17955"/>
                </a:moveTo>
                <a:cubicBezTo>
                  <a:pt x="21140" y="18251"/>
                  <a:pt x="21275" y="18391"/>
                  <a:pt x="21113" y="18641"/>
                </a:cubicBezTo>
                <a:cubicBezTo>
                  <a:pt x="20916" y="18945"/>
                  <a:pt x="21202" y="18886"/>
                  <a:pt x="21264" y="18928"/>
                </a:cubicBezTo>
                <a:cubicBezTo>
                  <a:pt x="21207" y="18889"/>
                  <a:pt x="21105" y="19194"/>
                  <a:pt x="21026" y="19092"/>
                </a:cubicBezTo>
                <a:cubicBezTo>
                  <a:pt x="21003" y="19063"/>
                  <a:pt x="21001" y="19000"/>
                  <a:pt x="20982" y="18964"/>
                </a:cubicBezTo>
                <a:cubicBezTo>
                  <a:pt x="20934" y="18873"/>
                  <a:pt x="20890" y="19221"/>
                  <a:pt x="20865" y="19272"/>
                </a:cubicBezTo>
                <a:cubicBezTo>
                  <a:pt x="20822" y="19360"/>
                  <a:pt x="20525" y="19514"/>
                  <a:pt x="20664" y="19733"/>
                </a:cubicBezTo>
                <a:cubicBezTo>
                  <a:pt x="20791" y="19933"/>
                  <a:pt x="20860" y="20000"/>
                  <a:pt x="20921" y="19581"/>
                </a:cubicBezTo>
                <a:cubicBezTo>
                  <a:pt x="20940" y="19449"/>
                  <a:pt x="21071" y="19339"/>
                  <a:pt x="21123" y="19278"/>
                </a:cubicBezTo>
                <a:cubicBezTo>
                  <a:pt x="21247" y="19135"/>
                  <a:pt x="21352" y="18841"/>
                  <a:pt x="21438" y="18609"/>
                </a:cubicBezTo>
                <a:cubicBezTo>
                  <a:pt x="21558" y="18285"/>
                  <a:pt x="21359" y="18470"/>
                  <a:pt x="21289" y="18324"/>
                </a:cubicBezTo>
                <a:cubicBezTo>
                  <a:pt x="21242" y="18226"/>
                  <a:pt x="21230" y="18093"/>
                  <a:pt x="21173" y="18007"/>
                </a:cubicBezTo>
                <a:cubicBezTo>
                  <a:pt x="21173" y="18007"/>
                  <a:pt x="21050" y="17863"/>
                  <a:pt x="21071" y="17955"/>
                </a:cubicBezTo>
                <a:cubicBezTo>
                  <a:pt x="21160" y="18336"/>
                  <a:pt x="21048" y="17853"/>
                  <a:pt x="21071" y="17955"/>
                </a:cubicBezTo>
                <a:close/>
                <a:moveTo>
                  <a:pt x="19391" y="21062"/>
                </a:moveTo>
                <a:cubicBezTo>
                  <a:pt x="19422" y="21156"/>
                  <a:pt x="19554" y="21556"/>
                  <a:pt x="19609" y="21452"/>
                </a:cubicBezTo>
                <a:cubicBezTo>
                  <a:pt x="19686" y="21310"/>
                  <a:pt x="19749" y="21140"/>
                  <a:pt x="19835" y="21018"/>
                </a:cubicBezTo>
                <a:cubicBezTo>
                  <a:pt x="19768" y="21022"/>
                  <a:pt x="19697" y="20982"/>
                  <a:pt x="19645" y="20887"/>
                </a:cubicBezTo>
                <a:cubicBezTo>
                  <a:pt x="19560" y="20732"/>
                  <a:pt x="19456" y="20960"/>
                  <a:pt x="19391" y="21062"/>
                </a:cubicBezTo>
                <a:cubicBezTo>
                  <a:pt x="19391" y="21062"/>
                  <a:pt x="19476" y="20928"/>
                  <a:pt x="19391" y="21062"/>
                </a:cubicBezTo>
                <a:close/>
                <a:moveTo>
                  <a:pt x="18354" y="14800"/>
                </a:moveTo>
                <a:cubicBezTo>
                  <a:pt x="18269" y="14701"/>
                  <a:pt x="18263" y="14458"/>
                  <a:pt x="18177" y="14672"/>
                </a:cubicBezTo>
                <a:cubicBezTo>
                  <a:pt x="18128" y="14793"/>
                  <a:pt x="18020" y="14971"/>
                  <a:pt x="18021" y="15152"/>
                </a:cubicBezTo>
                <a:cubicBezTo>
                  <a:pt x="18025" y="15678"/>
                  <a:pt x="17667" y="15590"/>
                  <a:pt x="17518" y="15825"/>
                </a:cubicBezTo>
                <a:cubicBezTo>
                  <a:pt x="17453" y="15927"/>
                  <a:pt x="17352" y="15998"/>
                  <a:pt x="17366" y="16206"/>
                </a:cubicBezTo>
                <a:cubicBezTo>
                  <a:pt x="17381" y="16432"/>
                  <a:pt x="17364" y="16742"/>
                  <a:pt x="17403" y="16951"/>
                </a:cubicBezTo>
                <a:cubicBezTo>
                  <a:pt x="17441" y="17152"/>
                  <a:pt x="17549" y="17261"/>
                  <a:pt x="17576" y="17468"/>
                </a:cubicBezTo>
                <a:cubicBezTo>
                  <a:pt x="17600" y="17646"/>
                  <a:pt x="17565" y="17823"/>
                  <a:pt x="17553" y="17999"/>
                </a:cubicBezTo>
                <a:cubicBezTo>
                  <a:pt x="17518" y="18495"/>
                  <a:pt x="17802" y="18091"/>
                  <a:pt x="17908" y="18027"/>
                </a:cubicBezTo>
                <a:cubicBezTo>
                  <a:pt x="17988" y="17978"/>
                  <a:pt x="18059" y="17915"/>
                  <a:pt x="18132" y="17827"/>
                </a:cubicBezTo>
                <a:cubicBezTo>
                  <a:pt x="18196" y="17750"/>
                  <a:pt x="18280" y="17501"/>
                  <a:pt x="18359" y="17518"/>
                </a:cubicBezTo>
                <a:cubicBezTo>
                  <a:pt x="18568" y="17562"/>
                  <a:pt x="18672" y="17673"/>
                  <a:pt x="18812" y="17980"/>
                </a:cubicBezTo>
                <a:cubicBezTo>
                  <a:pt x="18887" y="18142"/>
                  <a:pt x="18983" y="18243"/>
                  <a:pt x="19058" y="18404"/>
                </a:cubicBezTo>
                <a:cubicBezTo>
                  <a:pt x="19136" y="18571"/>
                  <a:pt x="19145" y="18765"/>
                  <a:pt x="19272" y="18708"/>
                </a:cubicBezTo>
                <a:cubicBezTo>
                  <a:pt x="19413" y="18645"/>
                  <a:pt x="19536" y="18614"/>
                  <a:pt x="19679" y="18638"/>
                </a:cubicBezTo>
                <a:cubicBezTo>
                  <a:pt x="19748" y="18650"/>
                  <a:pt x="19726" y="18460"/>
                  <a:pt x="19739" y="18356"/>
                </a:cubicBezTo>
                <a:cubicBezTo>
                  <a:pt x="19767" y="18122"/>
                  <a:pt x="19809" y="17912"/>
                  <a:pt x="19868" y="17708"/>
                </a:cubicBezTo>
                <a:cubicBezTo>
                  <a:pt x="19903" y="17587"/>
                  <a:pt x="20050" y="17330"/>
                  <a:pt x="20028" y="17175"/>
                </a:cubicBezTo>
                <a:cubicBezTo>
                  <a:pt x="20004" y="17009"/>
                  <a:pt x="19922" y="16849"/>
                  <a:pt x="19946" y="16661"/>
                </a:cubicBezTo>
                <a:cubicBezTo>
                  <a:pt x="19963" y="16530"/>
                  <a:pt x="19973" y="16460"/>
                  <a:pt x="19934" y="16334"/>
                </a:cubicBezTo>
                <a:cubicBezTo>
                  <a:pt x="19846" y="16042"/>
                  <a:pt x="19689" y="15592"/>
                  <a:pt x="19557" y="15371"/>
                </a:cubicBezTo>
                <a:cubicBezTo>
                  <a:pt x="19472" y="15230"/>
                  <a:pt x="19513" y="15054"/>
                  <a:pt x="19465" y="14864"/>
                </a:cubicBezTo>
                <a:cubicBezTo>
                  <a:pt x="19420" y="14687"/>
                  <a:pt x="19369" y="14669"/>
                  <a:pt x="19352" y="14455"/>
                </a:cubicBezTo>
                <a:cubicBezTo>
                  <a:pt x="19331" y="14200"/>
                  <a:pt x="19291" y="14151"/>
                  <a:pt x="19204" y="14371"/>
                </a:cubicBezTo>
                <a:cubicBezTo>
                  <a:pt x="19120" y="14582"/>
                  <a:pt x="19185" y="14849"/>
                  <a:pt x="19195" y="15090"/>
                </a:cubicBezTo>
                <a:cubicBezTo>
                  <a:pt x="19205" y="15322"/>
                  <a:pt x="19138" y="15360"/>
                  <a:pt x="19071" y="15182"/>
                </a:cubicBezTo>
                <a:cubicBezTo>
                  <a:pt x="19025" y="15061"/>
                  <a:pt x="18857" y="14941"/>
                  <a:pt x="18842" y="14841"/>
                </a:cubicBezTo>
                <a:cubicBezTo>
                  <a:pt x="18818" y="14673"/>
                  <a:pt x="18950" y="14589"/>
                  <a:pt x="18941" y="14435"/>
                </a:cubicBezTo>
                <a:cubicBezTo>
                  <a:pt x="18935" y="14334"/>
                  <a:pt x="18687" y="14231"/>
                  <a:pt x="18641" y="14191"/>
                </a:cubicBezTo>
                <a:cubicBezTo>
                  <a:pt x="18522" y="14088"/>
                  <a:pt x="18507" y="14085"/>
                  <a:pt x="18488" y="14341"/>
                </a:cubicBezTo>
                <a:cubicBezTo>
                  <a:pt x="18480" y="14438"/>
                  <a:pt x="18441" y="14900"/>
                  <a:pt x="18354" y="14800"/>
                </a:cubicBezTo>
                <a:cubicBezTo>
                  <a:pt x="18225" y="14650"/>
                  <a:pt x="18442" y="14900"/>
                  <a:pt x="18354" y="14800"/>
                </a:cubicBezTo>
                <a:close/>
                <a:moveTo>
                  <a:pt x="15245" y="10971"/>
                </a:moveTo>
                <a:cubicBezTo>
                  <a:pt x="15186" y="11175"/>
                  <a:pt x="15137" y="11494"/>
                  <a:pt x="15282" y="11543"/>
                </a:cubicBezTo>
                <a:cubicBezTo>
                  <a:pt x="15482" y="11610"/>
                  <a:pt x="15275" y="11058"/>
                  <a:pt x="15245" y="10971"/>
                </a:cubicBezTo>
                <a:cubicBezTo>
                  <a:pt x="15245" y="10971"/>
                  <a:pt x="15245" y="10971"/>
                  <a:pt x="15245" y="10971"/>
                </a:cubicBezTo>
                <a:close/>
                <a:moveTo>
                  <a:pt x="13202" y="14239"/>
                </a:moveTo>
                <a:cubicBezTo>
                  <a:pt x="13169" y="14491"/>
                  <a:pt x="13151" y="14754"/>
                  <a:pt x="13041" y="14908"/>
                </a:cubicBezTo>
                <a:cubicBezTo>
                  <a:pt x="12929" y="15066"/>
                  <a:pt x="12737" y="15008"/>
                  <a:pt x="12862" y="15440"/>
                </a:cubicBezTo>
                <a:cubicBezTo>
                  <a:pt x="12960" y="15781"/>
                  <a:pt x="12711" y="15812"/>
                  <a:pt x="12799" y="16115"/>
                </a:cubicBezTo>
                <a:cubicBezTo>
                  <a:pt x="12827" y="16211"/>
                  <a:pt x="12875" y="16741"/>
                  <a:pt x="12984" y="16523"/>
                </a:cubicBezTo>
                <a:cubicBezTo>
                  <a:pt x="13059" y="16371"/>
                  <a:pt x="13078" y="16002"/>
                  <a:pt x="13102" y="15792"/>
                </a:cubicBezTo>
                <a:cubicBezTo>
                  <a:pt x="13128" y="15566"/>
                  <a:pt x="13244" y="15380"/>
                  <a:pt x="13219" y="15135"/>
                </a:cubicBezTo>
                <a:cubicBezTo>
                  <a:pt x="13199" y="14951"/>
                  <a:pt x="13390" y="14866"/>
                  <a:pt x="13324" y="14714"/>
                </a:cubicBezTo>
                <a:cubicBezTo>
                  <a:pt x="13263" y="14572"/>
                  <a:pt x="13247" y="14399"/>
                  <a:pt x="13202" y="14239"/>
                </a:cubicBezTo>
                <a:cubicBezTo>
                  <a:pt x="13202" y="14239"/>
                  <a:pt x="13202" y="14239"/>
                  <a:pt x="13202" y="14239"/>
                </a:cubicBezTo>
                <a:close/>
                <a:moveTo>
                  <a:pt x="9301" y="2402"/>
                </a:moveTo>
                <a:cubicBezTo>
                  <a:pt x="9343" y="2599"/>
                  <a:pt x="9466" y="2740"/>
                  <a:pt x="9566" y="2660"/>
                </a:cubicBezTo>
                <a:cubicBezTo>
                  <a:pt x="9631" y="2608"/>
                  <a:pt x="9965" y="2338"/>
                  <a:pt x="9812" y="2147"/>
                </a:cubicBezTo>
                <a:cubicBezTo>
                  <a:pt x="9693" y="2000"/>
                  <a:pt x="9576" y="2175"/>
                  <a:pt x="9460" y="2231"/>
                </a:cubicBezTo>
                <a:cubicBezTo>
                  <a:pt x="9421" y="2249"/>
                  <a:pt x="9451" y="1985"/>
                  <a:pt x="9388" y="2020"/>
                </a:cubicBezTo>
                <a:cubicBezTo>
                  <a:pt x="9324" y="2056"/>
                  <a:pt x="9294" y="2280"/>
                  <a:pt x="9301" y="2402"/>
                </a:cubicBezTo>
                <a:cubicBezTo>
                  <a:pt x="9301" y="2402"/>
                  <a:pt x="9301" y="2402"/>
                  <a:pt x="9301" y="2402"/>
                </a:cubicBezTo>
                <a:close/>
                <a:moveTo>
                  <a:pt x="10678" y="6070"/>
                </a:moveTo>
                <a:cubicBezTo>
                  <a:pt x="10653" y="6097"/>
                  <a:pt x="10596" y="6236"/>
                  <a:pt x="10629" y="6297"/>
                </a:cubicBezTo>
                <a:cubicBezTo>
                  <a:pt x="10651" y="6336"/>
                  <a:pt x="10769" y="6161"/>
                  <a:pt x="10779" y="6120"/>
                </a:cubicBezTo>
                <a:cubicBezTo>
                  <a:pt x="10798" y="6048"/>
                  <a:pt x="10767" y="5919"/>
                  <a:pt x="10767" y="5846"/>
                </a:cubicBezTo>
                <a:cubicBezTo>
                  <a:pt x="10765" y="5483"/>
                  <a:pt x="10684" y="6043"/>
                  <a:pt x="10678" y="6070"/>
                </a:cubicBezTo>
                <a:cubicBezTo>
                  <a:pt x="10678" y="6070"/>
                  <a:pt x="10709" y="5941"/>
                  <a:pt x="10678" y="6070"/>
                </a:cubicBezTo>
                <a:close/>
                <a:moveTo>
                  <a:pt x="12210" y="7255"/>
                </a:moveTo>
                <a:cubicBezTo>
                  <a:pt x="12190" y="7316"/>
                  <a:pt x="12121" y="7528"/>
                  <a:pt x="12077" y="7463"/>
                </a:cubicBezTo>
                <a:cubicBezTo>
                  <a:pt x="11983" y="7324"/>
                  <a:pt x="11993" y="7391"/>
                  <a:pt x="11870" y="7403"/>
                </a:cubicBezTo>
                <a:cubicBezTo>
                  <a:pt x="11747" y="7415"/>
                  <a:pt x="11401" y="6871"/>
                  <a:pt x="11314" y="7255"/>
                </a:cubicBezTo>
                <a:cubicBezTo>
                  <a:pt x="11271" y="7448"/>
                  <a:pt x="11271" y="7681"/>
                  <a:pt x="11168" y="7433"/>
                </a:cubicBezTo>
                <a:cubicBezTo>
                  <a:pt x="11083" y="7228"/>
                  <a:pt x="11028" y="7165"/>
                  <a:pt x="10899" y="7156"/>
                </a:cubicBezTo>
                <a:cubicBezTo>
                  <a:pt x="10693" y="7141"/>
                  <a:pt x="11051" y="6441"/>
                  <a:pt x="10759" y="6454"/>
                </a:cubicBezTo>
                <a:cubicBezTo>
                  <a:pt x="10726" y="6456"/>
                  <a:pt x="10598" y="6375"/>
                  <a:pt x="10570" y="6429"/>
                </a:cubicBezTo>
                <a:cubicBezTo>
                  <a:pt x="10483" y="6598"/>
                  <a:pt x="10396" y="6541"/>
                  <a:pt x="10286" y="6534"/>
                </a:cubicBezTo>
                <a:cubicBezTo>
                  <a:pt x="10184" y="6529"/>
                  <a:pt x="10162" y="6609"/>
                  <a:pt x="10104" y="6744"/>
                </a:cubicBezTo>
                <a:cubicBezTo>
                  <a:pt x="10033" y="6909"/>
                  <a:pt x="9873" y="6797"/>
                  <a:pt x="9783" y="6814"/>
                </a:cubicBezTo>
                <a:cubicBezTo>
                  <a:pt x="9706" y="6828"/>
                  <a:pt x="9684" y="6995"/>
                  <a:pt x="9615" y="7059"/>
                </a:cubicBezTo>
                <a:cubicBezTo>
                  <a:pt x="9542" y="7127"/>
                  <a:pt x="9452" y="7195"/>
                  <a:pt x="9449" y="7399"/>
                </a:cubicBezTo>
                <a:cubicBezTo>
                  <a:pt x="9447" y="7522"/>
                  <a:pt x="9475" y="7831"/>
                  <a:pt x="9397" y="7880"/>
                </a:cubicBezTo>
                <a:cubicBezTo>
                  <a:pt x="9348" y="7911"/>
                  <a:pt x="9359" y="7680"/>
                  <a:pt x="9300" y="7785"/>
                </a:cubicBezTo>
                <a:cubicBezTo>
                  <a:pt x="9160" y="8035"/>
                  <a:pt x="8972" y="8553"/>
                  <a:pt x="8946" y="8951"/>
                </a:cubicBezTo>
                <a:cubicBezTo>
                  <a:pt x="8931" y="9173"/>
                  <a:pt x="9015" y="9319"/>
                  <a:pt x="9001" y="9534"/>
                </a:cubicBezTo>
                <a:cubicBezTo>
                  <a:pt x="8984" y="9779"/>
                  <a:pt x="8894" y="9991"/>
                  <a:pt x="8901" y="10247"/>
                </a:cubicBezTo>
                <a:cubicBezTo>
                  <a:pt x="8908" y="10511"/>
                  <a:pt x="9042" y="10620"/>
                  <a:pt x="9094" y="10831"/>
                </a:cubicBezTo>
                <a:cubicBezTo>
                  <a:pt x="9136" y="11005"/>
                  <a:pt x="9121" y="11215"/>
                  <a:pt x="9178" y="11383"/>
                </a:cubicBezTo>
                <a:cubicBezTo>
                  <a:pt x="9234" y="11549"/>
                  <a:pt x="9342" y="11549"/>
                  <a:pt x="9401" y="11724"/>
                </a:cubicBezTo>
                <a:cubicBezTo>
                  <a:pt x="9476" y="11945"/>
                  <a:pt x="9514" y="11937"/>
                  <a:pt x="9634" y="11836"/>
                </a:cubicBezTo>
                <a:cubicBezTo>
                  <a:pt x="9767" y="11725"/>
                  <a:pt x="9771" y="11802"/>
                  <a:pt x="9898" y="11802"/>
                </a:cubicBezTo>
                <a:cubicBezTo>
                  <a:pt x="9987" y="11802"/>
                  <a:pt x="10107" y="11497"/>
                  <a:pt x="10176" y="11527"/>
                </a:cubicBezTo>
                <a:cubicBezTo>
                  <a:pt x="10284" y="11575"/>
                  <a:pt x="10259" y="11803"/>
                  <a:pt x="10333" y="11905"/>
                </a:cubicBezTo>
                <a:cubicBezTo>
                  <a:pt x="10400" y="11999"/>
                  <a:pt x="10525" y="11815"/>
                  <a:pt x="10549" y="11858"/>
                </a:cubicBezTo>
                <a:cubicBezTo>
                  <a:pt x="10610" y="11967"/>
                  <a:pt x="10551" y="12269"/>
                  <a:pt x="10540" y="12399"/>
                </a:cubicBezTo>
                <a:cubicBezTo>
                  <a:pt x="10517" y="12648"/>
                  <a:pt x="10593" y="12862"/>
                  <a:pt x="10661" y="13041"/>
                </a:cubicBezTo>
                <a:cubicBezTo>
                  <a:pt x="10811" y="13432"/>
                  <a:pt x="10876" y="13985"/>
                  <a:pt x="10782" y="14467"/>
                </a:cubicBezTo>
                <a:cubicBezTo>
                  <a:pt x="10713" y="14821"/>
                  <a:pt x="10684" y="15193"/>
                  <a:pt x="10765" y="15554"/>
                </a:cubicBezTo>
                <a:cubicBezTo>
                  <a:pt x="10823" y="15816"/>
                  <a:pt x="10899" y="16049"/>
                  <a:pt x="10888" y="16347"/>
                </a:cubicBezTo>
                <a:cubicBezTo>
                  <a:pt x="10875" y="16705"/>
                  <a:pt x="11034" y="16793"/>
                  <a:pt x="11098" y="17034"/>
                </a:cubicBezTo>
                <a:cubicBezTo>
                  <a:pt x="11183" y="17356"/>
                  <a:pt x="11028" y="17668"/>
                  <a:pt x="11189" y="17907"/>
                </a:cubicBezTo>
                <a:cubicBezTo>
                  <a:pt x="11563" y="18464"/>
                  <a:pt x="11921" y="17674"/>
                  <a:pt x="12120" y="17067"/>
                </a:cubicBezTo>
                <a:cubicBezTo>
                  <a:pt x="12194" y="16839"/>
                  <a:pt x="12208" y="16601"/>
                  <a:pt x="12307" y="16410"/>
                </a:cubicBezTo>
                <a:cubicBezTo>
                  <a:pt x="12456" y="16125"/>
                  <a:pt x="12257" y="15929"/>
                  <a:pt x="12386" y="15641"/>
                </a:cubicBezTo>
                <a:cubicBezTo>
                  <a:pt x="12490" y="15409"/>
                  <a:pt x="12668" y="15182"/>
                  <a:pt x="12704" y="14847"/>
                </a:cubicBezTo>
                <a:cubicBezTo>
                  <a:pt x="12734" y="14574"/>
                  <a:pt x="12615" y="14244"/>
                  <a:pt x="12617" y="13951"/>
                </a:cubicBezTo>
                <a:cubicBezTo>
                  <a:pt x="12619" y="13756"/>
                  <a:pt x="12530" y="13430"/>
                  <a:pt x="12578" y="13256"/>
                </a:cubicBezTo>
                <a:cubicBezTo>
                  <a:pt x="12656" y="12967"/>
                  <a:pt x="12803" y="12778"/>
                  <a:pt x="12887" y="12478"/>
                </a:cubicBezTo>
                <a:cubicBezTo>
                  <a:pt x="12971" y="12176"/>
                  <a:pt x="13131" y="12030"/>
                  <a:pt x="13232" y="11760"/>
                </a:cubicBezTo>
                <a:cubicBezTo>
                  <a:pt x="13321" y="11521"/>
                  <a:pt x="13392" y="11074"/>
                  <a:pt x="13406" y="10774"/>
                </a:cubicBezTo>
                <a:cubicBezTo>
                  <a:pt x="13434" y="10182"/>
                  <a:pt x="12977" y="10859"/>
                  <a:pt x="12882" y="10719"/>
                </a:cubicBezTo>
                <a:cubicBezTo>
                  <a:pt x="12846" y="10666"/>
                  <a:pt x="13220" y="10311"/>
                  <a:pt x="13248" y="10272"/>
                </a:cubicBezTo>
                <a:cubicBezTo>
                  <a:pt x="13303" y="10195"/>
                  <a:pt x="13389" y="9882"/>
                  <a:pt x="13455" y="9878"/>
                </a:cubicBezTo>
                <a:cubicBezTo>
                  <a:pt x="13525" y="9872"/>
                  <a:pt x="13569" y="9836"/>
                  <a:pt x="13638" y="9763"/>
                </a:cubicBezTo>
                <a:cubicBezTo>
                  <a:pt x="13704" y="9693"/>
                  <a:pt x="13722" y="9643"/>
                  <a:pt x="13753" y="9500"/>
                </a:cubicBezTo>
                <a:cubicBezTo>
                  <a:pt x="13769" y="9430"/>
                  <a:pt x="13911" y="9101"/>
                  <a:pt x="13906" y="9055"/>
                </a:cubicBezTo>
                <a:cubicBezTo>
                  <a:pt x="13891" y="8909"/>
                  <a:pt x="13782" y="8743"/>
                  <a:pt x="13747" y="8589"/>
                </a:cubicBezTo>
                <a:cubicBezTo>
                  <a:pt x="13705" y="8407"/>
                  <a:pt x="13614" y="8285"/>
                  <a:pt x="13541" y="8460"/>
                </a:cubicBezTo>
                <a:cubicBezTo>
                  <a:pt x="13465" y="8643"/>
                  <a:pt x="13269" y="8203"/>
                  <a:pt x="13217" y="8056"/>
                </a:cubicBezTo>
                <a:cubicBezTo>
                  <a:pt x="13187" y="7971"/>
                  <a:pt x="13142" y="7722"/>
                  <a:pt x="13239" y="7847"/>
                </a:cubicBezTo>
                <a:cubicBezTo>
                  <a:pt x="13306" y="7933"/>
                  <a:pt x="13357" y="8216"/>
                  <a:pt x="13419" y="8263"/>
                </a:cubicBezTo>
                <a:cubicBezTo>
                  <a:pt x="13507" y="8331"/>
                  <a:pt x="13580" y="8189"/>
                  <a:pt x="13674" y="8318"/>
                </a:cubicBezTo>
                <a:cubicBezTo>
                  <a:pt x="13789" y="8475"/>
                  <a:pt x="13909" y="8562"/>
                  <a:pt x="14045" y="8594"/>
                </a:cubicBezTo>
                <a:cubicBezTo>
                  <a:pt x="14106" y="8609"/>
                  <a:pt x="14221" y="8568"/>
                  <a:pt x="14274" y="8655"/>
                </a:cubicBezTo>
                <a:cubicBezTo>
                  <a:pt x="14364" y="8803"/>
                  <a:pt x="14419" y="9041"/>
                  <a:pt x="14502" y="9206"/>
                </a:cubicBezTo>
                <a:cubicBezTo>
                  <a:pt x="14556" y="9315"/>
                  <a:pt x="14612" y="9218"/>
                  <a:pt x="14653" y="9283"/>
                </a:cubicBezTo>
                <a:cubicBezTo>
                  <a:pt x="14693" y="9347"/>
                  <a:pt x="14676" y="9762"/>
                  <a:pt x="14691" y="9875"/>
                </a:cubicBezTo>
                <a:cubicBezTo>
                  <a:pt x="14749" y="10341"/>
                  <a:pt x="14901" y="10791"/>
                  <a:pt x="14989" y="11239"/>
                </a:cubicBezTo>
                <a:cubicBezTo>
                  <a:pt x="15053" y="11562"/>
                  <a:pt x="15209" y="10820"/>
                  <a:pt x="15234" y="10663"/>
                </a:cubicBezTo>
                <a:cubicBezTo>
                  <a:pt x="15262" y="10481"/>
                  <a:pt x="15234" y="10276"/>
                  <a:pt x="15252" y="10089"/>
                </a:cubicBezTo>
                <a:cubicBezTo>
                  <a:pt x="15267" y="9933"/>
                  <a:pt x="15344" y="9869"/>
                  <a:pt x="15396" y="9780"/>
                </a:cubicBezTo>
                <a:cubicBezTo>
                  <a:pt x="15498" y="9607"/>
                  <a:pt x="15749" y="8741"/>
                  <a:pt x="15898" y="9080"/>
                </a:cubicBezTo>
                <a:cubicBezTo>
                  <a:pt x="15996" y="9303"/>
                  <a:pt x="16006" y="10158"/>
                  <a:pt x="16194" y="10126"/>
                </a:cubicBezTo>
                <a:cubicBezTo>
                  <a:pt x="16224" y="10121"/>
                  <a:pt x="16253" y="10010"/>
                  <a:pt x="16283" y="10066"/>
                </a:cubicBezTo>
                <a:cubicBezTo>
                  <a:pt x="16320" y="10132"/>
                  <a:pt x="16323" y="10307"/>
                  <a:pt x="16326" y="10395"/>
                </a:cubicBezTo>
                <a:cubicBezTo>
                  <a:pt x="16334" y="10613"/>
                  <a:pt x="16309" y="10854"/>
                  <a:pt x="16326" y="11067"/>
                </a:cubicBezTo>
                <a:cubicBezTo>
                  <a:pt x="16332" y="11144"/>
                  <a:pt x="16597" y="11765"/>
                  <a:pt x="16491" y="11885"/>
                </a:cubicBezTo>
                <a:cubicBezTo>
                  <a:pt x="16453" y="11929"/>
                  <a:pt x="16307" y="11494"/>
                  <a:pt x="16275" y="11438"/>
                </a:cubicBezTo>
                <a:cubicBezTo>
                  <a:pt x="16218" y="11335"/>
                  <a:pt x="16160" y="11518"/>
                  <a:pt x="16115" y="11589"/>
                </a:cubicBezTo>
                <a:cubicBezTo>
                  <a:pt x="16095" y="11620"/>
                  <a:pt x="16365" y="12211"/>
                  <a:pt x="16407" y="12365"/>
                </a:cubicBezTo>
                <a:cubicBezTo>
                  <a:pt x="16507" y="12741"/>
                  <a:pt x="16660" y="13165"/>
                  <a:pt x="16842" y="13375"/>
                </a:cubicBezTo>
                <a:cubicBezTo>
                  <a:pt x="16926" y="13472"/>
                  <a:pt x="16990" y="12745"/>
                  <a:pt x="16822" y="12645"/>
                </a:cubicBezTo>
                <a:cubicBezTo>
                  <a:pt x="16772" y="12615"/>
                  <a:pt x="16788" y="11899"/>
                  <a:pt x="16763" y="11724"/>
                </a:cubicBezTo>
                <a:cubicBezTo>
                  <a:pt x="16698" y="11263"/>
                  <a:pt x="16485" y="11207"/>
                  <a:pt x="16517" y="10653"/>
                </a:cubicBezTo>
                <a:cubicBezTo>
                  <a:pt x="16541" y="10245"/>
                  <a:pt x="16739" y="11112"/>
                  <a:pt x="16781" y="11186"/>
                </a:cubicBezTo>
                <a:cubicBezTo>
                  <a:pt x="16830" y="11275"/>
                  <a:pt x="16890" y="11382"/>
                  <a:pt x="16921" y="11232"/>
                </a:cubicBezTo>
                <a:cubicBezTo>
                  <a:pt x="16975" y="10965"/>
                  <a:pt x="17065" y="10773"/>
                  <a:pt x="17080" y="10471"/>
                </a:cubicBezTo>
                <a:cubicBezTo>
                  <a:pt x="17106" y="9982"/>
                  <a:pt x="16875" y="9807"/>
                  <a:pt x="16865" y="9369"/>
                </a:cubicBezTo>
                <a:cubicBezTo>
                  <a:pt x="16859" y="9148"/>
                  <a:pt x="17013" y="9130"/>
                  <a:pt x="17007" y="9190"/>
                </a:cubicBezTo>
                <a:cubicBezTo>
                  <a:pt x="16988" y="9377"/>
                  <a:pt x="16915" y="9492"/>
                  <a:pt x="17062" y="9553"/>
                </a:cubicBezTo>
                <a:cubicBezTo>
                  <a:pt x="17102" y="9570"/>
                  <a:pt x="17178" y="9443"/>
                  <a:pt x="17156" y="9340"/>
                </a:cubicBezTo>
                <a:cubicBezTo>
                  <a:pt x="17127" y="9202"/>
                  <a:pt x="17039" y="9154"/>
                  <a:pt x="17157" y="9090"/>
                </a:cubicBezTo>
                <a:cubicBezTo>
                  <a:pt x="17326" y="8999"/>
                  <a:pt x="17570" y="8918"/>
                  <a:pt x="17639" y="8523"/>
                </a:cubicBezTo>
                <a:cubicBezTo>
                  <a:pt x="17730" y="8005"/>
                  <a:pt x="17768" y="7480"/>
                  <a:pt x="17539" y="7100"/>
                </a:cubicBezTo>
                <a:cubicBezTo>
                  <a:pt x="17410" y="6887"/>
                  <a:pt x="17487" y="6843"/>
                  <a:pt x="17598" y="6681"/>
                </a:cubicBezTo>
                <a:cubicBezTo>
                  <a:pt x="17691" y="6545"/>
                  <a:pt x="17409" y="6435"/>
                  <a:pt x="17393" y="6363"/>
                </a:cubicBezTo>
                <a:cubicBezTo>
                  <a:pt x="17333" y="6096"/>
                  <a:pt x="17628" y="6295"/>
                  <a:pt x="17656" y="6335"/>
                </a:cubicBezTo>
                <a:cubicBezTo>
                  <a:pt x="17737" y="6449"/>
                  <a:pt x="17842" y="6550"/>
                  <a:pt x="17842" y="6792"/>
                </a:cubicBezTo>
                <a:cubicBezTo>
                  <a:pt x="17842" y="7015"/>
                  <a:pt x="17883" y="7119"/>
                  <a:pt x="17998" y="7052"/>
                </a:cubicBezTo>
                <a:cubicBezTo>
                  <a:pt x="18174" y="6949"/>
                  <a:pt x="17992" y="6532"/>
                  <a:pt x="17914" y="6436"/>
                </a:cubicBezTo>
                <a:cubicBezTo>
                  <a:pt x="17751" y="6234"/>
                  <a:pt x="18080" y="5790"/>
                  <a:pt x="18144" y="5590"/>
                </a:cubicBezTo>
                <a:cubicBezTo>
                  <a:pt x="18213" y="5373"/>
                  <a:pt x="18240" y="4460"/>
                  <a:pt x="18406" y="4901"/>
                </a:cubicBezTo>
                <a:cubicBezTo>
                  <a:pt x="18461" y="5046"/>
                  <a:pt x="18385" y="5123"/>
                  <a:pt x="18413" y="5255"/>
                </a:cubicBezTo>
                <a:cubicBezTo>
                  <a:pt x="18445" y="5405"/>
                  <a:pt x="18497" y="5368"/>
                  <a:pt x="18445" y="5509"/>
                </a:cubicBezTo>
                <a:cubicBezTo>
                  <a:pt x="18367" y="5716"/>
                  <a:pt x="18640" y="6166"/>
                  <a:pt x="18533" y="6459"/>
                </a:cubicBezTo>
                <a:cubicBezTo>
                  <a:pt x="18497" y="6557"/>
                  <a:pt x="18411" y="6486"/>
                  <a:pt x="18421" y="6679"/>
                </a:cubicBezTo>
                <a:cubicBezTo>
                  <a:pt x="18427" y="6795"/>
                  <a:pt x="18282" y="6792"/>
                  <a:pt x="18243" y="6855"/>
                </a:cubicBezTo>
                <a:cubicBezTo>
                  <a:pt x="18205" y="6917"/>
                  <a:pt x="18035" y="7007"/>
                  <a:pt x="18081" y="7159"/>
                </a:cubicBezTo>
                <a:cubicBezTo>
                  <a:pt x="18121" y="7294"/>
                  <a:pt x="18127" y="7545"/>
                  <a:pt x="18220" y="7418"/>
                </a:cubicBezTo>
                <a:cubicBezTo>
                  <a:pt x="18327" y="7269"/>
                  <a:pt x="18414" y="7137"/>
                  <a:pt x="18507" y="6943"/>
                </a:cubicBezTo>
                <a:cubicBezTo>
                  <a:pt x="18564" y="6823"/>
                  <a:pt x="18629" y="6943"/>
                  <a:pt x="18695" y="6936"/>
                </a:cubicBezTo>
                <a:cubicBezTo>
                  <a:pt x="18771" y="6927"/>
                  <a:pt x="18740" y="6576"/>
                  <a:pt x="18735" y="6487"/>
                </a:cubicBezTo>
                <a:cubicBezTo>
                  <a:pt x="18728" y="6356"/>
                  <a:pt x="18566" y="5774"/>
                  <a:pt x="18586" y="5705"/>
                </a:cubicBezTo>
                <a:cubicBezTo>
                  <a:pt x="18615" y="5603"/>
                  <a:pt x="18767" y="5685"/>
                  <a:pt x="18816" y="5655"/>
                </a:cubicBezTo>
                <a:cubicBezTo>
                  <a:pt x="18889" y="5610"/>
                  <a:pt x="18754" y="5381"/>
                  <a:pt x="18727" y="5356"/>
                </a:cubicBezTo>
                <a:cubicBezTo>
                  <a:pt x="18644" y="5284"/>
                  <a:pt x="18401" y="5428"/>
                  <a:pt x="18480" y="5125"/>
                </a:cubicBezTo>
                <a:cubicBezTo>
                  <a:pt x="18514" y="4995"/>
                  <a:pt x="18478" y="4898"/>
                  <a:pt x="18434" y="4813"/>
                </a:cubicBezTo>
                <a:cubicBezTo>
                  <a:pt x="18359" y="4666"/>
                  <a:pt x="18422" y="4653"/>
                  <a:pt x="18474" y="4539"/>
                </a:cubicBezTo>
                <a:cubicBezTo>
                  <a:pt x="18521" y="4436"/>
                  <a:pt x="18404" y="4344"/>
                  <a:pt x="18378" y="4312"/>
                </a:cubicBezTo>
                <a:cubicBezTo>
                  <a:pt x="18302" y="4220"/>
                  <a:pt x="18268" y="4101"/>
                  <a:pt x="18233" y="3935"/>
                </a:cubicBezTo>
                <a:cubicBezTo>
                  <a:pt x="18163" y="3602"/>
                  <a:pt x="17924" y="3894"/>
                  <a:pt x="17782" y="3731"/>
                </a:cubicBezTo>
                <a:cubicBezTo>
                  <a:pt x="17706" y="3641"/>
                  <a:pt x="17809" y="3377"/>
                  <a:pt x="17840" y="3285"/>
                </a:cubicBezTo>
                <a:cubicBezTo>
                  <a:pt x="17888" y="3144"/>
                  <a:pt x="17967" y="3229"/>
                  <a:pt x="18034" y="3235"/>
                </a:cubicBezTo>
                <a:cubicBezTo>
                  <a:pt x="18119" y="3242"/>
                  <a:pt x="18197" y="3156"/>
                  <a:pt x="18280" y="3159"/>
                </a:cubicBezTo>
                <a:cubicBezTo>
                  <a:pt x="18303" y="3160"/>
                  <a:pt x="18420" y="3335"/>
                  <a:pt x="18414" y="3352"/>
                </a:cubicBezTo>
                <a:cubicBezTo>
                  <a:pt x="18454" y="3248"/>
                  <a:pt x="18507" y="3181"/>
                  <a:pt x="18489" y="3029"/>
                </a:cubicBezTo>
                <a:cubicBezTo>
                  <a:pt x="18482" y="2979"/>
                  <a:pt x="18437" y="2827"/>
                  <a:pt x="18494" y="2872"/>
                </a:cubicBezTo>
                <a:cubicBezTo>
                  <a:pt x="18535" y="2903"/>
                  <a:pt x="18632" y="3061"/>
                  <a:pt x="18676" y="2996"/>
                </a:cubicBezTo>
                <a:cubicBezTo>
                  <a:pt x="18696" y="2967"/>
                  <a:pt x="18756" y="2893"/>
                  <a:pt x="18775" y="2963"/>
                </a:cubicBezTo>
                <a:cubicBezTo>
                  <a:pt x="18840" y="3209"/>
                  <a:pt x="18570" y="3418"/>
                  <a:pt x="18691" y="3723"/>
                </a:cubicBezTo>
                <a:cubicBezTo>
                  <a:pt x="18809" y="4018"/>
                  <a:pt x="18962" y="4090"/>
                  <a:pt x="19070" y="4405"/>
                </a:cubicBezTo>
                <a:cubicBezTo>
                  <a:pt x="19122" y="4557"/>
                  <a:pt x="19127" y="4240"/>
                  <a:pt x="19128" y="4192"/>
                </a:cubicBezTo>
                <a:cubicBezTo>
                  <a:pt x="19134" y="4003"/>
                  <a:pt x="19156" y="3842"/>
                  <a:pt x="19172" y="3659"/>
                </a:cubicBezTo>
                <a:cubicBezTo>
                  <a:pt x="19189" y="3461"/>
                  <a:pt x="18873" y="3158"/>
                  <a:pt x="18932" y="3107"/>
                </a:cubicBezTo>
                <a:cubicBezTo>
                  <a:pt x="18978" y="3067"/>
                  <a:pt x="18991" y="3017"/>
                  <a:pt x="19046" y="3018"/>
                </a:cubicBezTo>
                <a:cubicBezTo>
                  <a:pt x="19105" y="3020"/>
                  <a:pt x="19223" y="3111"/>
                  <a:pt x="19277" y="3039"/>
                </a:cubicBezTo>
                <a:cubicBezTo>
                  <a:pt x="19337" y="2959"/>
                  <a:pt x="19340" y="2761"/>
                  <a:pt x="19406" y="2683"/>
                </a:cubicBezTo>
                <a:cubicBezTo>
                  <a:pt x="19426" y="2659"/>
                  <a:pt x="19573" y="2691"/>
                  <a:pt x="19573" y="2689"/>
                </a:cubicBezTo>
                <a:cubicBezTo>
                  <a:pt x="19579" y="2534"/>
                  <a:pt x="19242" y="1998"/>
                  <a:pt x="19172" y="1897"/>
                </a:cubicBezTo>
                <a:cubicBezTo>
                  <a:pt x="18938" y="1558"/>
                  <a:pt x="18690" y="1508"/>
                  <a:pt x="18420" y="1601"/>
                </a:cubicBezTo>
                <a:cubicBezTo>
                  <a:pt x="18338" y="1629"/>
                  <a:pt x="18268" y="1713"/>
                  <a:pt x="18189" y="1746"/>
                </a:cubicBezTo>
                <a:cubicBezTo>
                  <a:pt x="18083" y="1789"/>
                  <a:pt x="17970" y="1573"/>
                  <a:pt x="17882" y="1479"/>
                </a:cubicBezTo>
                <a:cubicBezTo>
                  <a:pt x="17771" y="1361"/>
                  <a:pt x="17651" y="1415"/>
                  <a:pt x="17539" y="1322"/>
                </a:cubicBezTo>
                <a:cubicBezTo>
                  <a:pt x="17415" y="1218"/>
                  <a:pt x="17181" y="1084"/>
                  <a:pt x="17050" y="1210"/>
                </a:cubicBezTo>
                <a:cubicBezTo>
                  <a:pt x="16874" y="1380"/>
                  <a:pt x="16650" y="1470"/>
                  <a:pt x="16458" y="1362"/>
                </a:cubicBezTo>
                <a:cubicBezTo>
                  <a:pt x="16303" y="1276"/>
                  <a:pt x="16341" y="1026"/>
                  <a:pt x="16166" y="1098"/>
                </a:cubicBezTo>
                <a:cubicBezTo>
                  <a:pt x="15943" y="1188"/>
                  <a:pt x="15882" y="1204"/>
                  <a:pt x="15706" y="977"/>
                </a:cubicBezTo>
                <a:cubicBezTo>
                  <a:pt x="15594" y="832"/>
                  <a:pt x="15468" y="823"/>
                  <a:pt x="15357" y="659"/>
                </a:cubicBezTo>
                <a:cubicBezTo>
                  <a:pt x="15185" y="402"/>
                  <a:pt x="14925" y="714"/>
                  <a:pt x="14745" y="781"/>
                </a:cubicBezTo>
                <a:cubicBezTo>
                  <a:pt x="14575" y="845"/>
                  <a:pt x="14484" y="990"/>
                  <a:pt x="14329" y="1162"/>
                </a:cubicBezTo>
                <a:cubicBezTo>
                  <a:pt x="14252" y="1246"/>
                  <a:pt x="14153" y="1336"/>
                  <a:pt x="14068" y="1249"/>
                </a:cubicBezTo>
                <a:cubicBezTo>
                  <a:pt x="14010" y="1188"/>
                  <a:pt x="13993" y="975"/>
                  <a:pt x="13918" y="980"/>
                </a:cubicBezTo>
                <a:cubicBezTo>
                  <a:pt x="13716" y="994"/>
                  <a:pt x="13652" y="1813"/>
                  <a:pt x="13439" y="1665"/>
                </a:cubicBezTo>
                <a:cubicBezTo>
                  <a:pt x="13408" y="1643"/>
                  <a:pt x="13201" y="1438"/>
                  <a:pt x="13217" y="1649"/>
                </a:cubicBezTo>
                <a:cubicBezTo>
                  <a:pt x="13232" y="1853"/>
                  <a:pt x="13061" y="1734"/>
                  <a:pt x="13010" y="1729"/>
                </a:cubicBezTo>
                <a:cubicBezTo>
                  <a:pt x="12952" y="1723"/>
                  <a:pt x="12836" y="1597"/>
                  <a:pt x="12782" y="1637"/>
                </a:cubicBezTo>
                <a:cubicBezTo>
                  <a:pt x="12712" y="1689"/>
                  <a:pt x="12739" y="1768"/>
                  <a:pt x="12647" y="1744"/>
                </a:cubicBezTo>
                <a:cubicBezTo>
                  <a:pt x="12565" y="1722"/>
                  <a:pt x="12640" y="2073"/>
                  <a:pt x="12561" y="2040"/>
                </a:cubicBezTo>
                <a:cubicBezTo>
                  <a:pt x="12446" y="1992"/>
                  <a:pt x="12314" y="1759"/>
                  <a:pt x="12205" y="1658"/>
                </a:cubicBezTo>
                <a:cubicBezTo>
                  <a:pt x="11991" y="1461"/>
                  <a:pt x="11855" y="1352"/>
                  <a:pt x="11621" y="1438"/>
                </a:cubicBezTo>
                <a:cubicBezTo>
                  <a:pt x="11473" y="1493"/>
                  <a:pt x="11377" y="1446"/>
                  <a:pt x="11263" y="1697"/>
                </a:cubicBezTo>
                <a:cubicBezTo>
                  <a:pt x="11167" y="1907"/>
                  <a:pt x="11101" y="2161"/>
                  <a:pt x="10982" y="2320"/>
                </a:cubicBezTo>
                <a:cubicBezTo>
                  <a:pt x="10818" y="2540"/>
                  <a:pt x="10697" y="2435"/>
                  <a:pt x="10627" y="2884"/>
                </a:cubicBezTo>
                <a:cubicBezTo>
                  <a:pt x="10589" y="3123"/>
                  <a:pt x="10630" y="3566"/>
                  <a:pt x="10782" y="3459"/>
                </a:cubicBezTo>
                <a:cubicBezTo>
                  <a:pt x="10837" y="3420"/>
                  <a:pt x="10887" y="3277"/>
                  <a:pt x="10943" y="3259"/>
                </a:cubicBezTo>
                <a:cubicBezTo>
                  <a:pt x="11017" y="3236"/>
                  <a:pt x="11064" y="3540"/>
                  <a:pt x="11098" y="3637"/>
                </a:cubicBezTo>
                <a:cubicBezTo>
                  <a:pt x="11182" y="3876"/>
                  <a:pt x="11352" y="3292"/>
                  <a:pt x="11375" y="3148"/>
                </a:cubicBezTo>
                <a:cubicBezTo>
                  <a:pt x="11419" y="2880"/>
                  <a:pt x="11399" y="2561"/>
                  <a:pt x="11574" y="2512"/>
                </a:cubicBezTo>
                <a:cubicBezTo>
                  <a:pt x="11570" y="2513"/>
                  <a:pt x="11514" y="2790"/>
                  <a:pt x="11509" y="2819"/>
                </a:cubicBezTo>
                <a:cubicBezTo>
                  <a:pt x="11484" y="2959"/>
                  <a:pt x="11558" y="3043"/>
                  <a:pt x="11538" y="3134"/>
                </a:cubicBezTo>
                <a:cubicBezTo>
                  <a:pt x="11500" y="3306"/>
                  <a:pt x="11481" y="3471"/>
                  <a:pt x="11450" y="3637"/>
                </a:cubicBezTo>
                <a:cubicBezTo>
                  <a:pt x="11435" y="3717"/>
                  <a:pt x="11217" y="3760"/>
                  <a:pt x="11174" y="3763"/>
                </a:cubicBezTo>
                <a:cubicBezTo>
                  <a:pt x="11138" y="3766"/>
                  <a:pt x="10757" y="3078"/>
                  <a:pt x="10767" y="3587"/>
                </a:cubicBezTo>
                <a:cubicBezTo>
                  <a:pt x="10774" y="3967"/>
                  <a:pt x="10735" y="3823"/>
                  <a:pt x="10597" y="3999"/>
                </a:cubicBezTo>
                <a:cubicBezTo>
                  <a:pt x="10548" y="4062"/>
                  <a:pt x="10459" y="4380"/>
                  <a:pt x="10408" y="4257"/>
                </a:cubicBezTo>
                <a:cubicBezTo>
                  <a:pt x="10383" y="4198"/>
                  <a:pt x="10281" y="3878"/>
                  <a:pt x="10282" y="3791"/>
                </a:cubicBezTo>
                <a:cubicBezTo>
                  <a:pt x="10285" y="3681"/>
                  <a:pt x="10378" y="3419"/>
                  <a:pt x="10312" y="3350"/>
                </a:cubicBezTo>
                <a:cubicBezTo>
                  <a:pt x="10285" y="3323"/>
                  <a:pt x="10134" y="3142"/>
                  <a:pt x="10110" y="3186"/>
                </a:cubicBezTo>
                <a:cubicBezTo>
                  <a:pt x="10068" y="3264"/>
                  <a:pt x="9927" y="3475"/>
                  <a:pt x="9975" y="3603"/>
                </a:cubicBezTo>
                <a:cubicBezTo>
                  <a:pt x="10030" y="3754"/>
                  <a:pt x="9878" y="3837"/>
                  <a:pt x="9829" y="3850"/>
                </a:cubicBezTo>
                <a:cubicBezTo>
                  <a:pt x="9720" y="3878"/>
                  <a:pt x="9737" y="4089"/>
                  <a:pt x="9753" y="4293"/>
                </a:cubicBezTo>
                <a:cubicBezTo>
                  <a:pt x="9796" y="4823"/>
                  <a:pt x="10106" y="3817"/>
                  <a:pt x="10070" y="3810"/>
                </a:cubicBezTo>
                <a:cubicBezTo>
                  <a:pt x="10226" y="3841"/>
                  <a:pt x="9987" y="4381"/>
                  <a:pt x="9983" y="4466"/>
                </a:cubicBezTo>
                <a:cubicBezTo>
                  <a:pt x="9973" y="4684"/>
                  <a:pt x="10123" y="4643"/>
                  <a:pt x="10174" y="4644"/>
                </a:cubicBezTo>
                <a:cubicBezTo>
                  <a:pt x="10062" y="4643"/>
                  <a:pt x="9987" y="4679"/>
                  <a:pt x="10003" y="4920"/>
                </a:cubicBezTo>
                <a:cubicBezTo>
                  <a:pt x="10021" y="5190"/>
                  <a:pt x="10093" y="4989"/>
                  <a:pt x="10128" y="5157"/>
                </a:cubicBezTo>
                <a:cubicBezTo>
                  <a:pt x="10156" y="5285"/>
                  <a:pt x="10102" y="5445"/>
                  <a:pt x="10045" y="5467"/>
                </a:cubicBezTo>
                <a:cubicBezTo>
                  <a:pt x="9971" y="5496"/>
                  <a:pt x="9884" y="5489"/>
                  <a:pt x="9812" y="5445"/>
                </a:cubicBezTo>
                <a:cubicBezTo>
                  <a:pt x="9675" y="5364"/>
                  <a:pt x="9656" y="5610"/>
                  <a:pt x="9612" y="5806"/>
                </a:cubicBezTo>
                <a:cubicBezTo>
                  <a:pt x="9598" y="5870"/>
                  <a:pt x="9567" y="5922"/>
                  <a:pt x="9569" y="6001"/>
                </a:cubicBezTo>
                <a:cubicBezTo>
                  <a:pt x="9572" y="6091"/>
                  <a:pt x="9605" y="6165"/>
                  <a:pt x="9582" y="6256"/>
                </a:cubicBezTo>
                <a:cubicBezTo>
                  <a:pt x="9536" y="6444"/>
                  <a:pt x="9602" y="6486"/>
                  <a:pt x="9668" y="6621"/>
                </a:cubicBezTo>
                <a:cubicBezTo>
                  <a:pt x="9740" y="6769"/>
                  <a:pt x="9970" y="6804"/>
                  <a:pt x="10059" y="6721"/>
                </a:cubicBezTo>
                <a:cubicBezTo>
                  <a:pt x="10219" y="6571"/>
                  <a:pt x="10215" y="5818"/>
                  <a:pt x="10422" y="5852"/>
                </a:cubicBezTo>
                <a:cubicBezTo>
                  <a:pt x="10485" y="5862"/>
                  <a:pt x="10488" y="5955"/>
                  <a:pt x="10546" y="5859"/>
                </a:cubicBezTo>
                <a:cubicBezTo>
                  <a:pt x="10587" y="5793"/>
                  <a:pt x="10691" y="5500"/>
                  <a:pt x="10744" y="5581"/>
                </a:cubicBezTo>
                <a:cubicBezTo>
                  <a:pt x="10840" y="5729"/>
                  <a:pt x="11000" y="6223"/>
                  <a:pt x="11120" y="6195"/>
                </a:cubicBezTo>
                <a:cubicBezTo>
                  <a:pt x="10837" y="6262"/>
                  <a:pt x="11041" y="6935"/>
                  <a:pt x="11172" y="6563"/>
                </a:cubicBezTo>
                <a:cubicBezTo>
                  <a:pt x="11232" y="6395"/>
                  <a:pt x="11337" y="6128"/>
                  <a:pt x="11274" y="5982"/>
                </a:cubicBezTo>
                <a:cubicBezTo>
                  <a:pt x="11234" y="5890"/>
                  <a:pt x="11047" y="5620"/>
                  <a:pt x="11049" y="5488"/>
                </a:cubicBezTo>
                <a:cubicBezTo>
                  <a:pt x="11050" y="5449"/>
                  <a:pt x="11229" y="5620"/>
                  <a:pt x="11250" y="5664"/>
                </a:cubicBezTo>
                <a:cubicBezTo>
                  <a:pt x="11348" y="5871"/>
                  <a:pt x="11357" y="6098"/>
                  <a:pt x="11371" y="6376"/>
                </a:cubicBezTo>
                <a:cubicBezTo>
                  <a:pt x="11377" y="6493"/>
                  <a:pt x="11462" y="6992"/>
                  <a:pt x="11551" y="6906"/>
                </a:cubicBezTo>
                <a:cubicBezTo>
                  <a:pt x="11640" y="6821"/>
                  <a:pt x="11681" y="6554"/>
                  <a:pt x="11655" y="6374"/>
                </a:cubicBezTo>
                <a:cubicBezTo>
                  <a:pt x="11648" y="6325"/>
                  <a:pt x="11595" y="6240"/>
                  <a:pt x="11600" y="6187"/>
                </a:cubicBezTo>
                <a:cubicBezTo>
                  <a:pt x="11610" y="6094"/>
                  <a:pt x="11686" y="6075"/>
                  <a:pt x="11709" y="6149"/>
                </a:cubicBezTo>
                <a:cubicBezTo>
                  <a:pt x="11752" y="6293"/>
                  <a:pt x="11714" y="6651"/>
                  <a:pt x="11768" y="6744"/>
                </a:cubicBezTo>
                <a:cubicBezTo>
                  <a:pt x="11860" y="6905"/>
                  <a:pt x="11961" y="6682"/>
                  <a:pt x="12051" y="6707"/>
                </a:cubicBezTo>
                <a:cubicBezTo>
                  <a:pt x="12120" y="6726"/>
                  <a:pt x="12018" y="7006"/>
                  <a:pt x="12025" y="7014"/>
                </a:cubicBezTo>
                <a:cubicBezTo>
                  <a:pt x="12075" y="7074"/>
                  <a:pt x="12194" y="7057"/>
                  <a:pt x="12252" y="7052"/>
                </a:cubicBezTo>
                <a:cubicBezTo>
                  <a:pt x="12314" y="7047"/>
                  <a:pt x="12251" y="6785"/>
                  <a:pt x="12294" y="6707"/>
                </a:cubicBezTo>
                <a:cubicBezTo>
                  <a:pt x="12358" y="6594"/>
                  <a:pt x="12299" y="6977"/>
                  <a:pt x="12296" y="6988"/>
                </a:cubicBezTo>
                <a:cubicBezTo>
                  <a:pt x="12270" y="7081"/>
                  <a:pt x="12241" y="7170"/>
                  <a:pt x="12210" y="7255"/>
                </a:cubicBezTo>
                <a:cubicBezTo>
                  <a:pt x="12210" y="7255"/>
                  <a:pt x="12210" y="7255"/>
                  <a:pt x="12210" y="7255"/>
                </a:cubicBezTo>
                <a:close/>
                <a:moveTo>
                  <a:pt x="5118" y="9530"/>
                </a:moveTo>
                <a:cubicBezTo>
                  <a:pt x="5087" y="9609"/>
                  <a:pt x="5009" y="9413"/>
                  <a:pt x="4957" y="9578"/>
                </a:cubicBezTo>
                <a:cubicBezTo>
                  <a:pt x="4908" y="9732"/>
                  <a:pt x="5006" y="9764"/>
                  <a:pt x="5044" y="9658"/>
                </a:cubicBezTo>
                <a:cubicBezTo>
                  <a:pt x="5090" y="9533"/>
                  <a:pt x="5216" y="9690"/>
                  <a:pt x="5267" y="9722"/>
                </a:cubicBezTo>
                <a:cubicBezTo>
                  <a:pt x="5347" y="9773"/>
                  <a:pt x="5386" y="9515"/>
                  <a:pt x="5418" y="9556"/>
                </a:cubicBezTo>
                <a:cubicBezTo>
                  <a:pt x="5453" y="9601"/>
                  <a:pt x="5573" y="9724"/>
                  <a:pt x="5585" y="9546"/>
                </a:cubicBezTo>
                <a:cubicBezTo>
                  <a:pt x="5593" y="9418"/>
                  <a:pt x="5412" y="9280"/>
                  <a:pt x="5374" y="9257"/>
                </a:cubicBezTo>
                <a:cubicBezTo>
                  <a:pt x="5186" y="9145"/>
                  <a:pt x="5323" y="9747"/>
                  <a:pt x="5118" y="9530"/>
                </a:cubicBezTo>
                <a:cubicBezTo>
                  <a:pt x="5118" y="9530"/>
                  <a:pt x="5118" y="9530"/>
                  <a:pt x="5118" y="9530"/>
                </a:cubicBezTo>
                <a:close/>
                <a:moveTo>
                  <a:pt x="4497" y="9049"/>
                </a:moveTo>
                <a:cubicBezTo>
                  <a:pt x="4457" y="9187"/>
                  <a:pt x="4790" y="9031"/>
                  <a:pt x="4848" y="9069"/>
                </a:cubicBezTo>
                <a:cubicBezTo>
                  <a:pt x="4958" y="9143"/>
                  <a:pt x="4987" y="9428"/>
                  <a:pt x="5133" y="9320"/>
                </a:cubicBezTo>
                <a:cubicBezTo>
                  <a:pt x="5252" y="9232"/>
                  <a:pt x="4948" y="9058"/>
                  <a:pt x="4896" y="8969"/>
                </a:cubicBezTo>
                <a:cubicBezTo>
                  <a:pt x="4787" y="8782"/>
                  <a:pt x="4578" y="8768"/>
                  <a:pt x="4497" y="9049"/>
                </a:cubicBezTo>
                <a:cubicBezTo>
                  <a:pt x="4445" y="9228"/>
                  <a:pt x="4522" y="8960"/>
                  <a:pt x="4497" y="9049"/>
                </a:cubicBezTo>
                <a:close/>
                <a:moveTo>
                  <a:pt x="2424" y="1072"/>
                </a:moveTo>
                <a:cubicBezTo>
                  <a:pt x="2467" y="1045"/>
                  <a:pt x="2731" y="1227"/>
                  <a:pt x="2707" y="998"/>
                </a:cubicBezTo>
                <a:cubicBezTo>
                  <a:pt x="2695" y="874"/>
                  <a:pt x="2430" y="941"/>
                  <a:pt x="2436" y="799"/>
                </a:cubicBezTo>
                <a:cubicBezTo>
                  <a:pt x="2436" y="785"/>
                  <a:pt x="2629" y="807"/>
                  <a:pt x="2646" y="804"/>
                </a:cubicBezTo>
                <a:cubicBezTo>
                  <a:pt x="2737" y="787"/>
                  <a:pt x="2710" y="612"/>
                  <a:pt x="2796" y="576"/>
                </a:cubicBezTo>
                <a:cubicBezTo>
                  <a:pt x="2840" y="558"/>
                  <a:pt x="3139" y="364"/>
                  <a:pt x="3131" y="512"/>
                </a:cubicBezTo>
                <a:cubicBezTo>
                  <a:pt x="3124" y="667"/>
                  <a:pt x="2927" y="786"/>
                  <a:pt x="2906" y="747"/>
                </a:cubicBezTo>
                <a:cubicBezTo>
                  <a:pt x="2961" y="850"/>
                  <a:pt x="3244" y="690"/>
                  <a:pt x="3156" y="947"/>
                </a:cubicBezTo>
                <a:cubicBezTo>
                  <a:pt x="3108" y="1088"/>
                  <a:pt x="2858" y="975"/>
                  <a:pt x="2849" y="1071"/>
                </a:cubicBezTo>
                <a:cubicBezTo>
                  <a:pt x="2840" y="1168"/>
                  <a:pt x="3122" y="1412"/>
                  <a:pt x="3167" y="1267"/>
                </a:cubicBezTo>
                <a:cubicBezTo>
                  <a:pt x="3212" y="1124"/>
                  <a:pt x="3191" y="1017"/>
                  <a:pt x="3322" y="1075"/>
                </a:cubicBezTo>
                <a:cubicBezTo>
                  <a:pt x="3388" y="1105"/>
                  <a:pt x="3289" y="1496"/>
                  <a:pt x="3333" y="1580"/>
                </a:cubicBezTo>
                <a:cubicBezTo>
                  <a:pt x="3358" y="1628"/>
                  <a:pt x="3530" y="1545"/>
                  <a:pt x="3523" y="1766"/>
                </a:cubicBezTo>
                <a:cubicBezTo>
                  <a:pt x="3522" y="1793"/>
                  <a:pt x="3446" y="1853"/>
                  <a:pt x="3473" y="1951"/>
                </a:cubicBezTo>
                <a:cubicBezTo>
                  <a:pt x="3511" y="2094"/>
                  <a:pt x="3734" y="1283"/>
                  <a:pt x="3738" y="1171"/>
                </a:cubicBezTo>
                <a:cubicBezTo>
                  <a:pt x="3741" y="1060"/>
                  <a:pt x="3479" y="960"/>
                  <a:pt x="3427" y="954"/>
                </a:cubicBezTo>
                <a:cubicBezTo>
                  <a:pt x="3359" y="946"/>
                  <a:pt x="3268" y="944"/>
                  <a:pt x="3275" y="748"/>
                </a:cubicBezTo>
                <a:cubicBezTo>
                  <a:pt x="3280" y="638"/>
                  <a:pt x="3270" y="473"/>
                  <a:pt x="3330" y="435"/>
                </a:cubicBezTo>
                <a:cubicBezTo>
                  <a:pt x="3420" y="377"/>
                  <a:pt x="3459" y="589"/>
                  <a:pt x="3537" y="467"/>
                </a:cubicBezTo>
                <a:cubicBezTo>
                  <a:pt x="3643" y="299"/>
                  <a:pt x="3653" y="486"/>
                  <a:pt x="3697" y="640"/>
                </a:cubicBezTo>
                <a:cubicBezTo>
                  <a:pt x="3748" y="815"/>
                  <a:pt x="3803" y="664"/>
                  <a:pt x="3757" y="513"/>
                </a:cubicBezTo>
                <a:cubicBezTo>
                  <a:pt x="3732" y="435"/>
                  <a:pt x="3748" y="180"/>
                  <a:pt x="3798" y="161"/>
                </a:cubicBezTo>
                <a:cubicBezTo>
                  <a:pt x="3844" y="143"/>
                  <a:pt x="3887" y="217"/>
                  <a:pt x="3933" y="215"/>
                </a:cubicBezTo>
                <a:cubicBezTo>
                  <a:pt x="3997" y="212"/>
                  <a:pt x="4063" y="156"/>
                  <a:pt x="4123" y="114"/>
                </a:cubicBezTo>
                <a:cubicBezTo>
                  <a:pt x="4348" y="-44"/>
                  <a:pt x="4562" y="-14"/>
                  <a:pt x="4794" y="66"/>
                </a:cubicBezTo>
                <a:cubicBezTo>
                  <a:pt x="4828" y="78"/>
                  <a:pt x="5029" y="102"/>
                  <a:pt x="5034" y="204"/>
                </a:cubicBezTo>
                <a:cubicBezTo>
                  <a:pt x="5038" y="292"/>
                  <a:pt x="4876" y="367"/>
                  <a:pt x="4852" y="384"/>
                </a:cubicBezTo>
                <a:cubicBezTo>
                  <a:pt x="4783" y="430"/>
                  <a:pt x="4360" y="797"/>
                  <a:pt x="4428" y="1002"/>
                </a:cubicBezTo>
                <a:cubicBezTo>
                  <a:pt x="4496" y="1209"/>
                  <a:pt x="4689" y="1348"/>
                  <a:pt x="4793" y="1409"/>
                </a:cubicBezTo>
                <a:cubicBezTo>
                  <a:pt x="4811" y="1419"/>
                  <a:pt x="4917" y="1419"/>
                  <a:pt x="4932" y="1444"/>
                </a:cubicBezTo>
                <a:cubicBezTo>
                  <a:pt x="4968" y="1505"/>
                  <a:pt x="4984" y="1612"/>
                  <a:pt x="5026" y="1675"/>
                </a:cubicBezTo>
                <a:cubicBezTo>
                  <a:pt x="5106" y="1797"/>
                  <a:pt x="5384" y="1923"/>
                  <a:pt x="5403" y="2140"/>
                </a:cubicBezTo>
                <a:cubicBezTo>
                  <a:pt x="5421" y="2349"/>
                  <a:pt x="5346" y="2276"/>
                  <a:pt x="5304" y="2402"/>
                </a:cubicBezTo>
                <a:cubicBezTo>
                  <a:pt x="5280" y="2471"/>
                  <a:pt x="5340" y="2650"/>
                  <a:pt x="5323" y="2754"/>
                </a:cubicBezTo>
                <a:cubicBezTo>
                  <a:pt x="5235" y="3275"/>
                  <a:pt x="5073" y="2705"/>
                  <a:pt x="4930" y="2637"/>
                </a:cubicBezTo>
                <a:cubicBezTo>
                  <a:pt x="4867" y="2607"/>
                  <a:pt x="4539" y="2441"/>
                  <a:pt x="4567" y="2325"/>
                </a:cubicBezTo>
                <a:cubicBezTo>
                  <a:pt x="4612" y="2139"/>
                  <a:pt x="4607" y="2173"/>
                  <a:pt x="4698" y="2227"/>
                </a:cubicBezTo>
                <a:cubicBezTo>
                  <a:pt x="4737" y="2250"/>
                  <a:pt x="4891" y="2138"/>
                  <a:pt x="4829" y="2017"/>
                </a:cubicBezTo>
                <a:cubicBezTo>
                  <a:pt x="4799" y="1958"/>
                  <a:pt x="4747" y="2176"/>
                  <a:pt x="4700" y="2152"/>
                </a:cubicBezTo>
                <a:cubicBezTo>
                  <a:pt x="4644" y="2123"/>
                  <a:pt x="4643" y="1992"/>
                  <a:pt x="4630" y="1898"/>
                </a:cubicBezTo>
                <a:cubicBezTo>
                  <a:pt x="4592" y="1638"/>
                  <a:pt x="4432" y="1882"/>
                  <a:pt x="4438" y="1899"/>
                </a:cubicBezTo>
                <a:cubicBezTo>
                  <a:pt x="4499" y="2083"/>
                  <a:pt x="4501" y="2099"/>
                  <a:pt x="4393" y="2274"/>
                </a:cubicBezTo>
                <a:cubicBezTo>
                  <a:pt x="4300" y="2426"/>
                  <a:pt x="4617" y="2489"/>
                  <a:pt x="4580" y="2598"/>
                </a:cubicBezTo>
                <a:cubicBezTo>
                  <a:pt x="4547" y="2693"/>
                  <a:pt x="4366" y="2921"/>
                  <a:pt x="4329" y="2813"/>
                </a:cubicBezTo>
                <a:cubicBezTo>
                  <a:pt x="4290" y="2699"/>
                  <a:pt x="4216" y="2474"/>
                  <a:pt x="4139" y="2574"/>
                </a:cubicBezTo>
                <a:cubicBezTo>
                  <a:pt x="4108" y="2614"/>
                  <a:pt x="3677" y="3175"/>
                  <a:pt x="3864" y="3377"/>
                </a:cubicBezTo>
                <a:cubicBezTo>
                  <a:pt x="4017" y="3543"/>
                  <a:pt x="4232" y="3691"/>
                  <a:pt x="4406" y="3685"/>
                </a:cubicBezTo>
                <a:cubicBezTo>
                  <a:pt x="4479" y="3682"/>
                  <a:pt x="4700" y="4130"/>
                  <a:pt x="4674" y="4234"/>
                </a:cubicBezTo>
                <a:cubicBezTo>
                  <a:pt x="4703" y="4119"/>
                  <a:pt x="4629" y="3904"/>
                  <a:pt x="4686" y="3792"/>
                </a:cubicBezTo>
                <a:cubicBezTo>
                  <a:pt x="4711" y="3743"/>
                  <a:pt x="4789" y="3686"/>
                  <a:pt x="4776" y="3587"/>
                </a:cubicBezTo>
                <a:cubicBezTo>
                  <a:pt x="4760" y="3472"/>
                  <a:pt x="4619" y="3420"/>
                  <a:pt x="4639" y="3287"/>
                </a:cubicBezTo>
                <a:cubicBezTo>
                  <a:pt x="4652" y="3197"/>
                  <a:pt x="4673" y="3167"/>
                  <a:pt x="4637" y="3075"/>
                </a:cubicBezTo>
                <a:cubicBezTo>
                  <a:pt x="4500" y="2723"/>
                  <a:pt x="4664" y="2547"/>
                  <a:pt x="4816" y="2648"/>
                </a:cubicBezTo>
                <a:cubicBezTo>
                  <a:pt x="4919" y="2716"/>
                  <a:pt x="5006" y="2843"/>
                  <a:pt x="5104" y="2930"/>
                </a:cubicBezTo>
                <a:cubicBezTo>
                  <a:pt x="5213" y="3028"/>
                  <a:pt x="5082" y="3146"/>
                  <a:pt x="5146" y="3245"/>
                </a:cubicBezTo>
                <a:cubicBezTo>
                  <a:pt x="5181" y="3301"/>
                  <a:pt x="5270" y="3275"/>
                  <a:pt x="5289" y="3180"/>
                </a:cubicBezTo>
                <a:cubicBezTo>
                  <a:pt x="5324" y="3002"/>
                  <a:pt x="5293" y="2981"/>
                  <a:pt x="5422" y="3059"/>
                </a:cubicBezTo>
                <a:cubicBezTo>
                  <a:pt x="5470" y="3087"/>
                  <a:pt x="5509" y="3118"/>
                  <a:pt x="5532" y="3221"/>
                </a:cubicBezTo>
                <a:cubicBezTo>
                  <a:pt x="5577" y="3417"/>
                  <a:pt x="5587" y="3598"/>
                  <a:pt x="5674" y="3736"/>
                </a:cubicBezTo>
                <a:cubicBezTo>
                  <a:pt x="5732" y="3828"/>
                  <a:pt x="5799" y="3884"/>
                  <a:pt x="5859" y="3972"/>
                </a:cubicBezTo>
                <a:cubicBezTo>
                  <a:pt x="5976" y="4143"/>
                  <a:pt x="6079" y="4148"/>
                  <a:pt x="6059" y="4532"/>
                </a:cubicBezTo>
                <a:cubicBezTo>
                  <a:pt x="6178" y="4546"/>
                  <a:pt x="6296" y="4698"/>
                  <a:pt x="6292" y="4983"/>
                </a:cubicBezTo>
                <a:cubicBezTo>
                  <a:pt x="6290" y="5116"/>
                  <a:pt x="6099" y="5035"/>
                  <a:pt x="6039" y="5045"/>
                </a:cubicBezTo>
                <a:cubicBezTo>
                  <a:pt x="5947" y="5060"/>
                  <a:pt x="5876" y="5031"/>
                  <a:pt x="5887" y="4804"/>
                </a:cubicBezTo>
                <a:cubicBezTo>
                  <a:pt x="5898" y="4555"/>
                  <a:pt x="5925" y="4418"/>
                  <a:pt x="5803" y="4597"/>
                </a:cubicBezTo>
                <a:cubicBezTo>
                  <a:pt x="5770" y="4644"/>
                  <a:pt x="5560" y="4840"/>
                  <a:pt x="5566" y="4929"/>
                </a:cubicBezTo>
                <a:cubicBezTo>
                  <a:pt x="5583" y="5166"/>
                  <a:pt x="5692" y="5031"/>
                  <a:pt x="5779" y="5043"/>
                </a:cubicBezTo>
                <a:cubicBezTo>
                  <a:pt x="6055" y="5082"/>
                  <a:pt x="5609" y="5662"/>
                  <a:pt x="5551" y="5712"/>
                </a:cubicBezTo>
                <a:cubicBezTo>
                  <a:pt x="5505" y="5752"/>
                  <a:pt x="5533" y="5441"/>
                  <a:pt x="5458" y="5468"/>
                </a:cubicBezTo>
                <a:cubicBezTo>
                  <a:pt x="5350" y="5505"/>
                  <a:pt x="5279" y="5551"/>
                  <a:pt x="5345" y="5765"/>
                </a:cubicBezTo>
                <a:cubicBezTo>
                  <a:pt x="5431" y="6046"/>
                  <a:pt x="5082" y="6020"/>
                  <a:pt x="5054" y="6257"/>
                </a:cubicBezTo>
                <a:cubicBezTo>
                  <a:pt x="5032" y="6447"/>
                  <a:pt x="5069" y="6634"/>
                  <a:pt x="5059" y="6823"/>
                </a:cubicBezTo>
                <a:cubicBezTo>
                  <a:pt x="5050" y="7003"/>
                  <a:pt x="4952" y="7128"/>
                  <a:pt x="4891" y="7223"/>
                </a:cubicBezTo>
                <a:cubicBezTo>
                  <a:pt x="4823" y="7330"/>
                  <a:pt x="4661" y="7494"/>
                  <a:pt x="4699" y="7730"/>
                </a:cubicBezTo>
                <a:cubicBezTo>
                  <a:pt x="4729" y="7916"/>
                  <a:pt x="4790" y="8068"/>
                  <a:pt x="4817" y="8263"/>
                </a:cubicBezTo>
                <a:cubicBezTo>
                  <a:pt x="4856" y="8549"/>
                  <a:pt x="4684" y="8510"/>
                  <a:pt x="4626" y="8353"/>
                </a:cubicBezTo>
                <a:cubicBezTo>
                  <a:pt x="4560" y="8171"/>
                  <a:pt x="4554" y="7897"/>
                  <a:pt x="4470" y="7744"/>
                </a:cubicBezTo>
                <a:cubicBezTo>
                  <a:pt x="4292" y="7423"/>
                  <a:pt x="4202" y="8171"/>
                  <a:pt x="4088" y="8027"/>
                </a:cubicBezTo>
                <a:cubicBezTo>
                  <a:pt x="4010" y="7928"/>
                  <a:pt x="4051" y="7779"/>
                  <a:pt x="3919" y="7800"/>
                </a:cubicBezTo>
                <a:cubicBezTo>
                  <a:pt x="3824" y="7815"/>
                  <a:pt x="3767" y="7951"/>
                  <a:pt x="3739" y="8140"/>
                </a:cubicBezTo>
                <a:cubicBezTo>
                  <a:pt x="3678" y="8544"/>
                  <a:pt x="3621" y="9198"/>
                  <a:pt x="3819" y="9464"/>
                </a:cubicBezTo>
                <a:cubicBezTo>
                  <a:pt x="3960" y="9654"/>
                  <a:pt x="4032" y="9534"/>
                  <a:pt x="4127" y="9289"/>
                </a:cubicBezTo>
                <a:cubicBezTo>
                  <a:pt x="4179" y="9155"/>
                  <a:pt x="4291" y="8845"/>
                  <a:pt x="4366" y="9122"/>
                </a:cubicBezTo>
                <a:cubicBezTo>
                  <a:pt x="4431" y="9363"/>
                  <a:pt x="4330" y="9622"/>
                  <a:pt x="4334" y="9861"/>
                </a:cubicBezTo>
                <a:cubicBezTo>
                  <a:pt x="4337" y="10002"/>
                  <a:pt x="4480" y="9937"/>
                  <a:pt x="4520" y="9958"/>
                </a:cubicBezTo>
                <a:cubicBezTo>
                  <a:pt x="4672" y="10037"/>
                  <a:pt x="4630" y="10375"/>
                  <a:pt x="4630" y="10619"/>
                </a:cubicBezTo>
                <a:cubicBezTo>
                  <a:pt x="4630" y="10680"/>
                  <a:pt x="4702" y="11147"/>
                  <a:pt x="4756" y="11035"/>
                </a:cubicBezTo>
                <a:cubicBezTo>
                  <a:pt x="4837" y="10868"/>
                  <a:pt x="4860" y="10892"/>
                  <a:pt x="4931" y="11001"/>
                </a:cubicBezTo>
                <a:cubicBezTo>
                  <a:pt x="5033" y="11159"/>
                  <a:pt x="5151" y="10794"/>
                  <a:pt x="5205" y="10670"/>
                </a:cubicBezTo>
                <a:cubicBezTo>
                  <a:pt x="5428" y="10163"/>
                  <a:pt x="5556" y="10872"/>
                  <a:pt x="5823" y="10759"/>
                </a:cubicBezTo>
                <a:cubicBezTo>
                  <a:pt x="5883" y="10733"/>
                  <a:pt x="6053" y="10723"/>
                  <a:pt x="6079" y="10873"/>
                </a:cubicBezTo>
                <a:cubicBezTo>
                  <a:pt x="6104" y="11022"/>
                  <a:pt x="6062" y="11058"/>
                  <a:pt x="6170" y="11065"/>
                </a:cubicBezTo>
                <a:cubicBezTo>
                  <a:pt x="6236" y="11070"/>
                  <a:pt x="6249" y="11356"/>
                  <a:pt x="6320" y="11409"/>
                </a:cubicBezTo>
                <a:cubicBezTo>
                  <a:pt x="6408" y="11474"/>
                  <a:pt x="6488" y="11465"/>
                  <a:pt x="6563" y="11597"/>
                </a:cubicBezTo>
                <a:cubicBezTo>
                  <a:pt x="6625" y="11705"/>
                  <a:pt x="6965" y="12277"/>
                  <a:pt x="6754" y="12381"/>
                </a:cubicBezTo>
                <a:cubicBezTo>
                  <a:pt x="6906" y="12404"/>
                  <a:pt x="6944" y="12575"/>
                  <a:pt x="7059" y="12721"/>
                </a:cubicBezTo>
                <a:cubicBezTo>
                  <a:pt x="7164" y="12854"/>
                  <a:pt x="7328" y="12598"/>
                  <a:pt x="7414" y="12780"/>
                </a:cubicBezTo>
                <a:cubicBezTo>
                  <a:pt x="7468" y="12893"/>
                  <a:pt x="7483" y="13078"/>
                  <a:pt x="7565" y="13123"/>
                </a:cubicBezTo>
                <a:cubicBezTo>
                  <a:pt x="7619" y="13152"/>
                  <a:pt x="7660" y="13114"/>
                  <a:pt x="7703" y="13202"/>
                </a:cubicBezTo>
                <a:cubicBezTo>
                  <a:pt x="7818" y="13443"/>
                  <a:pt x="7856" y="13606"/>
                  <a:pt x="7780" y="13959"/>
                </a:cubicBezTo>
                <a:cubicBezTo>
                  <a:pt x="7714" y="14263"/>
                  <a:pt x="7563" y="14427"/>
                  <a:pt x="7500" y="14694"/>
                </a:cubicBezTo>
                <a:cubicBezTo>
                  <a:pt x="7446" y="14922"/>
                  <a:pt x="7476" y="15309"/>
                  <a:pt x="7451" y="15562"/>
                </a:cubicBezTo>
                <a:cubicBezTo>
                  <a:pt x="7425" y="15823"/>
                  <a:pt x="7390" y="16227"/>
                  <a:pt x="7243" y="16289"/>
                </a:cubicBezTo>
                <a:cubicBezTo>
                  <a:pt x="7133" y="16336"/>
                  <a:pt x="6993" y="16473"/>
                  <a:pt x="6906" y="16623"/>
                </a:cubicBezTo>
                <a:cubicBezTo>
                  <a:pt x="6854" y="16713"/>
                  <a:pt x="6914" y="16749"/>
                  <a:pt x="6918" y="16840"/>
                </a:cubicBezTo>
                <a:cubicBezTo>
                  <a:pt x="6921" y="16924"/>
                  <a:pt x="6838" y="16971"/>
                  <a:pt x="6818" y="17035"/>
                </a:cubicBezTo>
                <a:cubicBezTo>
                  <a:pt x="6740" y="17295"/>
                  <a:pt x="6713" y="17591"/>
                  <a:pt x="6609" y="17844"/>
                </a:cubicBezTo>
                <a:cubicBezTo>
                  <a:pt x="6521" y="18061"/>
                  <a:pt x="6346" y="17987"/>
                  <a:pt x="6373" y="18287"/>
                </a:cubicBezTo>
                <a:cubicBezTo>
                  <a:pt x="6401" y="18610"/>
                  <a:pt x="6222" y="18693"/>
                  <a:pt x="6110" y="18740"/>
                </a:cubicBezTo>
                <a:cubicBezTo>
                  <a:pt x="5949" y="18808"/>
                  <a:pt x="5983" y="19078"/>
                  <a:pt x="5938" y="19354"/>
                </a:cubicBezTo>
                <a:cubicBezTo>
                  <a:pt x="5904" y="19561"/>
                  <a:pt x="5742" y="19497"/>
                  <a:pt x="5722" y="19661"/>
                </a:cubicBezTo>
                <a:cubicBezTo>
                  <a:pt x="5688" y="19942"/>
                  <a:pt x="5912" y="20090"/>
                  <a:pt x="5748" y="20374"/>
                </a:cubicBezTo>
                <a:cubicBezTo>
                  <a:pt x="5612" y="20608"/>
                  <a:pt x="5745" y="20875"/>
                  <a:pt x="5847" y="20970"/>
                </a:cubicBezTo>
                <a:cubicBezTo>
                  <a:pt x="5891" y="21011"/>
                  <a:pt x="5689" y="21327"/>
                  <a:pt x="5626" y="21303"/>
                </a:cubicBezTo>
                <a:cubicBezTo>
                  <a:pt x="5505" y="21257"/>
                  <a:pt x="5422" y="21043"/>
                  <a:pt x="5367" y="20828"/>
                </a:cubicBezTo>
                <a:cubicBezTo>
                  <a:pt x="5325" y="20664"/>
                  <a:pt x="5222" y="20556"/>
                  <a:pt x="5211" y="20365"/>
                </a:cubicBezTo>
                <a:cubicBezTo>
                  <a:pt x="5199" y="20132"/>
                  <a:pt x="5244" y="19872"/>
                  <a:pt x="5261" y="19644"/>
                </a:cubicBezTo>
                <a:cubicBezTo>
                  <a:pt x="5284" y="19334"/>
                  <a:pt x="5194" y="18796"/>
                  <a:pt x="5277" y="18547"/>
                </a:cubicBezTo>
                <a:cubicBezTo>
                  <a:pt x="5370" y="18271"/>
                  <a:pt x="5404" y="17895"/>
                  <a:pt x="5384" y="17565"/>
                </a:cubicBezTo>
                <a:cubicBezTo>
                  <a:pt x="5360" y="17166"/>
                  <a:pt x="5386" y="16717"/>
                  <a:pt x="5445" y="16341"/>
                </a:cubicBezTo>
                <a:cubicBezTo>
                  <a:pt x="5502" y="15973"/>
                  <a:pt x="5494" y="15498"/>
                  <a:pt x="5333" y="15280"/>
                </a:cubicBezTo>
                <a:cubicBezTo>
                  <a:pt x="5240" y="15155"/>
                  <a:pt x="5129" y="15131"/>
                  <a:pt x="5071" y="14899"/>
                </a:cubicBezTo>
                <a:cubicBezTo>
                  <a:pt x="5047" y="14802"/>
                  <a:pt x="5052" y="14696"/>
                  <a:pt x="5042" y="14591"/>
                </a:cubicBezTo>
                <a:cubicBezTo>
                  <a:pt x="5030" y="14454"/>
                  <a:pt x="4983" y="14380"/>
                  <a:pt x="4949" y="14271"/>
                </a:cubicBezTo>
                <a:cubicBezTo>
                  <a:pt x="4890" y="14081"/>
                  <a:pt x="4884" y="13853"/>
                  <a:pt x="4841" y="13650"/>
                </a:cubicBezTo>
                <a:cubicBezTo>
                  <a:pt x="4821" y="13558"/>
                  <a:pt x="4641" y="13335"/>
                  <a:pt x="4667" y="13246"/>
                </a:cubicBezTo>
                <a:cubicBezTo>
                  <a:pt x="4715" y="13082"/>
                  <a:pt x="4835" y="13109"/>
                  <a:pt x="4748" y="12845"/>
                </a:cubicBezTo>
                <a:cubicBezTo>
                  <a:pt x="4678" y="12631"/>
                  <a:pt x="4764" y="12414"/>
                  <a:pt x="4836" y="12271"/>
                </a:cubicBezTo>
                <a:cubicBezTo>
                  <a:pt x="4916" y="12111"/>
                  <a:pt x="4979" y="11989"/>
                  <a:pt x="4975" y="11734"/>
                </a:cubicBezTo>
                <a:cubicBezTo>
                  <a:pt x="4973" y="11610"/>
                  <a:pt x="4968" y="11451"/>
                  <a:pt x="4932" y="11347"/>
                </a:cubicBezTo>
                <a:cubicBezTo>
                  <a:pt x="4891" y="11223"/>
                  <a:pt x="4861" y="11403"/>
                  <a:pt x="4829" y="11437"/>
                </a:cubicBezTo>
                <a:cubicBezTo>
                  <a:pt x="4803" y="11464"/>
                  <a:pt x="4661" y="11320"/>
                  <a:pt x="4642" y="11260"/>
                </a:cubicBezTo>
                <a:cubicBezTo>
                  <a:pt x="4583" y="11067"/>
                  <a:pt x="4513" y="11075"/>
                  <a:pt x="4427" y="10964"/>
                </a:cubicBezTo>
                <a:cubicBezTo>
                  <a:pt x="4357" y="10873"/>
                  <a:pt x="4374" y="10690"/>
                  <a:pt x="4382" y="10543"/>
                </a:cubicBezTo>
                <a:cubicBezTo>
                  <a:pt x="4391" y="10369"/>
                  <a:pt x="4258" y="10521"/>
                  <a:pt x="4212" y="10528"/>
                </a:cubicBezTo>
                <a:cubicBezTo>
                  <a:pt x="4077" y="10548"/>
                  <a:pt x="4012" y="10432"/>
                  <a:pt x="3964" y="10178"/>
                </a:cubicBezTo>
                <a:cubicBezTo>
                  <a:pt x="3955" y="10129"/>
                  <a:pt x="3923" y="9851"/>
                  <a:pt x="3879" y="9896"/>
                </a:cubicBezTo>
                <a:cubicBezTo>
                  <a:pt x="3814" y="9962"/>
                  <a:pt x="3812" y="10066"/>
                  <a:pt x="3729" y="10014"/>
                </a:cubicBezTo>
                <a:cubicBezTo>
                  <a:pt x="3623" y="9948"/>
                  <a:pt x="3510" y="9914"/>
                  <a:pt x="3407" y="9837"/>
                </a:cubicBezTo>
                <a:cubicBezTo>
                  <a:pt x="3318" y="9771"/>
                  <a:pt x="3187" y="9630"/>
                  <a:pt x="3114" y="9512"/>
                </a:cubicBezTo>
                <a:cubicBezTo>
                  <a:pt x="3029" y="9373"/>
                  <a:pt x="3097" y="9152"/>
                  <a:pt x="3101" y="8974"/>
                </a:cubicBezTo>
                <a:cubicBezTo>
                  <a:pt x="3106" y="8798"/>
                  <a:pt x="2884" y="7890"/>
                  <a:pt x="2809" y="7931"/>
                </a:cubicBezTo>
                <a:cubicBezTo>
                  <a:pt x="2749" y="7964"/>
                  <a:pt x="3081" y="9088"/>
                  <a:pt x="2791" y="8681"/>
                </a:cubicBezTo>
                <a:cubicBezTo>
                  <a:pt x="2657" y="8493"/>
                  <a:pt x="2564" y="8234"/>
                  <a:pt x="2505" y="7912"/>
                </a:cubicBezTo>
                <a:cubicBezTo>
                  <a:pt x="2457" y="7644"/>
                  <a:pt x="2442" y="7391"/>
                  <a:pt x="2335" y="7191"/>
                </a:cubicBezTo>
                <a:cubicBezTo>
                  <a:pt x="2222" y="6980"/>
                  <a:pt x="2148" y="6716"/>
                  <a:pt x="2121" y="6396"/>
                </a:cubicBezTo>
                <a:cubicBezTo>
                  <a:pt x="2102" y="6178"/>
                  <a:pt x="2021" y="5881"/>
                  <a:pt x="2029" y="5677"/>
                </a:cubicBezTo>
                <a:cubicBezTo>
                  <a:pt x="2037" y="5448"/>
                  <a:pt x="2178" y="5128"/>
                  <a:pt x="2126" y="4894"/>
                </a:cubicBezTo>
                <a:cubicBezTo>
                  <a:pt x="2074" y="4663"/>
                  <a:pt x="1940" y="4652"/>
                  <a:pt x="1901" y="4359"/>
                </a:cubicBezTo>
                <a:cubicBezTo>
                  <a:pt x="1834" y="3865"/>
                  <a:pt x="1623" y="3223"/>
                  <a:pt x="1366" y="3228"/>
                </a:cubicBezTo>
                <a:cubicBezTo>
                  <a:pt x="1074" y="3234"/>
                  <a:pt x="824" y="3176"/>
                  <a:pt x="566" y="3491"/>
                </a:cubicBezTo>
                <a:cubicBezTo>
                  <a:pt x="430" y="3657"/>
                  <a:pt x="262" y="3913"/>
                  <a:pt x="99" y="3922"/>
                </a:cubicBezTo>
                <a:cubicBezTo>
                  <a:pt x="31" y="3926"/>
                  <a:pt x="-42" y="3795"/>
                  <a:pt x="28" y="3675"/>
                </a:cubicBezTo>
                <a:cubicBezTo>
                  <a:pt x="63" y="3614"/>
                  <a:pt x="416" y="3374"/>
                  <a:pt x="415" y="3352"/>
                </a:cubicBezTo>
                <a:cubicBezTo>
                  <a:pt x="414" y="3329"/>
                  <a:pt x="313" y="3366"/>
                  <a:pt x="303" y="3363"/>
                </a:cubicBezTo>
                <a:cubicBezTo>
                  <a:pt x="230" y="3342"/>
                  <a:pt x="167" y="3153"/>
                  <a:pt x="155" y="3006"/>
                </a:cubicBezTo>
                <a:cubicBezTo>
                  <a:pt x="139" y="2821"/>
                  <a:pt x="309" y="2500"/>
                  <a:pt x="304" y="2483"/>
                </a:cubicBezTo>
                <a:cubicBezTo>
                  <a:pt x="280" y="2399"/>
                  <a:pt x="128" y="2105"/>
                  <a:pt x="239" y="2060"/>
                </a:cubicBezTo>
                <a:cubicBezTo>
                  <a:pt x="252" y="2055"/>
                  <a:pt x="379" y="2061"/>
                  <a:pt x="378" y="2037"/>
                </a:cubicBezTo>
                <a:cubicBezTo>
                  <a:pt x="371" y="1923"/>
                  <a:pt x="281" y="1923"/>
                  <a:pt x="378" y="1814"/>
                </a:cubicBezTo>
                <a:cubicBezTo>
                  <a:pt x="467" y="1714"/>
                  <a:pt x="569" y="1667"/>
                  <a:pt x="664" y="1600"/>
                </a:cubicBezTo>
                <a:cubicBezTo>
                  <a:pt x="912" y="1427"/>
                  <a:pt x="1123" y="1470"/>
                  <a:pt x="1383" y="1518"/>
                </a:cubicBezTo>
                <a:cubicBezTo>
                  <a:pt x="1536" y="1546"/>
                  <a:pt x="1659" y="1642"/>
                  <a:pt x="1803" y="1734"/>
                </a:cubicBezTo>
                <a:cubicBezTo>
                  <a:pt x="1905" y="1799"/>
                  <a:pt x="1949" y="1559"/>
                  <a:pt x="2041" y="1519"/>
                </a:cubicBezTo>
                <a:cubicBezTo>
                  <a:pt x="2172" y="1463"/>
                  <a:pt x="2278" y="1840"/>
                  <a:pt x="2424" y="1705"/>
                </a:cubicBezTo>
                <a:cubicBezTo>
                  <a:pt x="2519" y="1616"/>
                  <a:pt x="2349" y="1472"/>
                  <a:pt x="2339" y="1408"/>
                </a:cubicBezTo>
                <a:cubicBezTo>
                  <a:pt x="2346" y="1450"/>
                  <a:pt x="2420" y="1114"/>
                  <a:pt x="2424" y="1072"/>
                </a:cubicBezTo>
                <a:cubicBezTo>
                  <a:pt x="2424" y="1072"/>
                  <a:pt x="2424" y="1072"/>
                  <a:pt x="2424" y="1072"/>
                </a:cubicBezTo>
                <a:close/>
              </a:path>
            </a:pathLst>
          </a:custGeom>
          <a:solidFill>
            <a:srgbClr val="737278"/>
          </a:solidFill>
          <a:ln w="12700" cap="flat">
            <a:noFill/>
            <a:miter lim="400000"/>
          </a:ln>
          <a:effectLst/>
        </p:spPr>
        <p:txBody>
          <a:bodyPr wrap="square" lIns="53578" tIns="53578" rIns="53578" bIns="53578" numCol="1" anchor="ctr">
            <a:noAutofit/>
          </a:bodyPr>
          <a:lstStyle/>
          <a:p>
            <a:pPr defTabSz="642937">
              <a:defRPr sz="4200" cap="small">
                <a:solidFill>
                  <a:srgbClr val="7D7058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5" name="Shape 149"/>
          <p:cNvSpPr/>
          <p:nvPr userDrawn="1"/>
        </p:nvSpPr>
        <p:spPr>
          <a:xfrm>
            <a:off x="4744358" y="2764215"/>
            <a:ext cx="89924" cy="89924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53578" tIns="53578" rIns="53578" bIns="53578" numCol="1" anchor="ctr">
            <a:noAutofit/>
          </a:bodyPr>
          <a:lstStyle/>
          <a:p>
            <a:pPr defTabSz="642937"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7753" y="1482941"/>
            <a:ext cx="7772400" cy="931499"/>
          </a:xfrm>
        </p:spPr>
        <p:txBody>
          <a:bodyPr rIns="0" bIns="0" anchor="t">
            <a:normAutofit/>
          </a:bodyPr>
          <a:lstStyle>
            <a:lvl1pPr marL="0" indent="0">
              <a:buClr>
                <a:schemeClr val="bg2"/>
              </a:buClr>
              <a:buSzPct val="120000"/>
              <a:buFontTx/>
              <a:buNone/>
              <a:defRPr sz="12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6" name="Shape 231"/>
          <p:cNvSpPr/>
          <p:nvPr userDrawn="1"/>
        </p:nvSpPr>
        <p:spPr>
          <a:xfrm>
            <a:off x="437837" y="1432561"/>
            <a:ext cx="415607" cy="348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9" y="10860"/>
                </a:moveTo>
                <a:cubicBezTo>
                  <a:pt x="15609" y="10125"/>
                  <a:pt x="15109" y="9529"/>
                  <a:pt x="14491" y="9529"/>
                </a:cubicBezTo>
                <a:lnTo>
                  <a:pt x="7109" y="9529"/>
                </a:lnTo>
                <a:cubicBezTo>
                  <a:pt x="6492" y="9529"/>
                  <a:pt x="5992" y="10125"/>
                  <a:pt x="5992" y="10860"/>
                </a:cubicBezTo>
                <a:cubicBezTo>
                  <a:pt x="5992" y="11595"/>
                  <a:pt x="6492" y="12190"/>
                  <a:pt x="7109" y="12190"/>
                </a:cubicBezTo>
                <a:lnTo>
                  <a:pt x="14491" y="12190"/>
                </a:lnTo>
                <a:cubicBezTo>
                  <a:pt x="15109" y="12190"/>
                  <a:pt x="15609" y="11595"/>
                  <a:pt x="15609" y="10860"/>
                </a:cubicBezTo>
                <a:close/>
                <a:moveTo>
                  <a:pt x="20934" y="6829"/>
                </a:moveTo>
                <a:lnTo>
                  <a:pt x="20934" y="21600"/>
                </a:lnTo>
                <a:lnTo>
                  <a:pt x="667" y="21600"/>
                </a:lnTo>
                <a:lnTo>
                  <a:pt x="667" y="6829"/>
                </a:lnTo>
                <a:cubicBezTo>
                  <a:pt x="667" y="6829"/>
                  <a:pt x="20934" y="6829"/>
                  <a:pt x="20934" y="6829"/>
                </a:cubicBezTo>
                <a:close/>
                <a:moveTo>
                  <a:pt x="21600" y="4606"/>
                </a:moveTo>
                <a:lnTo>
                  <a:pt x="0" y="4606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4606"/>
                  <a:pt x="21600" y="4606"/>
                </a:cubicBezTo>
                <a:close/>
              </a:path>
            </a:pathLst>
          </a:custGeom>
          <a:solidFill>
            <a:srgbClr val="646A70"/>
          </a:solidFill>
          <a:ln w="12700" cap="flat">
            <a:noFill/>
            <a:miter lim="400000"/>
          </a:ln>
          <a:effectLst/>
        </p:spPr>
        <p:txBody>
          <a:bodyPr wrap="square" lIns="53578" tIns="53578" rIns="53578" bIns="53578" numCol="1" anchor="ctr">
            <a:noAutofit/>
          </a:bodyPr>
          <a:lstStyle/>
          <a:p>
            <a:pPr defTabSz="642937"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7" name="Group 229"/>
          <p:cNvGrpSpPr/>
          <p:nvPr userDrawn="1"/>
        </p:nvGrpSpPr>
        <p:grpSpPr>
          <a:xfrm>
            <a:off x="1014421" y="2874736"/>
            <a:ext cx="6839263" cy="2357664"/>
            <a:chOff x="-1" y="0"/>
            <a:chExt cx="18956170" cy="6224075"/>
          </a:xfrm>
        </p:grpSpPr>
        <p:sp>
          <p:nvSpPr>
            <p:cNvPr id="18" name="Shape 164"/>
            <p:cNvSpPr/>
            <p:nvPr/>
          </p:nvSpPr>
          <p:spPr>
            <a:xfrm>
              <a:off x="-1" y="44038"/>
              <a:ext cx="311708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200" dirty="0">
                  <a:latin typeface="+mj-lt"/>
                </a:rPr>
                <a:t>Data 1</a:t>
              </a:r>
            </a:p>
          </p:txBody>
        </p:sp>
        <p:sp>
          <p:nvSpPr>
            <p:cNvPr id="19" name="Shape 165"/>
            <p:cNvSpPr/>
            <p:nvPr/>
          </p:nvSpPr>
          <p:spPr>
            <a:xfrm>
              <a:off x="16905637" y="0"/>
              <a:ext cx="2050532" cy="1541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b="1">
                  <a:solidFill>
                    <a:srgbClr val="646A7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200" dirty="0">
                  <a:latin typeface="+mj-lt"/>
                </a:rPr>
                <a:t>70%</a:t>
              </a:r>
            </a:p>
          </p:txBody>
        </p:sp>
        <p:grpSp>
          <p:nvGrpSpPr>
            <p:cNvPr id="20" name="Group 176"/>
            <p:cNvGrpSpPr/>
            <p:nvPr/>
          </p:nvGrpSpPr>
          <p:grpSpPr>
            <a:xfrm>
              <a:off x="3541678" y="591995"/>
              <a:ext cx="13202667" cy="445429"/>
              <a:chOff x="0" y="0"/>
              <a:chExt cx="13202665" cy="445429"/>
            </a:xfrm>
          </p:grpSpPr>
          <p:sp>
            <p:nvSpPr>
              <p:cNvPr id="73" name="Shape 166"/>
              <p:cNvSpPr/>
              <p:nvPr/>
            </p:nvSpPr>
            <p:spPr>
              <a:xfrm>
                <a:off x="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4" name="Shape 167"/>
              <p:cNvSpPr/>
              <p:nvPr/>
            </p:nvSpPr>
            <p:spPr>
              <a:xfrm>
                <a:off x="132016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5" name="Shape 168"/>
              <p:cNvSpPr/>
              <p:nvPr/>
            </p:nvSpPr>
            <p:spPr>
              <a:xfrm>
                <a:off x="264033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6" name="Shape 169"/>
              <p:cNvSpPr/>
              <p:nvPr/>
            </p:nvSpPr>
            <p:spPr>
              <a:xfrm>
                <a:off x="3960506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7" name="Shape 170"/>
              <p:cNvSpPr/>
              <p:nvPr/>
            </p:nvSpPr>
            <p:spPr>
              <a:xfrm>
                <a:off x="5280676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8" name="Shape 171"/>
              <p:cNvSpPr/>
              <p:nvPr/>
            </p:nvSpPr>
            <p:spPr>
              <a:xfrm>
                <a:off x="6600845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9" name="Shape 172"/>
              <p:cNvSpPr/>
              <p:nvPr/>
            </p:nvSpPr>
            <p:spPr>
              <a:xfrm>
                <a:off x="7921014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0" name="Shape 173"/>
              <p:cNvSpPr/>
              <p:nvPr/>
            </p:nvSpPr>
            <p:spPr>
              <a:xfrm>
                <a:off x="9241183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1" name="Shape 174"/>
              <p:cNvSpPr/>
              <p:nvPr/>
            </p:nvSpPr>
            <p:spPr>
              <a:xfrm>
                <a:off x="10561352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2" name="Shape 175"/>
              <p:cNvSpPr/>
              <p:nvPr/>
            </p:nvSpPr>
            <p:spPr>
              <a:xfrm>
                <a:off x="11881517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1" name="Shape 177"/>
            <p:cNvSpPr/>
            <p:nvPr/>
          </p:nvSpPr>
          <p:spPr>
            <a:xfrm>
              <a:off x="-1" y="1203712"/>
              <a:ext cx="311708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200" dirty="0">
                  <a:latin typeface="+mj-lt"/>
                </a:rPr>
                <a:t>Data 2</a:t>
              </a:r>
            </a:p>
          </p:txBody>
        </p:sp>
        <p:sp>
          <p:nvSpPr>
            <p:cNvPr id="22" name="Shape 178"/>
            <p:cNvSpPr/>
            <p:nvPr/>
          </p:nvSpPr>
          <p:spPr>
            <a:xfrm>
              <a:off x="16905637" y="1159674"/>
              <a:ext cx="2050532" cy="1541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b="1">
                  <a:solidFill>
                    <a:srgbClr val="646A7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200">
                  <a:latin typeface="+mj-lt"/>
                </a:rPr>
                <a:t>60%</a:t>
              </a:r>
            </a:p>
          </p:txBody>
        </p:sp>
        <p:grpSp>
          <p:nvGrpSpPr>
            <p:cNvPr id="23" name="Group 189"/>
            <p:cNvGrpSpPr/>
            <p:nvPr/>
          </p:nvGrpSpPr>
          <p:grpSpPr>
            <a:xfrm>
              <a:off x="3541678" y="1751669"/>
              <a:ext cx="13202667" cy="445429"/>
              <a:chOff x="0" y="0"/>
              <a:chExt cx="13202664" cy="445428"/>
            </a:xfrm>
          </p:grpSpPr>
          <p:sp>
            <p:nvSpPr>
              <p:cNvPr id="63" name="Shape 179"/>
              <p:cNvSpPr/>
              <p:nvPr/>
            </p:nvSpPr>
            <p:spPr>
              <a:xfrm>
                <a:off x="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4" name="Shape 180"/>
              <p:cNvSpPr/>
              <p:nvPr/>
            </p:nvSpPr>
            <p:spPr>
              <a:xfrm>
                <a:off x="132016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5" name="Shape 181"/>
              <p:cNvSpPr/>
              <p:nvPr/>
            </p:nvSpPr>
            <p:spPr>
              <a:xfrm>
                <a:off x="2640337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6" name="Shape 182"/>
              <p:cNvSpPr/>
              <p:nvPr/>
            </p:nvSpPr>
            <p:spPr>
              <a:xfrm>
                <a:off x="3960505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7" name="Shape 183"/>
              <p:cNvSpPr/>
              <p:nvPr/>
            </p:nvSpPr>
            <p:spPr>
              <a:xfrm>
                <a:off x="5280674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8" name="Shape 184"/>
              <p:cNvSpPr/>
              <p:nvPr/>
            </p:nvSpPr>
            <p:spPr>
              <a:xfrm>
                <a:off x="6600843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9" name="Shape 185"/>
              <p:cNvSpPr/>
              <p:nvPr/>
            </p:nvSpPr>
            <p:spPr>
              <a:xfrm>
                <a:off x="7921012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0" name="Shape 186"/>
              <p:cNvSpPr/>
              <p:nvPr/>
            </p:nvSpPr>
            <p:spPr>
              <a:xfrm>
                <a:off x="9241180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1" name="Shape 187"/>
              <p:cNvSpPr/>
              <p:nvPr/>
            </p:nvSpPr>
            <p:spPr>
              <a:xfrm>
                <a:off x="10561349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" name="Shape 188"/>
              <p:cNvSpPr/>
              <p:nvPr/>
            </p:nvSpPr>
            <p:spPr>
              <a:xfrm>
                <a:off x="11881517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4" name="Shape 190"/>
            <p:cNvSpPr/>
            <p:nvPr/>
          </p:nvSpPr>
          <p:spPr>
            <a:xfrm>
              <a:off x="-1" y="2363387"/>
              <a:ext cx="311708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200" dirty="0">
                  <a:latin typeface="+mj-lt"/>
                </a:rPr>
                <a:t>Data 3</a:t>
              </a:r>
            </a:p>
          </p:txBody>
        </p:sp>
        <p:sp>
          <p:nvSpPr>
            <p:cNvPr id="25" name="Shape 191"/>
            <p:cNvSpPr/>
            <p:nvPr/>
          </p:nvSpPr>
          <p:spPr>
            <a:xfrm>
              <a:off x="16905637" y="2319349"/>
              <a:ext cx="205053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b="1">
                  <a:solidFill>
                    <a:srgbClr val="646A7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200">
                  <a:latin typeface="+mj-lt"/>
                </a:rPr>
                <a:t>90%</a:t>
              </a:r>
            </a:p>
          </p:txBody>
        </p:sp>
        <p:grpSp>
          <p:nvGrpSpPr>
            <p:cNvPr id="26" name="Group 202"/>
            <p:cNvGrpSpPr/>
            <p:nvPr/>
          </p:nvGrpSpPr>
          <p:grpSpPr>
            <a:xfrm>
              <a:off x="3541678" y="2911344"/>
              <a:ext cx="13202667" cy="445430"/>
              <a:chOff x="0" y="0"/>
              <a:chExt cx="13202664" cy="445428"/>
            </a:xfrm>
          </p:grpSpPr>
          <p:sp>
            <p:nvSpPr>
              <p:cNvPr id="53" name="Shape 192"/>
              <p:cNvSpPr/>
              <p:nvPr/>
            </p:nvSpPr>
            <p:spPr>
              <a:xfrm>
                <a:off x="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4" name="Shape 193"/>
              <p:cNvSpPr/>
              <p:nvPr/>
            </p:nvSpPr>
            <p:spPr>
              <a:xfrm>
                <a:off x="132016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5" name="Shape 194"/>
              <p:cNvSpPr/>
              <p:nvPr/>
            </p:nvSpPr>
            <p:spPr>
              <a:xfrm>
                <a:off x="2640337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6" name="Shape 195"/>
              <p:cNvSpPr/>
              <p:nvPr/>
            </p:nvSpPr>
            <p:spPr>
              <a:xfrm>
                <a:off x="3960505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7" name="Shape 196"/>
              <p:cNvSpPr/>
              <p:nvPr/>
            </p:nvSpPr>
            <p:spPr>
              <a:xfrm>
                <a:off x="5280674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8" name="Shape 197"/>
              <p:cNvSpPr/>
              <p:nvPr/>
            </p:nvSpPr>
            <p:spPr>
              <a:xfrm>
                <a:off x="6600843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9" name="Shape 198"/>
              <p:cNvSpPr/>
              <p:nvPr/>
            </p:nvSpPr>
            <p:spPr>
              <a:xfrm>
                <a:off x="7921012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0" name="Shape 199"/>
              <p:cNvSpPr/>
              <p:nvPr/>
            </p:nvSpPr>
            <p:spPr>
              <a:xfrm>
                <a:off x="924118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1" name="Shape 200"/>
              <p:cNvSpPr/>
              <p:nvPr/>
            </p:nvSpPr>
            <p:spPr>
              <a:xfrm>
                <a:off x="10561349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2" name="Shape 201"/>
              <p:cNvSpPr/>
              <p:nvPr/>
            </p:nvSpPr>
            <p:spPr>
              <a:xfrm>
                <a:off x="11881517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7" name="Shape 203"/>
            <p:cNvSpPr/>
            <p:nvPr/>
          </p:nvSpPr>
          <p:spPr>
            <a:xfrm>
              <a:off x="-1" y="3523062"/>
              <a:ext cx="3117082" cy="1541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200" dirty="0">
                  <a:latin typeface="+mj-lt"/>
                </a:rPr>
                <a:t>Data 4</a:t>
              </a:r>
            </a:p>
          </p:txBody>
        </p:sp>
        <p:sp>
          <p:nvSpPr>
            <p:cNvPr id="28" name="Shape 204"/>
            <p:cNvSpPr/>
            <p:nvPr/>
          </p:nvSpPr>
          <p:spPr>
            <a:xfrm>
              <a:off x="16905637" y="3479023"/>
              <a:ext cx="205053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b="1">
                  <a:solidFill>
                    <a:srgbClr val="646A7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200">
                  <a:latin typeface="+mj-lt"/>
                </a:rPr>
                <a:t>40%</a:t>
              </a:r>
            </a:p>
          </p:txBody>
        </p:sp>
        <p:grpSp>
          <p:nvGrpSpPr>
            <p:cNvPr id="29" name="Group 215"/>
            <p:cNvGrpSpPr/>
            <p:nvPr/>
          </p:nvGrpSpPr>
          <p:grpSpPr>
            <a:xfrm>
              <a:off x="3541678" y="4071018"/>
              <a:ext cx="13202667" cy="445430"/>
              <a:chOff x="0" y="0"/>
              <a:chExt cx="13202664" cy="445428"/>
            </a:xfrm>
          </p:grpSpPr>
          <p:sp>
            <p:nvSpPr>
              <p:cNvPr id="43" name="Shape 205"/>
              <p:cNvSpPr/>
              <p:nvPr/>
            </p:nvSpPr>
            <p:spPr>
              <a:xfrm>
                <a:off x="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4" name="Shape 206"/>
              <p:cNvSpPr/>
              <p:nvPr/>
            </p:nvSpPr>
            <p:spPr>
              <a:xfrm>
                <a:off x="132016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5" name="Shape 207"/>
              <p:cNvSpPr/>
              <p:nvPr/>
            </p:nvSpPr>
            <p:spPr>
              <a:xfrm>
                <a:off x="2640337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6" name="Shape 208"/>
              <p:cNvSpPr/>
              <p:nvPr/>
            </p:nvSpPr>
            <p:spPr>
              <a:xfrm>
                <a:off x="3960505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7" name="Shape 209"/>
              <p:cNvSpPr/>
              <p:nvPr/>
            </p:nvSpPr>
            <p:spPr>
              <a:xfrm>
                <a:off x="5280674" y="0"/>
                <a:ext cx="1321149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8" name="Shape 210"/>
              <p:cNvSpPr/>
              <p:nvPr/>
            </p:nvSpPr>
            <p:spPr>
              <a:xfrm>
                <a:off x="6600843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9" name="Shape 211"/>
              <p:cNvSpPr/>
              <p:nvPr/>
            </p:nvSpPr>
            <p:spPr>
              <a:xfrm>
                <a:off x="7921012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" name="Shape 212"/>
              <p:cNvSpPr/>
              <p:nvPr/>
            </p:nvSpPr>
            <p:spPr>
              <a:xfrm>
                <a:off x="9241180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1" name="Shape 213"/>
              <p:cNvSpPr/>
              <p:nvPr/>
            </p:nvSpPr>
            <p:spPr>
              <a:xfrm>
                <a:off x="10561349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2" name="Shape 214"/>
              <p:cNvSpPr/>
              <p:nvPr/>
            </p:nvSpPr>
            <p:spPr>
              <a:xfrm>
                <a:off x="11881517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30" name="Shape 216"/>
            <p:cNvSpPr/>
            <p:nvPr/>
          </p:nvSpPr>
          <p:spPr>
            <a:xfrm>
              <a:off x="-1" y="4682734"/>
              <a:ext cx="311708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200">
                  <a:latin typeface="+mj-lt"/>
                </a:rPr>
                <a:t>Data 5</a:t>
              </a:r>
            </a:p>
          </p:txBody>
        </p:sp>
        <p:sp>
          <p:nvSpPr>
            <p:cNvPr id="31" name="Shape 217"/>
            <p:cNvSpPr/>
            <p:nvPr/>
          </p:nvSpPr>
          <p:spPr>
            <a:xfrm>
              <a:off x="16905637" y="4638696"/>
              <a:ext cx="2050532" cy="154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 defTabSz="821531">
                <a:defRPr sz="2400" b="1">
                  <a:solidFill>
                    <a:srgbClr val="646A7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200" dirty="0">
                  <a:latin typeface="+mj-lt"/>
                </a:rPr>
                <a:t>70%</a:t>
              </a:r>
            </a:p>
          </p:txBody>
        </p:sp>
        <p:grpSp>
          <p:nvGrpSpPr>
            <p:cNvPr id="32" name="Group 228"/>
            <p:cNvGrpSpPr/>
            <p:nvPr/>
          </p:nvGrpSpPr>
          <p:grpSpPr>
            <a:xfrm>
              <a:off x="3541678" y="5230689"/>
              <a:ext cx="13202666" cy="445430"/>
              <a:chOff x="0" y="0"/>
              <a:chExt cx="13202664" cy="445428"/>
            </a:xfrm>
          </p:grpSpPr>
          <p:sp>
            <p:nvSpPr>
              <p:cNvPr id="33" name="Shape 218"/>
              <p:cNvSpPr/>
              <p:nvPr/>
            </p:nvSpPr>
            <p:spPr>
              <a:xfrm>
                <a:off x="0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4" name="Shape 219"/>
              <p:cNvSpPr/>
              <p:nvPr/>
            </p:nvSpPr>
            <p:spPr>
              <a:xfrm>
                <a:off x="1320168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5" name="Shape 220"/>
              <p:cNvSpPr/>
              <p:nvPr/>
            </p:nvSpPr>
            <p:spPr>
              <a:xfrm>
                <a:off x="2640337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6" name="Shape 221"/>
              <p:cNvSpPr/>
              <p:nvPr/>
            </p:nvSpPr>
            <p:spPr>
              <a:xfrm>
                <a:off x="3960505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222"/>
              <p:cNvSpPr/>
              <p:nvPr/>
            </p:nvSpPr>
            <p:spPr>
              <a:xfrm>
                <a:off x="5280674" y="0"/>
                <a:ext cx="1321149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8" name="Shape 223"/>
              <p:cNvSpPr/>
              <p:nvPr/>
            </p:nvSpPr>
            <p:spPr>
              <a:xfrm>
                <a:off x="6600843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9" name="Shape 224"/>
              <p:cNvSpPr/>
              <p:nvPr/>
            </p:nvSpPr>
            <p:spPr>
              <a:xfrm>
                <a:off x="7921012" y="0"/>
                <a:ext cx="1321148" cy="445429"/>
              </a:xfrm>
              <a:prstGeom prst="rect">
                <a:avLst/>
              </a:prstGeom>
              <a:solidFill>
                <a:srgbClr val="FEC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0" name="Shape 225"/>
              <p:cNvSpPr/>
              <p:nvPr/>
            </p:nvSpPr>
            <p:spPr>
              <a:xfrm>
                <a:off x="9241180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1" name="Shape 226"/>
              <p:cNvSpPr/>
              <p:nvPr/>
            </p:nvSpPr>
            <p:spPr>
              <a:xfrm>
                <a:off x="10561349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2" name="Shape 227"/>
              <p:cNvSpPr/>
              <p:nvPr/>
            </p:nvSpPr>
            <p:spPr>
              <a:xfrm>
                <a:off x="11881517" y="0"/>
                <a:ext cx="1321148" cy="445429"/>
              </a:xfrm>
              <a:prstGeom prst="rect">
                <a:avLst/>
              </a:prstGeom>
              <a:solidFill>
                <a:srgbClr val="B6B4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9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7753" y="1482941"/>
            <a:ext cx="7772400" cy="931499"/>
          </a:xfrm>
        </p:spPr>
        <p:txBody>
          <a:bodyPr rIns="0" bIns="0" anchor="t">
            <a:normAutofit/>
          </a:bodyPr>
          <a:lstStyle>
            <a:lvl1pPr marL="0" indent="0">
              <a:buClr>
                <a:schemeClr val="bg2"/>
              </a:buClr>
              <a:buSzPct val="120000"/>
              <a:buFontTx/>
              <a:buNone/>
              <a:defRPr sz="12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3" name="Shape 242"/>
          <p:cNvSpPr/>
          <p:nvPr userDrawn="1"/>
        </p:nvSpPr>
        <p:spPr>
          <a:xfrm>
            <a:off x="437833" y="1432565"/>
            <a:ext cx="460014" cy="470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9" h="20817" extrusionOk="0">
                <a:moveTo>
                  <a:pt x="3997" y="12139"/>
                </a:moveTo>
                <a:cubicBezTo>
                  <a:pt x="1675" y="9867"/>
                  <a:pt x="1675" y="6183"/>
                  <a:pt x="3997" y="3911"/>
                </a:cubicBezTo>
                <a:cubicBezTo>
                  <a:pt x="6319" y="1639"/>
                  <a:pt x="10083" y="1639"/>
                  <a:pt x="12405" y="3911"/>
                </a:cubicBezTo>
                <a:cubicBezTo>
                  <a:pt x="14727" y="6183"/>
                  <a:pt x="14727" y="9867"/>
                  <a:pt x="12405" y="12139"/>
                </a:cubicBezTo>
                <a:cubicBezTo>
                  <a:pt x="10083" y="14411"/>
                  <a:pt x="6319" y="14411"/>
                  <a:pt x="3997" y="12139"/>
                </a:cubicBezTo>
                <a:close/>
                <a:moveTo>
                  <a:pt x="20799" y="18006"/>
                </a:moveTo>
                <a:lnTo>
                  <a:pt x="15073" y="12404"/>
                </a:lnTo>
                <a:cubicBezTo>
                  <a:pt x="17148" y="9293"/>
                  <a:pt x="16792" y="5082"/>
                  <a:pt x="14000" y="2351"/>
                </a:cubicBezTo>
                <a:cubicBezTo>
                  <a:pt x="10797" y="-783"/>
                  <a:pt x="5604" y="-783"/>
                  <a:pt x="2402" y="2351"/>
                </a:cubicBezTo>
                <a:cubicBezTo>
                  <a:pt x="-801" y="5485"/>
                  <a:pt x="-801" y="10566"/>
                  <a:pt x="2402" y="13699"/>
                </a:cubicBezTo>
                <a:cubicBezTo>
                  <a:pt x="5022" y="16264"/>
                  <a:pt x="8974" y="16726"/>
                  <a:pt x="12079" y="15095"/>
                </a:cubicBezTo>
                <a:lnTo>
                  <a:pt x="17927" y="20817"/>
                </a:lnTo>
                <a:cubicBezTo>
                  <a:pt x="17927" y="20817"/>
                  <a:pt x="20799" y="18006"/>
                  <a:pt x="20799" y="18006"/>
                </a:cubicBezTo>
                <a:close/>
              </a:path>
            </a:pathLst>
          </a:custGeom>
          <a:solidFill>
            <a:srgbClr val="646A70"/>
          </a:solidFill>
          <a:ln w="12700" cap="flat">
            <a:solidFill>
              <a:srgbClr val="646A70"/>
            </a:solidFill>
            <a:prstDash val="solid"/>
            <a:miter lim="400000"/>
          </a:ln>
          <a:effectLst/>
        </p:spPr>
        <p:txBody>
          <a:bodyPr wrap="square" lIns="53578" tIns="53578" rIns="53578" bIns="53578" numCol="1" anchor="ctr">
            <a:noAutofit/>
          </a:bodyPr>
          <a:lstStyle/>
          <a:p>
            <a:pPr defTabSz="642937">
              <a:defRPr sz="4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84" name="Group 258"/>
          <p:cNvGrpSpPr/>
          <p:nvPr userDrawn="1"/>
        </p:nvGrpSpPr>
        <p:grpSpPr>
          <a:xfrm>
            <a:off x="1059742" y="3031089"/>
            <a:ext cx="7012857" cy="1312163"/>
            <a:chOff x="0" y="0"/>
            <a:chExt cx="16196740" cy="3030538"/>
          </a:xfrm>
        </p:grpSpPr>
        <p:grpSp>
          <p:nvGrpSpPr>
            <p:cNvPr id="85" name="Group 248"/>
            <p:cNvGrpSpPr/>
            <p:nvPr/>
          </p:nvGrpSpPr>
          <p:grpSpPr>
            <a:xfrm>
              <a:off x="8777468" y="0"/>
              <a:ext cx="3030539" cy="3030539"/>
              <a:chOff x="0" y="0"/>
              <a:chExt cx="3030538" cy="3030538"/>
            </a:xfrm>
          </p:grpSpPr>
          <p:graphicFrame>
            <p:nvGraphicFramePr>
              <p:cNvPr id="95" name="Chart 246"/>
              <p:cNvGraphicFramePr/>
              <p:nvPr>
                <p:extLst>
                  <p:ext uri="{D42A27DB-BD31-4B8C-83A1-F6EECF244321}">
                    <p14:modId xmlns:p14="http://schemas.microsoft.com/office/powerpoint/2010/main" val="2474121301"/>
                  </p:ext>
                </p:extLst>
              </p:nvPr>
            </p:nvGraphicFramePr>
            <p:xfrm>
              <a:off x="0" y="0"/>
              <a:ext cx="3030539" cy="3030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6" name="Shape 247"/>
              <p:cNvSpPr/>
              <p:nvPr/>
            </p:nvSpPr>
            <p:spPr>
              <a:xfrm>
                <a:off x="329064" y="329064"/>
                <a:ext cx="2372410" cy="2372411"/>
              </a:xfrm>
              <a:prstGeom prst="ellipse">
                <a:avLst/>
              </a:prstGeom>
              <a:solidFill>
                <a:srgbClr val="D1CED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2000" b="1">
                    <a:solidFill>
                      <a:srgbClr val="646A7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sz="1600">
                    <a:latin typeface="+mj-lt"/>
                  </a:rPr>
                  <a:t>80%</a:t>
                </a:r>
              </a:p>
            </p:txBody>
          </p:sp>
        </p:grpSp>
        <p:grpSp>
          <p:nvGrpSpPr>
            <p:cNvPr id="86" name="Group 251"/>
            <p:cNvGrpSpPr/>
            <p:nvPr/>
          </p:nvGrpSpPr>
          <p:grpSpPr>
            <a:xfrm>
              <a:off x="4388734" y="0"/>
              <a:ext cx="3030539" cy="3030539"/>
              <a:chOff x="0" y="0"/>
              <a:chExt cx="3030538" cy="3030538"/>
            </a:xfrm>
          </p:grpSpPr>
          <p:graphicFrame>
            <p:nvGraphicFramePr>
              <p:cNvPr id="93" name="Chart 249"/>
              <p:cNvGraphicFramePr/>
              <p:nvPr/>
            </p:nvGraphicFramePr>
            <p:xfrm>
              <a:off x="0" y="0"/>
              <a:ext cx="3030539" cy="3030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4" name="Shape 250"/>
              <p:cNvSpPr/>
              <p:nvPr/>
            </p:nvSpPr>
            <p:spPr>
              <a:xfrm>
                <a:off x="329064" y="329064"/>
                <a:ext cx="2372410" cy="2372411"/>
              </a:xfrm>
              <a:prstGeom prst="ellipse">
                <a:avLst/>
              </a:prstGeom>
              <a:solidFill>
                <a:srgbClr val="D1CED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2000" b="1">
                    <a:solidFill>
                      <a:srgbClr val="646A7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sz="1600">
                    <a:latin typeface="+mj-lt"/>
                  </a:rPr>
                  <a:t>50%</a:t>
                </a:r>
              </a:p>
            </p:txBody>
          </p:sp>
        </p:grpSp>
        <p:grpSp>
          <p:nvGrpSpPr>
            <p:cNvPr id="87" name="Group 254"/>
            <p:cNvGrpSpPr/>
            <p:nvPr/>
          </p:nvGrpSpPr>
          <p:grpSpPr>
            <a:xfrm>
              <a:off x="0" y="0"/>
              <a:ext cx="3030539" cy="3030539"/>
              <a:chOff x="0" y="0"/>
              <a:chExt cx="3030538" cy="3030538"/>
            </a:xfrm>
          </p:grpSpPr>
          <p:graphicFrame>
            <p:nvGraphicFramePr>
              <p:cNvPr id="91" name="Chart 252"/>
              <p:cNvGraphicFramePr/>
              <p:nvPr/>
            </p:nvGraphicFramePr>
            <p:xfrm>
              <a:off x="0" y="0"/>
              <a:ext cx="3030539" cy="3030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2" name="Shape 253"/>
              <p:cNvSpPr/>
              <p:nvPr/>
            </p:nvSpPr>
            <p:spPr>
              <a:xfrm>
                <a:off x="329064" y="329064"/>
                <a:ext cx="2372410" cy="2372411"/>
              </a:xfrm>
              <a:prstGeom prst="ellipse">
                <a:avLst/>
              </a:prstGeom>
              <a:solidFill>
                <a:srgbClr val="D1CED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2000" b="1">
                    <a:solidFill>
                      <a:srgbClr val="646A7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sz="1600">
                    <a:latin typeface="+mj-lt"/>
                  </a:rPr>
                  <a:t>30%</a:t>
                </a:r>
              </a:p>
            </p:txBody>
          </p:sp>
        </p:grpSp>
        <p:grpSp>
          <p:nvGrpSpPr>
            <p:cNvPr id="88" name="Group 257"/>
            <p:cNvGrpSpPr/>
            <p:nvPr/>
          </p:nvGrpSpPr>
          <p:grpSpPr>
            <a:xfrm>
              <a:off x="13166202" y="0"/>
              <a:ext cx="3030539" cy="3030539"/>
              <a:chOff x="0" y="0"/>
              <a:chExt cx="3030538" cy="3030538"/>
            </a:xfrm>
          </p:grpSpPr>
          <p:graphicFrame>
            <p:nvGraphicFramePr>
              <p:cNvPr id="89" name="Chart 255"/>
              <p:cNvGraphicFramePr/>
              <p:nvPr/>
            </p:nvGraphicFramePr>
            <p:xfrm>
              <a:off x="0" y="0"/>
              <a:ext cx="3030539" cy="3030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90" name="Shape 256"/>
              <p:cNvSpPr/>
              <p:nvPr/>
            </p:nvSpPr>
            <p:spPr>
              <a:xfrm>
                <a:off x="318759" y="318759"/>
                <a:ext cx="2393020" cy="2393021"/>
              </a:xfrm>
              <a:prstGeom prst="ellipse">
                <a:avLst/>
              </a:prstGeom>
              <a:solidFill>
                <a:srgbClr val="D1CED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2000" b="1">
                    <a:solidFill>
                      <a:srgbClr val="646A7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sz="1600" dirty="0">
                    <a:latin typeface="+mj-lt"/>
                  </a:rPr>
                  <a:t>100%</a:t>
                </a:r>
              </a:p>
            </p:txBody>
          </p:sp>
        </p:grpSp>
      </p:grpSp>
      <p:grpSp>
        <p:nvGrpSpPr>
          <p:cNvPr id="97" name="Group 263"/>
          <p:cNvGrpSpPr/>
          <p:nvPr userDrawn="1"/>
        </p:nvGrpSpPr>
        <p:grpSpPr>
          <a:xfrm>
            <a:off x="1246923" y="4489809"/>
            <a:ext cx="6720974" cy="520944"/>
            <a:chOff x="-1026950" y="1616900"/>
            <a:chExt cx="14454220" cy="1120347"/>
          </a:xfrm>
        </p:grpSpPr>
        <p:sp>
          <p:nvSpPr>
            <p:cNvPr id="98" name="Shape 259"/>
            <p:cNvSpPr/>
            <p:nvPr/>
          </p:nvSpPr>
          <p:spPr>
            <a:xfrm>
              <a:off x="-1026950" y="1616900"/>
              <a:ext cx="2074624" cy="1120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821531">
                <a:defRPr sz="22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200" dirty="0">
                  <a:latin typeface="+mj-lt"/>
                </a:rPr>
                <a:t>2010</a:t>
              </a:r>
            </a:p>
          </p:txBody>
        </p:sp>
        <p:sp>
          <p:nvSpPr>
            <p:cNvPr id="99" name="Shape 260"/>
            <p:cNvSpPr/>
            <p:nvPr/>
          </p:nvSpPr>
          <p:spPr>
            <a:xfrm>
              <a:off x="3055881" y="1616900"/>
              <a:ext cx="2074624" cy="1120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821531">
                <a:defRPr sz="22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200">
                  <a:latin typeface="+mj-lt"/>
                </a:rPr>
                <a:t>2015</a:t>
              </a:r>
            </a:p>
          </p:txBody>
        </p:sp>
        <p:sp>
          <p:nvSpPr>
            <p:cNvPr id="100" name="Shape 261"/>
            <p:cNvSpPr/>
            <p:nvPr/>
          </p:nvSpPr>
          <p:spPr>
            <a:xfrm>
              <a:off x="7160562" y="1616900"/>
              <a:ext cx="2074624" cy="1120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821531">
                <a:defRPr sz="22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200">
                  <a:latin typeface="+mj-lt"/>
                </a:rPr>
                <a:t>2020</a:t>
              </a:r>
            </a:p>
          </p:txBody>
        </p:sp>
        <p:sp>
          <p:nvSpPr>
            <p:cNvPr id="101" name="Shape 262"/>
            <p:cNvSpPr/>
            <p:nvPr/>
          </p:nvSpPr>
          <p:spPr>
            <a:xfrm>
              <a:off x="11352646" y="1616900"/>
              <a:ext cx="2074624" cy="1120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821531">
                <a:defRPr sz="2200" cap="all">
                  <a:solidFill>
                    <a:srgbClr val="646A7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200" dirty="0">
                  <a:latin typeface="+mj-lt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6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bliotek_Översikt_Liggande_RGB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9"/>
          <a:stretch/>
        </p:blipFill>
        <p:spPr>
          <a:xfrm>
            <a:off x="0" y="1080000"/>
            <a:ext cx="9144000" cy="50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7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idx="1"/>
          </p:nvPr>
        </p:nvSpPr>
        <p:spPr>
          <a:xfrm>
            <a:off x="0" y="1080000"/>
            <a:ext cx="9144000" cy="50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68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bliotek_Översikt_Liggande_RGB_LR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4244" b="16573"/>
          <a:stretch/>
        </p:blipFill>
        <p:spPr>
          <a:xfrm>
            <a:off x="4320000" y="1080000"/>
            <a:ext cx="4824000" cy="505800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/>
          </p:nvPr>
        </p:nvSpPr>
        <p:spPr>
          <a:xfrm>
            <a:off x="996635" y="1513422"/>
            <a:ext cx="3057207" cy="2570900"/>
          </a:xfrm>
        </p:spPr>
        <p:txBody>
          <a:bodyPr rIns="0" bIns="0" anchor="t">
            <a:normAutofit/>
          </a:bodyPr>
          <a:lstStyle>
            <a:lvl1pPr marL="285750" indent="-285750">
              <a:buClr>
                <a:schemeClr val="bg2"/>
              </a:buClr>
              <a:buSzPct val="120000"/>
              <a:buFont typeface="Wingdings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72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2"/>
          <p:cNvSpPr>
            <a:spLocks noGrp="1"/>
          </p:cNvSpPr>
          <p:nvPr>
            <p:ph type="pic" idx="10"/>
          </p:nvPr>
        </p:nvSpPr>
        <p:spPr>
          <a:xfrm>
            <a:off x="4320000" y="1080000"/>
            <a:ext cx="4824000" cy="50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1534162"/>
            <a:ext cx="9144000" cy="537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833" y="339160"/>
            <a:ext cx="7772400" cy="900363"/>
          </a:xfrm>
        </p:spPr>
        <p:txBody>
          <a:bodyPr lIns="0" tIns="0" rIns="0" bIns="0" anchor="t">
            <a:noAutofit/>
          </a:bodyPr>
          <a:lstStyle>
            <a:lvl1pPr algn="l">
              <a:defRPr sz="2800" b="0" cap="none">
                <a:solidFill>
                  <a:srgbClr val="8A8B8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/>
          </p:nvPr>
        </p:nvSpPr>
        <p:spPr>
          <a:xfrm>
            <a:off x="996635" y="1513422"/>
            <a:ext cx="3057207" cy="2570900"/>
          </a:xfrm>
        </p:spPr>
        <p:txBody>
          <a:bodyPr rIns="0" bIns="0" anchor="t">
            <a:normAutofit/>
          </a:bodyPr>
          <a:lstStyle>
            <a:lvl1pPr marL="285750" indent="-285750">
              <a:buClr>
                <a:schemeClr val="bg2"/>
              </a:buClr>
              <a:buSzPct val="120000"/>
              <a:buFont typeface="Wingdings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450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DF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092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pic>
        <p:nvPicPr>
          <p:cNvPr id="9" name="Bildobjekt 8" descr="KAU_LOGOTYP_PMS_201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76" y="6236353"/>
            <a:ext cx="540000" cy="540000"/>
          </a:xfrm>
          <a:prstGeom prst="rect">
            <a:avLst/>
          </a:prstGeom>
        </p:spPr>
      </p:pic>
      <p:sp>
        <p:nvSpPr>
          <p:cNvPr id="15" name="textruta 14"/>
          <p:cNvSpPr txBox="1">
            <a:spLocks noChangeAspect="1"/>
          </p:cNvSpPr>
          <p:nvPr userDrawn="1"/>
        </p:nvSpPr>
        <p:spPr>
          <a:xfrm>
            <a:off x="6066705" y="6407097"/>
            <a:ext cx="2447379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800" u="none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KARLSTADS UNIVERSITET</a:t>
            </a:r>
          </a:p>
        </p:txBody>
      </p:sp>
      <p:sp>
        <p:nvSpPr>
          <p:cNvPr id="16" name="textruta 15"/>
          <p:cNvSpPr txBox="1">
            <a:spLocks noChangeAspect="1"/>
          </p:cNvSpPr>
          <p:nvPr userDrawn="1"/>
        </p:nvSpPr>
        <p:spPr>
          <a:xfrm>
            <a:off x="437833" y="6341684"/>
            <a:ext cx="3533276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800" u="non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Konferens om undervisning och examination 2017</a:t>
            </a:r>
          </a:p>
          <a:p>
            <a:r>
              <a:rPr lang="sv-SE" sz="700" u="none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Anna Smedja Bäcklund, Gunilla Carlsson Kvarnlöf och Jörgen Samuelsson</a:t>
            </a:r>
            <a:endParaRPr lang="sv-S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1542197"/>
            <a:ext cx="8693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Studentcentrerad examination av laborativt arbete i </a:t>
            </a:r>
            <a:r>
              <a:rPr lang="sv-SE" sz="4400" b="1" dirty="0" smtClean="0"/>
              <a:t>kemi</a:t>
            </a:r>
          </a:p>
          <a:p>
            <a:pPr algn="ctr"/>
            <a:endParaRPr lang="sv-SE" sz="4400" b="1" dirty="0"/>
          </a:p>
          <a:p>
            <a:pPr algn="ctr"/>
            <a:r>
              <a:rPr lang="sv-SE" sz="3200" b="1" dirty="0" smtClean="0"/>
              <a:t>Anna Smedja Bäcklund</a:t>
            </a:r>
          </a:p>
          <a:p>
            <a:pPr algn="ctr"/>
            <a:r>
              <a:rPr lang="sv-SE" sz="3200" b="1" dirty="0" smtClean="0"/>
              <a:t>Gunilla Carlsson Kvarnlöf</a:t>
            </a:r>
          </a:p>
          <a:p>
            <a:pPr algn="ctr"/>
            <a:r>
              <a:rPr lang="sv-SE" sz="3200" b="1" dirty="0" smtClean="0"/>
              <a:t>Jörgen Samuelsson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7914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387927"/>
            <a:ext cx="806334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A  </a:t>
            </a:r>
            <a:r>
              <a:rPr lang="sv-SE" sz="2600" dirty="0" smtClean="0"/>
              <a:t> </a:t>
            </a:r>
            <a:endParaRPr lang="sv-SE" sz="2600" dirty="0"/>
          </a:p>
          <a:p>
            <a:pPr lvl="0"/>
            <a:r>
              <a:rPr lang="sv-SE" sz="2600" dirty="0" smtClean="0"/>
              <a:t>Protokoll som studenträttas, handledaren examinerar efter studenträttning.</a:t>
            </a:r>
          </a:p>
          <a:p>
            <a:pPr lvl="0"/>
            <a:endParaRPr lang="sv-SE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38% - jag lärde mig mer än vid traditionell rapportskrivning.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25% - jag lärde mig mer än vid traditionellt protokoll.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50% - jag kunde befästa min kunskap när jag rättade en annan students protokoll.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Ca5% - det kändes inte bekvämt att rätta en annan students protokoll och ta emot återkoppling.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67% - </a:t>
            </a:r>
            <a:r>
              <a:rPr lang="sv-SE" sz="2600" dirty="0"/>
              <a:t>bra att jag som student fick ta ansvar för mitt lärande</a:t>
            </a:r>
            <a:r>
              <a:rPr lang="sv-SE" sz="2600" dirty="0" smtClean="0"/>
              <a:t>.</a:t>
            </a:r>
          </a:p>
          <a:p>
            <a:pPr lvl="0"/>
            <a:endParaRPr lang="sv-SE" sz="2600" dirty="0"/>
          </a:p>
          <a:p>
            <a:pPr lvl="0"/>
            <a:endParaRPr lang="sv-SE" sz="2600" dirty="0" smtClean="0"/>
          </a:p>
          <a:p>
            <a:pPr lvl="0"/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93882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387927"/>
            <a:ext cx="80633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A  </a:t>
            </a:r>
          </a:p>
          <a:p>
            <a:pPr lvl="0"/>
            <a:r>
              <a:rPr lang="sv-SE" sz="2600" dirty="0" smtClean="0"/>
              <a:t>Protokoll som seminariebehandlas, handledaren examinerar efter seminariebehandling.</a:t>
            </a:r>
          </a:p>
          <a:p>
            <a:pPr lvl="0"/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45% - jag lärde mig mer än vid traditionell rapportskrivning.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66% - jag lärde mig mycket under diskussionen.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66% - jag kunde befästa min kunskap under diskussionen.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78% - ett bra sätt att redovisa laborationer.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75% - jag tycker fler laborationer skulle redovisas på detta sätt.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75% - </a:t>
            </a:r>
            <a:r>
              <a:rPr lang="sv-SE" sz="2600" dirty="0"/>
              <a:t>bra att jag som student fick ta ansvar för mitt lärande.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0219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55" y="471055"/>
            <a:ext cx="84143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Sammanfattning Kurs A</a:t>
            </a:r>
          </a:p>
          <a:p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Intressanta resultat för seminariebehandling av laborationsresultat.</a:t>
            </a:r>
          </a:p>
          <a:p>
            <a:endParaRPr lang="sv-SE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För att förstå resultaten och gå vidare med utveckling av hur studenterna bearbetar laborativa resultat behöver vi prata med studenterna.</a:t>
            </a:r>
          </a:p>
          <a:p>
            <a:endParaRPr lang="sv-SE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Bara att lyfta frågan om studenternas ansvar för sitt lärande kan påverka hur de ser på sina studier.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59093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82" y="106573"/>
            <a:ext cx="873973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B  </a:t>
            </a:r>
            <a:r>
              <a:rPr lang="sv-SE" sz="2600" dirty="0" smtClean="0"/>
              <a:t>5 laborationer – 5 examinationsformer</a:t>
            </a:r>
          </a:p>
          <a:p>
            <a:endParaRPr lang="sv-SE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400" b="1" i="1" dirty="0" smtClean="0"/>
              <a:t>Individuell inlämning </a:t>
            </a:r>
            <a:r>
              <a:rPr lang="sv-SE" sz="2400" b="1" i="1" dirty="0"/>
              <a:t>före </a:t>
            </a:r>
            <a:r>
              <a:rPr lang="sv-SE" sz="2400" dirty="0"/>
              <a:t>laborationstillfället (förväntat resultat samt motivering</a:t>
            </a:r>
            <a:r>
              <a:rPr lang="sv-SE" sz="2400" dirty="0" smtClean="0"/>
              <a:t>). Under </a:t>
            </a:r>
            <a:r>
              <a:rPr lang="sv-SE" sz="2400" dirty="0"/>
              <a:t>laborationen </a:t>
            </a:r>
            <a:r>
              <a:rPr lang="sv-SE" sz="2400" dirty="0" smtClean="0"/>
              <a:t>diskuterar laboranter med varandra och jämförde resultat </a:t>
            </a:r>
            <a:r>
              <a:rPr lang="sv-SE" sz="2400" dirty="0"/>
              <a:t>med tidigare inlämnade svar. </a:t>
            </a:r>
          </a:p>
          <a:p>
            <a:pPr lvl="0"/>
            <a:endParaRPr lang="sv-S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400" b="1" i="1" dirty="0" smtClean="0"/>
              <a:t>Traditionellt protokoll</a:t>
            </a:r>
            <a:r>
              <a:rPr lang="sv-SE" sz="2400" dirty="0" smtClean="0"/>
              <a:t>, rättas under laborationstillfällets.</a:t>
            </a:r>
          </a:p>
          <a:p>
            <a:pPr lvl="0"/>
            <a:r>
              <a:rPr lang="sv-SE" sz="2400" dirty="0" smtClean="0"/>
              <a:t>  </a:t>
            </a:r>
            <a:endParaRPr lang="sv-S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400" b="1" i="1" dirty="0" smtClean="0"/>
              <a:t>Loggbok</a:t>
            </a:r>
            <a:r>
              <a:rPr lang="sv-SE" sz="2400" dirty="0" smtClean="0"/>
              <a:t> uppvisades för läraren (dokumentation).</a:t>
            </a:r>
          </a:p>
          <a:p>
            <a:pPr lvl="0"/>
            <a:endParaRPr lang="sv-S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Teoretiska frågor</a:t>
            </a:r>
            <a:r>
              <a:rPr lang="sv-SE" sz="2400" dirty="0" smtClean="0"/>
              <a:t>, kopplade till laborationen, besvarades och rättades under laborationstillfället. </a:t>
            </a:r>
            <a:endParaRPr lang="sv-SE" sz="2400" dirty="0"/>
          </a:p>
          <a:p>
            <a:endParaRPr lang="sv-S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i="1" dirty="0" smtClean="0"/>
              <a:t>Traditionell rapport</a:t>
            </a:r>
            <a:r>
              <a:rPr lang="sv-SE" sz="2400" b="1" i="1" dirty="0"/>
              <a:t> </a:t>
            </a:r>
            <a:r>
              <a:rPr lang="sv-SE" sz="2400" dirty="0"/>
              <a:t>(</a:t>
            </a:r>
            <a:r>
              <a:rPr lang="sv-SE" sz="2400" dirty="0" smtClean="0"/>
              <a:t>mycket tydliga instruktioner gavs före)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6837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8408" y="1288444"/>
            <a:ext cx="8352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”</a:t>
            </a:r>
            <a:r>
              <a:rPr lang="sv-SE" sz="2400" dirty="0" smtClean="0"/>
              <a:t> Bedöm </a:t>
            </a:r>
            <a:r>
              <a:rPr lang="sv-SE" sz="2400" dirty="0"/>
              <a:t>de olika laborationsredovisningarna med avseende på hur de bidragit </a:t>
            </a:r>
            <a:r>
              <a:rPr lang="sv-SE" sz="2400" dirty="0" smtClean="0"/>
              <a:t>till ditt </a:t>
            </a:r>
            <a:r>
              <a:rPr lang="sv-SE" sz="2400" dirty="0"/>
              <a:t>lärande. </a:t>
            </a:r>
            <a:r>
              <a:rPr lang="sv-SE" sz="2400" dirty="0" smtClean="0"/>
              <a:t>”</a:t>
            </a:r>
          </a:p>
          <a:p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 smtClean="0"/>
              <a:t>1 = </a:t>
            </a:r>
            <a:r>
              <a:rPr lang="sv-SE" sz="2400" dirty="0"/>
              <a:t>Bidrog i väldigt liten grad till lärande, </a:t>
            </a: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/>
              <a:t>2 = Bidrog i </a:t>
            </a:r>
            <a:r>
              <a:rPr lang="sv-SE" sz="2400" dirty="0" smtClean="0"/>
              <a:t>liten </a:t>
            </a:r>
            <a:r>
              <a:rPr lang="sv-SE" sz="2400" dirty="0"/>
              <a:t>grad till lärande</a:t>
            </a: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/>
              <a:t>3 = Bidrog </a:t>
            </a:r>
            <a:r>
              <a:rPr lang="sv-SE" sz="2400" dirty="0" smtClean="0"/>
              <a:t>till </a:t>
            </a:r>
            <a:r>
              <a:rPr lang="sv-SE" sz="2400" dirty="0"/>
              <a:t>lärande</a:t>
            </a: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/>
              <a:t>4 = Bidrog i </a:t>
            </a:r>
            <a:r>
              <a:rPr lang="sv-SE" sz="2400" dirty="0" smtClean="0"/>
              <a:t>hög </a:t>
            </a:r>
            <a:r>
              <a:rPr lang="sv-SE" sz="2400" dirty="0"/>
              <a:t>grad till lärande</a:t>
            </a: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 smtClean="0"/>
              <a:t>5 = Bidrog </a:t>
            </a:r>
            <a:r>
              <a:rPr lang="sv-SE" sz="2400" dirty="0"/>
              <a:t>i mycket hög </a:t>
            </a:r>
            <a:r>
              <a:rPr lang="sv-SE" sz="2400" dirty="0" smtClean="0"/>
              <a:t>grad till lärande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509954" y="358362"/>
            <a:ext cx="59939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Elektronisk enkät vid kursslut (juni)</a:t>
            </a:r>
          </a:p>
          <a:p>
            <a:r>
              <a:rPr lang="sv-SE" dirty="0" smtClean="0"/>
              <a:t>Låg svarsfrekvens: 13 studenter av  35 studenter (37 %)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25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6912" t="22084"/>
          <a:stretch/>
        </p:blipFill>
        <p:spPr>
          <a:xfrm>
            <a:off x="181812" y="89948"/>
            <a:ext cx="4534524" cy="168989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81812" y="111271"/>
            <a:ext cx="22624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/>
              <a:t>Inlämning </a:t>
            </a:r>
            <a:r>
              <a:rPr lang="sv-SE" sz="1600" i="1" dirty="0"/>
              <a:t>före </a:t>
            </a:r>
            <a:r>
              <a:rPr lang="sv-SE" sz="1600" dirty="0"/>
              <a:t>laborationstillfället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l="4103" t="9060"/>
          <a:stretch/>
        </p:blipFill>
        <p:spPr>
          <a:xfrm>
            <a:off x="181812" y="1967228"/>
            <a:ext cx="4534524" cy="179541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81811" y="1963601"/>
            <a:ext cx="16733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 smtClean="0">
                <a:latin typeface="Arial,Bold"/>
              </a:rPr>
              <a:t>Protokoll direkträtning</a:t>
            </a:r>
            <a:endParaRPr lang="sv-SE" sz="1600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74" y="3962795"/>
            <a:ext cx="4411324" cy="211094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313274" y="3890217"/>
            <a:ext cx="104074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 smtClean="0">
                <a:latin typeface="Arial,Bold"/>
              </a:rPr>
              <a:t>Loggbok</a:t>
            </a:r>
            <a:endParaRPr lang="sv-SE" sz="1600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732" y="117890"/>
            <a:ext cx="3974122" cy="1634008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4879732" y="111270"/>
            <a:ext cx="211015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 smtClean="0">
                <a:latin typeface="Arial,Bold"/>
              </a:rPr>
              <a:t>Frågor direkträttning</a:t>
            </a:r>
            <a:endParaRPr lang="sv-SE" sz="16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936" y="1963601"/>
            <a:ext cx="4302480" cy="1768502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4832106" y="1967228"/>
            <a:ext cx="183246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 smtClean="0">
                <a:latin typeface="Arial,Bold"/>
              </a:rPr>
              <a:t>Fullständig </a:t>
            </a:r>
            <a:r>
              <a:rPr lang="sv-SE" sz="1600" dirty="0">
                <a:latin typeface="Arial,Bold"/>
              </a:rPr>
              <a:t>laborationsrapport</a:t>
            </a:r>
            <a:endParaRPr lang="sv-SE" sz="1600" dirty="0"/>
          </a:p>
        </p:txBody>
      </p:sp>
      <p:sp>
        <p:nvSpPr>
          <p:cNvPr id="20" name="Rektangel 19"/>
          <p:cNvSpPr/>
          <p:nvPr/>
        </p:nvSpPr>
        <p:spPr>
          <a:xfrm>
            <a:off x="5217980" y="3864433"/>
            <a:ext cx="363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</a:rPr>
              <a:t>”Lågt </a:t>
            </a:r>
            <a:r>
              <a:rPr lang="sv-SE" sz="1400" dirty="0">
                <a:latin typeface="Arial" panose="020B0604020202020204" pitchFamily="34" charset="0"/>
              </a:rPr>
              <a:t>betyg, bara för tidpunkten då den krockade med tentaplugg</a:t>
            </a:r>
            <a:r>
              <a:rPr lang="sv-SE" sz="1400" dirty="0" smtClean="0">
                <a:latin typeface="Arial" panose="020B0604020202020204" pitchFamily="34" charset="0"/>
              </a:rPr>
              <a:t>.”</a:t>
            </a:r>
            <a:endParaRPr lang="sv-SE" sz="1400" dirty="0"/>
          </a:p>
        </p:txBody>
      </p:sp>
      <p:sp>
        <p:nvSpPr>
          <p:cNvPr id="22" name="textruta 21"/>
          <p:cNvSpPr txBox="1"/>
          <p:nvPr/>
        </p:nvSpPr>
        <p:spPr>
          <a:xfrm>
            <a:off x="756138" y="1606855"/>
            <a:ext cx="3292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1                2                3               4               5</a:t>
            </a:r>
            <a:endParaRPr lang="sv-SE" sz="1200" b="1" dirty="0"/>
          </a:p>
        </p:txBody>
      </p:sp>
      <p:sp>
        <p:nvSpPr>
          <p:cNvPr id="23" name="textruta 22"/>
          <p:cNvSpPr txBox="1"/>
          <p:nvPr/>
        </p:nvSpPr>
        <p:spPr>
          <a:xfrm>
            <a:off x="802629" y="3601457"/>
            <a:ext cx="3292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1                2                3              4               5</a:t>
            </a:r>
            <a:endParaRPr lang="sv-SE" sz="1200" b="1" dirty="0"/>
          </a:p>
        </p:txBody>
      </p:sp>
      <p:sp>
        <p:nvSpPr>
          <p:cNvPr id="24" name="textruta 23"/>
          <p:cNvSpPr txBox="1"/>
          <p:nvPr/>
        </p:nvSpPr>
        <p:spPr>
          <a:xfrm>
            <a:off x="908538" y="5950832"/>
            <a:ext cx="3379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1                2                3                4                5</a:t>
            </a:r>
            <a:endParaRPr lang="sv-SE" sz="1200" b="1" dirty="0"/>
          </a:p>
        </p:txBody>
      </p:sp>
      <p:sp>
        <p:nvSpPr>
          <p:cNvPr id="25" name="textruta 24"/>
          <p:cNvSpPr txBox="1"/>
          <p:nvPr/>
        </p:nvSpPr>
        <p:spPr>
          <a:xfrm>
            <a:off x="5389472" y="1668758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1              2              3             4              5</a:t>
            </a:r>
            <a:endParaRPr lang="sv-SE" sz="1200" b="1" dirty="0"/>
          </a:p>
        </p:txBody>
      </p:sp>
      <p:sp>
        <p:nvSpPr>
          <p:cNvPr id="26" name="textruta 25"/>
          <p:cNvSpPr txBox="1"/>
          <p:nvPr/>
        </p:nvSpPr>
        <p:spPr>
          <a:xfrm>
            <a:off x="5350191" y="3601457"/>
            <a:ext cx="3292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1                2               3               4                5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113515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8071" y="26376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Sammanfattning Kurs B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78071" y="861646"/>
            <a:ext cx="8343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 samtliga alternativ har de flesta svarat att de anser att examinationsformen har bidragit till mycket hög/hög grad av lärande.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Ingen form ”sticker ut” markant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Övervikt </a:t>
            </a:r>
            <a:r>
              <a:rPr lang="sv-SE" dirty="0"/>
              <a:t>mycket hög/hög grad av lärande </a:t>
            </a:r>
            <a:r>
              <a:rPr lang="sv-SE" dirty="0" smtClean="0"/>
              <a:t>för examinationsformen där en inlämning krävdes före laborationen (82 %).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Ännu mer övervikt för </a:t>
            </a:r>
            <a:r>
              <a:rPr lang="sv-SE" dirty="0"/>
              <a:t>mycket hög/hög grad av lärande för examinationsformen </a:t>
            </a:r>
            <a:r>
              <a:rPr lang="sv-SE" dirty="0" smtClean="0"/>
              <a:t>Laborationsrapport (92 </a:t>
            </a:r>
            <a:r>
              <a:rPr lang="sv-SE" dirty="0"/>
              <a:t>%).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 smtClean="0"/>
              <a:t>Brister i undersökningen?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Frågor i enkäten ger ingen möjlighet till jämförande av olika examinationsformer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Få svarande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4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57199" y="703383"/>
            <a:ext cx="8581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Vad är fördelen med olika typer av examinationsform?</a:t>
            </a:r>
          </a:p>
          <a:p>
            <a:endParaRPr lang="sv-S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Olika förmågor kan examineras vid olika tillfällen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Kortare tid kan läggas på efterarbete </a:t>
            </a:r>
            <a:r>
              <a:rPr lang="sv-SE" sz="2400" dirty="0"/>
              <a:t>(</a:t>
            </a:r>
            <a:r>
              <a:rPr lang="sv-SE" sz="2400" dirty="0" smtClean="0"/>
              <a:t>för läraren) utan att tumma på att studenternas ”Lärande”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Mer tid kan användas för att ge bra och genomarbetad feedback på laborationsrapporter, som är väldigt viktiga (även enligt studenterna).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Direkträttning under laboration ger interaktion mellan lärare och student. Man ”lär känna” varandra. </a:t>
            </a:r>
          </a:p>
        </p:txBody>
      </p:sp>
    </p:spTree>
    <p:extLst>
      <p:ext uri="{BB962C8B-B14F-4D97-AF65-F5344CB8AC3E}">
        <p14:creationId xmlns:p14="http://schemas.microsoft.com/office/powerpoint/2010/main" val="40388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09600" y="663822"/>
            <a:ext cx="792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Vad säger lärandemål om förmågorna som ska examineras vid laborationer?</a:t>
            </a:r>
          </a:p>
          <a:p>
            <a:endParaRPr lang="sv-SE" sz="2800" dirty="0"/>
          </a:p>
          <a:p>
            <a:endParaRPr lang="sv-SE" sz="2000" dirty="0" smtClean="0"/>
          </a:p>
          <a:p>
            <a:r>
              <a:rPr lang="sv-SE" sz="2000" dirty="0" smtClean="0"/>
              <a:t>Exempel hämtat från KEGA21 och KEGA31</a:t>
            </a:r>
          </a:p>
          <a:p>
            <a:endParaRPr lang="sv-SE" sz="2000" dirty="0"/>
          </a:p>
          <a:p>
            <a:r>
              <a:rPr lang="sv-SE" sz="2800" dirty="0" smtClean="0"/>
              <a:t>”Planera, genomföra och rapportera kemiskt laborativt arbete enligt instruktioner inom given tidsram”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073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518615"/>
            <a:ext cx="86526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Vad ingår traditionellt i </a:t>
            </a:r>
            <a:r>
              <a:rPr lang="sv-SE" sz="2400" i="1" dirty="0" smtClean="0"/>
              <a:t>”planera, genomföra och rapportera”?</a:t>
            </a:r>
          </a:p>
          <a:p>
            <a:endParaRPr lang="sv-SE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Planera</a:t>
            </a:r>
            <a:endParaRPr lang="sv-S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Förberedelse och inläsning av </a:t>
            </a:r>
            <a:r>
              <a:rPr lang="sv-SE" dirty="0" smtClean="0"/>
              <a:t>instruktioner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Genomföra</a:t>
            </a:r>
            <a:endParaRPr lang="sv-S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Praktiska moment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Instrument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Kemiska beräkningar ”i skarpt läge”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Laborationsjournal (</a:t>
            </a:r>
            <a:r>
              <a:rPr lang="sv-SE" dirty="0" err="1" smtClean="0"/>
              <a:t>Labbok</a:t>
            </a:r>
            <a:r>
              <a:rPr lang="sv-SE" dirty="0" smtClean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Teori i praktiken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Rapportera</a:t>
            </a:r>
            <a:endParaRPr lang="sv-S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Kemiska beräkningar, behandling av rådata för att beräkna resultat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Redovisning av resultat och beräkningar, traditionellt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sv-SE" dirty="0" smtClean="0"/>
              <a:t>Rapport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sv-SE" dirty="0" smtClean="0"/>
              <a:t>Protokoll</a:t>
            </a:r>
          </a:p>
          <a:p>
            <a:endParaRPr lang="sv-SE" dirty="0"/>
          </a:p>
          <a:p>
            <a:r>
              <a:rPr lang="sv-SE" dirty="0" smtClean="0"/>
              <a:t>Vi har börjat jobba med alternativa sätt att redovisa sina resultat från laborationer.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2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518615"/>
            <a:ext cx="86526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Svårigheter vid traditionell examination av laborativt arbete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Svårt att bedöma individuella prestationer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Har studenten förstått teorin bakom laborationen?</a:t>
            </a:r>
          </a:p>
          <a:p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Har studenten klarat av de kemiska beräkningarna (före, under och efter)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Före: har alla studenter gjort förarbetet?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Under: är alla studenter med på vad som görs?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Efter: om gruppinlämning – vad vet vi om vem som gjort vad?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2000" dirty="0" smtClean="0"/>
              <a:t>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Kandidatuppsats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Självständigt laborerande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1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49944" y="812801"/>
            <a:ext cx="7779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Rapport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Företag förväntar sig att kemister kan skriva en rapport enligt vedertagen praxis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Därför är det oerhört viktigt att studenterna under sin utbildning utvecklar denna förmåga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jobbar därför med progression i rapportskrivande genom kurserna kemi 1-60 hp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 att genomföra progressionen krävs relativt mycket lärartid för återkoppling till studenterna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28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nnasmba's Local Documents\Kemilektorslänken\Johan Askmar Projekt sommar 2012\Bilder\IMG_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2" y="475341"/>
            <a:ext cx="7137731" cy="53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387927"/>
            <a:ext cx="80633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A  </a:t>
            </a:r>
          </a:p>
          <a:p>
            <a:r>
              <a:rPr lang="sv-SE" sz="2600" dirty="0" smtClean="0"/>
              <a:t>4 laborationer</a:t>
            </a:r>
          </a:p>
          <a:p>
            <a:endParaRPr lang="sv-SE" sz="2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Traditionellt protokoll, rättas vid laborationstillfället.</a:t>
            </a:r>
          </a:p>
          <a:p>
            <a:pPr lvl="0"/>
            <a:r>
              <a:rPr lang="sv-SE" sz="2600" dirty="0" smtClean="0"/>
              <a:t>  </a:t>
            </a:r>
            <a:endParaRPr lang="sv-SE" sz="2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Protokoll som studenträttas, handledaren examinerar efter studenträttning.</a:t>
            </a:r>
          </a:p>
          <a:p>
            <a:pPr lvl="0"/>
            <a:endParaRPr lang="sv-SE" sz="2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Protokoll som seminariebehandlas, handledaren examinerar efter seminariebehandling.</a:t>
            </a:r>
          </a:p>
          <a:p>
            <a:pPr lvl="0"/>
            <a:endParaRPr lang="sv-S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600" dirty="0" smtClean="0"/>
              <a:t>Traditionell rapport.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23471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945" y="387927"/>
            <a:ext cx="80633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A  </a:t>
            </a:r>
          </a:p>
          <a:p>
            <a:endParaRPr lang="sv-SE" sz="2600" b="1" dirty="0"/>
          </a:p>
          <a:p>
            <a:r>
              <a:rPr lang="sv-SE" sz="2600" dirty="0" smtClean="0"/>
              <a:t>Studenterna svarade på en enkät vid laborationens slut.</a:t>
            </a:r>
          </a:p>
          <a:p>
            <a:endParaRPr lang="sv-SE" sz="2600" dirty="0"/>
          </a:p>
          <a:p>
            <a:r>
              <a:rPr lang="sv-SE" sz="2600" dirty="0" smtClean="0"/>
              <a:t>Ca 150 studenter på kursen och 101 svarade på enkäten (67%). Pappersenkät.</a:t>
            </a:r>
          </a:p>
          <a:p>
            <a:endParaRPr lang="sv-SE" sz="2600" dirty="0"/>
          </a:p>
          <a:p>
            <a:r>
              <a:rPr lang="sv-SE" sz="2600" dirty="0" smtClean="0"/>
              <a:t>Frågor som fokuserade på redovisningssätt och inlärning vid redovisning av laborationer.</a:t>
            </a:r>
          </a:p>
          <a:p>
            <a:endParaRPr lang="sv-SE" sz="2600" dirty="0"/>
          </a:p>
          <a:p>
            <a:r>
              <a:rPr lang="sv-SE" sz="2600" dirty="0" smtClean="0"/>
              <a:t>Kommer under hösten att följas upp med samtal med studenterna som sker i grupp.</a:t>
            </a:r>
          </a:p>
          <a:p>
            <a:endParaRPr lang="sv-SE" sz="2600" b="1" dirty="0"/>
          </a:p>
          <a:p>
            <a:endParaRPr lang="sv-SE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7394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387927"/>
            <a:ext cx="80633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K</a:t>
            </a:r>
            <a:r>
              <a:rPr lang="sv-SE" sz="3600" b="1" dirty="0" smtClean="0"/>
              <a:t>urs A  </a:t>
            </a:r>
            <a:endParaRPr lang="sv-SE" sz="2600" dirty="0"/>
          </a:p>
          <a:p>
            <a:pPr lvl="0"/>
            <a:r>
              <a:rPr lang="sv-SE" sz="2600" dirty="0" smtClean="0"/>
              <a:t>Traditionellt protokoll, rättas vid laborationstillfället.</a:t>
            </a:r>
          </a:p>
          <a:p>
            <a:pPr lvl="0"/>
            <a:endParaRPr lang="sv-SE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51% - lärde mig mer än vid traditionell rapportskrivning.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37% - lärde mig mer än vid studenträttning.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60% - fler laborationer borde redovisas på detta sätt.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72% - bra att jag som student fick ta ansvar för mitt lärande.</a:t>
            </a:r>
          </a:p>
          <a:p>
            <a:pPr lvl="0"/>
            <a:r>
              <a:rPr lang="sv-SE" sz="2600" dirty="0" smtClean="0"/>
              <a:t>  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357016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aU Temafärg 2016">
      <a:dk1>
        <a:srgbClr val="212121"/>
      </a:dk1>
      <a:lt1>
        <a:srgbClr val="FFFFFF"/>
      </a:lt1>
      <a:dk2>
        <a:srgbClr val="000000"/>
      </a:dk2>
      <a:lt2>
        <a:srgbClr val="F7D117"/>
      </a:lt2>
      <a:accent1>
        <a:srgbClr val="E30D40"/>
      </a:accent1>
      <a:accent2>
        <a:srgbClr val="EBAD14"/>
      </a:accent2>
      <a:accent3>
        <a:srgbClr val="6B8F00"/>
      </a:accent3>
      <a:accent4>
        <a:srgbClr val="007D8C"/>
      </a:accent4>
      <a:accent5>
        <a:srgbClr val="B5B0B0"/>
      </a:accent5>
      <a:accent6>
        <a:srgbClr val="8C8A7A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941</Words>
  <Application>Microsoft Office PowerPoint</Application>
  <PresentationFormat>Bildspel på skärmen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7" baseType="lpstr">
      <vt:lpstr>Arial</vt:lpstr>
      <vt:lpstr>Arial,Bold</vt:lpstr>
      <vt:lpstr>Avenir Medium</vt:lpstr>
      <vt:lpstr>Calibri</vt:lpstr>
      <vt:lpstr>Courier New</vt:lpstr>
      <vt:lpstr>Gill Sans</vt:lpstr>
      <vt:lpstr>Helvetica Neue</vt:lpstr>
      <vt:lpstr>Helvetica Neue Medium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Ingi</dc:creator>
  <cp:lastModifiedBy>Lena E Johansson</cp:lastModifiedBy>
  <cp:revision>59</cp:revision>
  <cp:lastPrinted>2016-08-31T12:45:37Z</cp:lastPrinted>
  <dcterms:created xsi:type="dcterms:W3CDTF">2016-04-22T07:55:13Z</dcterms:created>
  <dcterms:modified xsi:type="dcterms:W3CDTF">2017-10-31T10:57:03Z</dcterms:modified>
</cp:coreProperties>
</file>