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2" r:id="rId2"/>
    <p:sldMasterId id="2147483700" r:id="rId3"/>
  </p:sldMasterIdLst>
  <p:notesMasterIdLst>
    <p:notesMasterId r:id="rId93"/>
  </p:notesMasterIdLst>
  <p:handoutMasterIdLst>
    <p:handoutMasterId r:id="rId94"/>
  </p:handoutMasterIdLst>
  <p:sldIdLst>
    <p:sldId id="350" r:id="rId4"/>
    <p:sldId id="398" r:id="rId5"/>
    <p:sldId id="453" r:id="rId6"/>
    <p:sldId id="279" r:id="rId7"/>
    <p:sldId id="452" r:id="rId8"/>
    <p:sldId id="454" r:id="rId9"/>
    <p:sldId id="451" r:id="rId10"/>
    <p:sldId id="370" r:id="rId11"/>
    <p:sldId id="378" r:id="rId12"/>
    <p:sldId id="381" r:id="rId13"/>
    <p:sldId id="369" r:id="rId14"/>
    <p:sldId id="371" r:id="rId15"/>
    <p:sldId id="367" r:id="rId16"/>
    <p:sldId id="380" r:id="rId17"/>
    <p:sldId id="379" r:id="rId18"/>
    <p:sldId id="377" r:id="rId19"/>
    <p:sldId id="382" r:id="rId20"/>
    <p:sldId id="383" r:id="rId21"/>
    <p:sldId id="376" r:id="rId22"/>
    <p:sldId id="384" r:id="rId23"/>
    <p:sldId id="385" r:id="rId24"/>
    <p:sldId id="386" r:id="rId25"/>
    <p:sldId id="387" r:id="rId26"/>
    <p:sldId id="388" r:id="rId27"/>
    <p:sldId id="399" r:id="rId28"/>
    <p:sldId id="372" r:id="rId29"/>
    <p:sldId id="368" r:id="rId30"/>
    <p:sldId id="389" r:id="rId31"/>
    <p:sldId id="390" r:id="rId32"/>
    <p:sldId id="391" r:id="rId33"/>
    <p:sldId id="447" r:id="rId34"/>
    <p:sldId id="392" r:id="rId35"/>
    <p:sldId id="448" r:id="rId36"/>
    <p:sldId id="444" r:id="rId37"/>
    <p:sldId id="440" r:id="rId38"/>
    <p:sldId id="491" r:id="rId39"/>
    <p:sldId id="445" r:id="rId40"/>
    <p:sldId id="441" r:id="rId41"/>
    <p:sldId id="442" r:id="rId42"/>
    <p:sldId id="443" r:id="rId43"/>
    <p:sldId id="274" r:id="rId44"/>
    <p:sldId id="281" r:id="rId45"/>
    <p:sldId id="275" r:id="rId46"/>
    <p:sldId id="276" r:id="rId47"/>
    <p:sldId id="277" r:id="rId48"/>
    <p:sldId id="278" r:id="rId49"/>
    <p:sldId id="490" r:id="rId50"/>
    <p:sldId id="492" r:id="rId51"/>
    <p:sldId id="493" r:id="rId52"/>
    <p:sldId id="494" r:id="rId53"/>
    <p:sldId id="282" r:id="rId54"/>
    <p:sldId id="487" r:id="rId55"/>
    <p:sldId id="482" r:id="rId56"/>
    <p:sldId id="484" r:id="rId57"/>
    <p:sldId id="485" r:id="rId58"/>
    <p:sldId id="489" r:id="rId59"/>
    <p:sldId id="486" r:id="rId60"/>
    <p:sldId id="480" r:id="rId61"/>
    <p:sldId id="265" r:id="rId62"/>
    <p:sldId id="268" r:id="rId63"/>
    <p:sldId id="497" r:id="rId64"/>
    <p:sldId id="495" r:id="rId65"/>
    <p:sldId id="456" r:id="rId66"/>
    <p:sldId id="457" r:id="rId67"/>
    <p:sldId id="458" r:id="rId68"/>
    <p:sldId id="459" r:id="rId69"/>
    <p:sldId id="460" r:id="rId70"/>
    <p:sldId id="461"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478" r:id="rId88"/>
    <p:sldId id="498" r:id="rId89"/>
    <p:sldId id="499" r:id="rId90"/>
    <p:sldId id="500" r:id="rId91"/>
    <p:sldId id="446" r:id="rId9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Lena Ljusberg" initials="A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77" y="-48"/>
      </p:cViewPr>
      <p:guideLst>
        <p:guide orient="horz" pos="2160"/>
        <p:guide pos="3840"/>
      </p:guideLst>
    </p:cSldViewPr>
  </p:slideViewPr>
  <p:notesTextViewPr>
    <p:cViewPr>
      <p:scale>
        <a:sx n="1" d="1"/>
        <a:sy n="1" d="1"/>
      </p:scale>
      <p:origin x="0" y="0"/>
    </p:cViewPr>
  </p:notesTextViewPr>
  <p:sorterViewPr>
    <p:cViewPr>
      <p:scale>
        <a:sx n="100" d="100"/>
        <a:sy n="100" d="100"/>
      </p:scale>
      <p:origin x="0" y="-251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16T12:32:37.157"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9752910-9F39-4A25-ACBD-0AF63A00E077}" type="datetimeFigureOut">
              <a:rPr lang="sv-SE" smtClean="0"/>
              <a:t>2016-12-02</a:t>
            </a:fld>
            <a:endParaRPr lang="sv-S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664FC10-6DF2-473A-8EF1-6D355C97A26D}" type="slidenum">
              <a:rPr lang="sv-SE" smtClean="0"/>
              <a:t>‹#›</a:t>
            </a:fld>
            <a:endParaRPr lang="sv-SE"/>
          </a:p>
        </p:txBody>
      </p:sp>
    </p:spTree>
    <p:extLst>
      <p:ext uri="{BB962C8B-B14F-4D97-AF65-F5344CB8AC3E}">
        <p14:creationId xmlns:p14="http://schemas.microsoft.com/office/powerpoint/2010/main" val="315316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65BF872-D49B-4CF1-ADDF-D08A869A4537}" type="datetimeFigureOut">
              <a:rPr lang="sv-SE" smtClean="0"/>
              <a:t>2016-12-02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69489F-1D29-4462-B0FF-CFE6ED1CCF7C}" type="slidenum">
              <a:rPr lang="sv-SE" smtClean="0"/>
              <a:t>‹#›</a:t>
            </a:fld>
            <a:endParaRPr lang="sv-SE"/>
          </a:p>
        </p:txBody>
      </p:sp>
    </p:spTree>
    <p:extLst>
      <p:ext uri="{BB962C8B-B14F-4D97-AF65-F5344CB8AC3E}">
        <p14:creationId xmlns:p14="http://schemas.microsoft.com/office/powerpoint/2010/main" val="112280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2" descr="SU_PPT_eld"/>
          <p:cNvPicPr>
            <a:picLocks noChangeAspect="1" noChangeArrowheads="1"/>
          </p:cNvPicPr>
          <p:nvPr/>
        </p:nvPicPr>
        <p:blipFill>
          <a:blip r:embed="rId2">
            <a:extLst>
              <a:ext uri="{28A0092B-C50C-407E-A947-70E740481C1C}">
                <a14:useLocalDpi xmlns:a14="http://schemas.microsoft.com/office/drawing/2010/main" val="0"/>
              </a:ext>
            </a:extLst>
          </a:blip>
          <a:srcRect l="4988" t="-362"/>
          <a:stretch>
            <a:fillRect/>
          </a:stretch>
        </p:blipFill>
        <p:spPr bwMode="auto">
          <a:xfrm>
            <a:off x="0" y="1571626"/>
            <a:ext cx="96774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344000" y="2437200"/>
            <a:ext cx="8841600" cy="1425600"/>
          </a:xfrm>
        </p:spPr>
        <p:txBody>
          <a:bodyPr lIns="72000" tIns="36000" rIns="72000" bIns="36000" anchor="ctr">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datum 3"/>
          <p:cNvSpPr>
            <a:spLocks noGrp="1"/>
          </p:cNvSpPr>
          <p:nvPr>
            <p:ph type="dt" sz="half" idx="10"/>
          </p:nvPr>
        </p:nvSpPr>
        <p:spPr/>
        <p:txBody>
          <a:bodyPr/>
          <a:lstStyle>
            <a:lvl1pPr>
              <a:defRPr/>
            </a:lvl1pPr>
          </a:lstStyle>
          <a:p>
            <a:fld id="{CE491890-132D-4B13-BD91-F8B744EE9DFC}" type="datetime1">
              <a:rPr lang="sv-SE" smtClean="0"/>
              <a:t>2016-12-02</a:t>
            </a:fld>
            <a:endParaRPr lang="sv-SE"/>
          </a:p>
        </p:txBody>
      </p:sp>
      <p:sp>
        <p:nvSpPr>
          <p:cNvPr id="6" name="Platshållare för sidfot 4"/>
          <p:cNvSpPr>
            <a:spLocks noGrp="1"/>
          </p:cNvSpPr>
          <p:nvPr>
            <p:ph type="ftr" sz="quarter" idx="11"/>
          </p:nvPr>
        </p:nvSpPr>
        <p:spPr>
          <a:xfrm>
            <a:off x="2582334" y="6153150"/>
            <a:ext cx="5990167" cy="279400"/>
          </a:xfrm>
        </p:spPr>
        <p:txBody>
          <a:bodyPr/>
          <a:lstStyle>
            <a:lvl1pPr>
              <a:defRPr/>
            </a:lvl1pPr>
          </a:lstStyle>
          <a:p>
            <a:r>
              <a:rPr lang="sv-SE"/>
              <a:t>Anna-Lena Ljusberg</a:t>
            </a:r>
          </a:p>
        </p:txBody>
      </p:sp>
      <p:sp>
        <p:nvSpPr>
          <p:cNvPr id="7" name="Platshållare för bildnummer 5"/>
          <p:cNvSpPr>
            <a:spLocks noGrp="1"/>
          </p:cNvSpPr>
          <p:nvPr>
            <p:ph type="sldNum" sz="quarter" idx="12"/>
          </p:nvPr>
        </p:nvSpPr>
        <p:spPr/>
        <p:txBody>
          <a:bodyPr/>
          <a:lstStyle>
            <a:lvl1pPr>
              <a:defRPr/>
            </a:lvl1pPr>
          </a:lstStyle>
          <a:p>
            <a:fld id="{121E6115-1A70-41E6-B26C-326D53E8FDF6}" type="slidenum">
              <a:rPr lang="sv-SE" smtClean="0"/>
              <a:t>‹#›</a:t>
            </a:fld>
            <a:endParaRPr lang="sv-SE"/>
          </a:p>
        </p:txBody>
      </p:sp>
    </p:spTree>
    <p:extLst>
      <p:ext uri="{BB962C8B-B14F-4D97-AF65-F5344CB8AC3E}">
        <p14:creationId xmlns:p14="http://schemas.microsoft.com/office/powerpoint/2010/main" val="343263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A3B0B725-D3EF-474E-AFA0-4AC5F8CF8FF5}" type="slidenum">
              <a:rPr lang="sv-SE"/>
              <a:pPr>
                <a:defRPr/>
              </a:pPr>
              <a:t>‹#›</a:t>
            </a:fld>
            <a:endParaRPr lang="sv-SE" dirty="0"/>
          </a:p>
        </p:txBody>
      </p:sp>
    </p:spTree>
    <p:extLst>
      <p:ext uri="{BB962C8B-B14F-4D97-AF65-F5344CB8AC3E}">
        <p14:creationId xmlns:p14="http://schemas.microsoft.com/office/powerpoint/2010/main" val="108105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A0D50D1C-BCC0-409E-8291-468FE5B67E07}" type="slidenum">
              <a:rPr lang="sv-SE"/>
              <a:pPr>
                <a:defRPr/>
              </a:pPr>
              <a:t>‹#›</a:t>
            </a:fld>
            <a:endParaRPr lang="sv-SE" dirty="0"/>
          </a:p>
        </p:txBody>
      </p:sp>
    </p:spTree>
    <p:extLst>
      <p:ext uri="{BB962C8B-B14F-4D97-AF65-F5344CB8AC3E}">
        <p14:creationId xmlns:p14="http://schemas.microsoft.com/office/powerpoint/2010/main" val="114811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61E7BC57-9CDC-4A55-9337-FD402A185A2B}" type="slidenum">
              <a:rPr lang="sv-SE"/>
              <a:pPr>
                <a:defRPr/>
              </a:pPr>
              <a:t>‹#›</a:t>
            </a:fld>
            <a:endParaRPr lang="sv-SE" dirty="0"/>
          </a:p>
        </p:txBody>
      </p:sp>
    </p:spTree>
    <p:extLst>
      <p:ext uri="{BB962C8B-B14F-4D97-AF65-F5344CB8AC3E}">
        <p14:creationId xmlns:p14="http://schemas.microsoft.com/office/powerpoint/2010/main" val="278433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7" name="Platshållare för sidfot 4"/>
          <p:cNvSpPr>
            <a:spLocks noGrp="1"/>
          </p:cNvSpPr>
          <p:nvPr>
            <p:ph type="ftr" sz="quarter" idx="11"/>
          </p:nvPr>
        </p:nvSpPr>
        <p:spPr/>
        <p:txBody>
          <a:bodyPr/>
          <a:lstStyle>
            <a:lvl1pPr>
              <a:defRPr/>
            </a:lvl1pPr>
          </a:lstStyle>
          <a:p>
            <a:pPr>
              <a:defRPr/>
            </a:pPr>
            <a:endParaRPr lang="sv-SE"/>
          </a:p>
        </p:txBody>
      </p:sp>
      <p:sp>
        <p:nvSpPr>
          <p:cNvPr id="8" name="Platshållare för bildnummer 5"/>
          <p:cNvSpPr>
            <a:spLocks noGrp="1"/>
          </p:cNvSpPr>
          <p:nvPr>
            <p:ph type="sldNum" sz="quarter" idx="12"/>
          </p:nvPr>
        </p:nvSpPr>
        <p:spPr/>
        <p:txBody>
          <a:bodyPr/>
          <a:lstStyle>
            <a:lvl1pPr>
              <a:defRPr/>
            </a:lvl1pPr>
          </a:lstStyle>
          <a:p>
            <a:pPr>
              <a:defRPr/>
            </a:pPr>
            <a:fld id="{487C5ACA-6071-45CB-B87C-FC6B8F0F621F}" type="slidenum">
              <a:rPr lang="sv-SE"/>
              <a:pPr>
                <a:defRPr/>
              </a:pPr>
              <a:t>‹#›</a:t>
            </a:fld>
            <a:endParaRPr lang="sv-SE" dirty="0"/>
          </a:p>
        </p:txBody>
      </p:sp>
    </p:spTree>
    <p:extLst>
      <p:ext uri="{BB962C8B-B14F-4D97-AF65-F5344CB8AC3E}">
        <p14:creationId xmlns:p14="http://schemas.microsoft.com/office/powerpoint/2010/main" val="186092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D19F1FB7-B4C9-43BA-A3F0-CF4B3FB93790}" type="slidenum">
              <a:rPr lang="sv-SE"/>
              <a:pPr>
                <a:defRPr/>
              </a:pPr>
              <a:t>‹#›</a:t>
            </a:fld>
            <a:endParaRPr lang="sv-SE" dirty="0"/>
          </a:p>
        </p:txBody>
      </p:sp>
    </p:spTree>
    <p:extLst>
      <p:ext uri="{BB962C8B-B14F-4D97-AF65-F5344CB8AC3E}">
        <p14:creationId xmlns:p14="http://schemas.microsoft.com/office/powerpoint/2010/main" val="327011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89180AC4-3661-4212-B9AB-5BC783C47C8C}" type="slidenum">
              <a:rPr lang="sv-SE"/>
              <a:pPr>
                <a:defRPr/>
              </a:pPr>
              <a:t>‹#›</a:t>
            </a:fld>
            <a:endParaRPr lang="sv-SE" dirty="0"/>
          </a:p>
        </p:txBody>
      </p:sp>
    </p:spTree>
    <p:extLst>
      <p:ext uri="{BB962C8B-B14F-4D97-AF65-F5344CB8AC3E}">
        <p14:creationId xmlns:p14="http://schemas.microsoft.com/office/powerpoint/2010/main" val="283279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9" descr="SU_PPT_olivkvist"/>
          <p:cNvPicPr>
            <a:picLocks noChangeAspect="1" noChangeArrowheads="1"/>
          </p:cNvPicPr>
          <p:nvPr userDrawn="1"/>
        </p:nvPicPr>
        <p:blipFill>
          <a:blip r:embed="rId2">
            <a:extLst>
              <a:ext uri="{28A0092B-C50C-407E-A947-70E740481C1C}">
                <a14:useLocalDpi xmlns:a14="http://schemas.microsoft.com/office/drawing/2010/main" val="0"/>
              </a:ext>
            </a:extLst>
          </a:blip>
          <a:srcRect l="1746"/>
          <a:stretch>
            <a:fillRect/>
          </a:stretch>
        </p:blipFill>
        <p:spPr bwMode="auto">
          <a:xfrm>
            <a:off x="2118" y="317500"/>
            <a:ext cx="9175749"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344000" y="2437200"/>
            <a:ext cx="8841600" cy="1425600"/>
          </a:xfrm>
        </p:spPr>
        <p:txBody>
          <a:bodyPr lIns="72000" tIns="36000" rIns="72000" bIns="36000" anchor="ctr">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a:xfrm>
            <a:off x="2582334" y="6153150"/>
            <a:ext cx="5990167" cy="279400"/>
          </a:xfrm>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4A17449-4D83-4CD8-9A63-C6BB3BB2CD13}" type="slidenum">
              <a:rPr lang="sv-SE"/>
              <a:pPr>
                <a:defRPr/>
              </a:pPr>
              <a:t>‹#›</a:t>
            </a:fld>
            <a:endParaRPr lang="sv-SE"/>
          </a:p>
        </p:txBody>
      </p:sp>
    </p:spTree>
    <p:extLst>
      <p:ext uri="{BB962C8B-B14F-4D97-AF65-F5344CB8AC3E}">
        <p14:creationId xmlns:p14="http://schemas.microsoft.com/office/powerpoint/2010/main" val="955479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66A42C00-2440-4357-A157-B30EB487D017}" type="slidenum">
              <a:rPr lang="sv-SE"/>
              <a:pPr>
                <a:defRPr/>
              </a:pPr>
              <a:t>‹#›</a:t>
            </a:fld>
            <a:endParaRPr lang="sv-SE" dirty="0"/>
          </a:p>
        </p:txBody>
      </p:sp>
    </p:spTree>
    <p:extLst>
      <p:ext uri="{BB962C8B-B14F-4D97-AF65-F5344CB8AC3E}">
        <p14:creationId xmlns:p14="http://schemas.microsoft.com/office/powerpoint/2010/main" val="38245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2FB93F42-0B0E-44DA-BE1B-B85A18FBF9E9}" type="slidenum">
              <a:rPr lang="sv-SE"/>
              <a:pPr>
                <a:defRPr/>
              </a:pPr>
              <a:t>‹#›</a:t>
            </a:fld>
            <a:endParaRPr lang="sv-SE" dirty="0"/>
          </a:p>
        </p:txBody>
      </p:sp>
    </p:spTree>
    <p:extLst>
      <p:ext uri="{BB962C8B-B14F-4D97-AF65-F5344CB8AC3E}">
        <p14:creationId xmlns:p14="http://schemas.microsoft.com/office/powerpoint/2010/main" val="2595487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Click to edit Master text styles</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CA76C2E-5560-4527-AE0E-8FFC5752F2DB}" type="slidenum">
              <a:rPr lang="sv-SE"/>
              <a:pPr>
                <a:defRPr/>
              </a:pPr>
              <a:t>‹#›</a:t>
            </a:fld>
            <a:endParaRPr lang="sv-SE" dirty="0"/>
          </a:p>
        </p:txBody>
      </p:sp>
    </p:spTree>
    <p:extLst>
      <p:ext uri="{BB962C8B-B14F-4D97-AF65-F5344CB8AC3E}">
        <p14:creationId xmlns:p14="http://schemas.microsoft.com/office/powerpoint/2010/main" val="301427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lvl1pPr>
              <a:defRPr/>
            </a:lvl1pPr>
          </a:lstStyle>
          <a:p>
            <a:r>
              <a:rPr lang="sv-SE"/>
              <a:t>Anna-Lena Ljusberg</a:t>
            </a:r>
          </a:p>
        </p:txBody>
      </p:sp>
      <p:sp>
        <p:nvSpPr>
          <p:cNvPr id="6" name="Platshållare för bildnummer 5"/>
          <p:cNvSpPr>
            <a:spLocks noGrp="1"/>
          </p:cNvSpPr>
          <p:nvPr>
            <p:ph type="sldNum" sz="quarter" idx="12"/>
          </p:nvPr>
        </p:nvSpPr>
        <p:spPr/>
        <p:txBody>
          <a:bodyPr/>
          <a:lstStyle>
            <a:lvl1pPr>
              <a:defRPr/>
            </a:lvl1pPr>
          </a:lstStyle>
          <a:p>
            <a:fld id="{121E6115-1A70-41E6-B26C-326D53E8FDF6}" type="slidenum">
              <a:rPr lang="sv-SE" smtClean="0"/>
              <a:t>‹#›</a:t>
            </a:fld>
            <a:endParaRPr lang="sv-SE"/>
          </a:p>
        </p:txBody>
      </p:sp>
    </p:spTree>
    <p:extLst>
      <p:ext uri="{BB962C8B-B14F-4D97-AF65-F5344CB8AC3E}">
        <p14:creationId xmlns:p14="http://schemas.microsoft.com/office/powerpoint/2010/main" val="215597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7" name="Platshållare för sidfot 4"/>
          <p:cNvSpPr>
            <a:spLocks noGrp="1"/>
          </p:cNvSpPr>
          <p:nvPr>
            <p:ph type="ftr" sz="quarter" idx="11"/>
          </p:nvPr>
        </p:nvSpPr>
        <p:spPr/>
        <p:txBody>
          <a:bodyPr/>
          <a:lstStyle>
            <a:lvl1pPr>
              <a:defRPr/>
            </a:lvl1pPr>
          </a:lstStyle>
          <a:p>
            <a:pPr>
              <a:defRPr/>
            </a:pPr>
            <a:endParaRPr lang="sv-SE"/>
          </a:p>
        </p:txBody>
      </p:sp>
      <p:sp>
        <p:nvSpPr>
          <p:cNvPr id="8" name="Platshållare för bildnummer 5"/>
          <p:cNvSpPr>
            <a:spLocks noGrp="1"/>
          </p:cNvSpPr>
          <p:nvPr>
            <p:ph type="sldNum" sz="quarter" idx="12"/>
          </p:nvPr>
        </p:nvSpPr>
        <p:spPr/>
        <p:txBody>
          <a:bodyPr/>
          <a:lstStyle>
            <a:lvl1pPr>
              <a:defRPr/>
            </a:lvl1pPr>
          </a:lstStyle>
          <a:p>
            <a:pPr>
              <a:defRPr/>
            </a:pPr>
            <a:fld id="{5BC23D70-4C36-4893-AB92-7472DBBB3F1A}" type="slidenum">
              <a:rPr lang="sv-SE"/>
              <a:pPr>
                <a:defRPr/>
              </a:pPr>
              <a:t>‹#›</a:t>
            </a:fld>
            <a:endParaRPr lang="sv-SE" dirty="0"/>
          </a:p>
        </p:txBody>
      </p:sp>
    </p:spTree>
    <p:extLst>
      <p:ext uri="{BB962C8B-B14F-4D97-AF65-F5344CB8AC3E}">
        <p14:creationId xmlns:p14="http://schemas.microsoft.com/office/powerpoint/2010/main" val="2849563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67B73F6-7601-4422-863A-50A10030B725}" type="slidenum">
              <a:rPr lang="sv-SE"/>
              <a:pPr>
                <a:defRPr/>
              </a:pPr>
              <a:t>‹#›</a:t>
            </a:fld>
            <a:endParaRPr lang="sv-SE" dirty="0"/>
          </a:p>
        </p:txBody>
      </p:sp>
    </p:spTree>
    <p:extLst>
      <p:ext uri="{BB962C8B-B14F-4D97-AF65-F5344CB8AC3E}">
        <p14:creationId xmlns:p14="http://schemas.microsoft.com/office/powerpoint/2010/main" val="232405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57729D09-C9FD-4ADB-AA93-089A87326DCC}" type="slidenum">
              <a:rPr lang="sv-SE"/>
              <a:pPr>
                <a:defRPr/>
              </a:pPr>
              <a:t>‹#›</a:t>
            </a:fld>
            <a:endParaRPr lang="sv-SE" dirty="0"/>
          </a:p>
        </p:txBody>
      </p:sp>
    </p:spTree>
    <p:extLst>
      <p:ext uri="{BB962C8B-B14F-4D97-AF65-F5344CB8AC3E}">
        <p14:creationId xmlns:p14="http://schemas.microsoft.com/office/powerpoint/2010/main" val="273331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10560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5721600" y="2808000"/>
            <a:ext cx="4464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fld id="{D5FD8FD2-B0C4-49E1-B74A-510B646CC21A}" type="datetime1">
              <a:rPr lang="sv-SE" smtClean="0"/>
              <a:t>2016-12-02</a:t>
            </a:fld>
            <a:endParaRPr lang="sv-SE"/>
          </a:p>
        </p:txBody>
      </p:sp>
      <p:sp>
        <p:nvSpPr>
          <p:cNvPr id="6" name="Platshållare för sidfot 4"/>
          <p:cNvSpPr>
            <a:spLocks noGrp="1"/>
          </p:cNvSpPr>
          <p:nvPr>
            <p:ph type="ftr" sz="quarter" idx="11"/>
          </p:nvPr>
        </p:nvSpPr>
        <p:spPr/>
        <p:txBody>
          <a:bodyPr/>
          <a:lstStyle>
            <a:lvl1pPr>
              <a:defRPr/>
            </a:lvl1pPr>
          </a:lstStyle>
          <a:p>
            <a:r>
              <a:rPr lang="sv-SE"/>
              <a:t>Anna-Lena Ljusberg</a:t>
            </a:r>
          </a:p>
        </p:txBody>
      </p:sp>
      <p:sp>
        <p:nvSpPr>
          <p:cNvPr id="7" name="Platshållare för bildnummer 5"/>
          <p:cNvSpPr>
            <a:spLocks noGrp="1"/>
          </p:cNvSpPr>
          <p:nvPr>
            <p:ph type="sldNum" sz="quarter" idx="12"/>
          </p:nvPr>
        </p:nvSpPr>
        <p:spPr/>
        <p:txBody>
          <a:bodyPr/>
          <a:lstStyle>
            <a:lvl1pPr>
              <a:defRPr/>
            </a:lvl1pPr>
          </a:lstStyle>
          <a:p>
            <a:fld id="{121E6115-1A70-41E6-B26C-326D53E8FDF6}" type="slidenum">
              <a:rPr lang="sv-SE" smtClean="0"/>
              <a:t>‹#›</a:t>
            </a:fld>
            <a:endParaRPr lang="sv-SE"/>
          </a:p>
        </p:txBody>
      </p:sp>
    </p:spTree>
    <p:extLst>
      <p:ext uri="{BB962C8B-B14F-4D97-AF65-F5344CB8AC3E}">
        <p14:creationId xmlns:p14="http://schemas.microsoft.com/office/powerpoint/2010/main" val="2639643411"/>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Click to edit Master text styles</a:t>
            </a:r>
          </a:p>
        </p:txBody>
      </p:sp>
      <p:sp>
        <p:nvSpPr>
          <p:cNvPr id="4" name="Platshållare för datum 3"/>
          <p:cNvSpPr>
            <a:spLocks noGrp="1"/>
          </p:cNvSpPr>
          <p:nvPr>
            <p:ph type="dt" sz="half" idx="10"/>
          </p:nvPr>
        </p:nvSpPr>
        <p:spPr/>
        <p:txBody>
          <a:bodyPr/>
          <a:lstStyle>
            <a:lvl1pPr>
              <a:defRPr/>
            </a:lvl1pPr>
          </a:lstStyle>
          <a:p>
            <a:fld id="{D5FD8FD2-B0C4-49E1-B74A-510B646CC21A}" type="datetime1">
              <a:rPr lang="sv-SE" smtClean="0"/>
              <a:t>2016-12-02</a:t>
            </a:fld>
            <a:endParaRPr lang="sv-SE"/>
          </a:p>
        </p:txBody>
      </p:sp>
      <p:sp>
        <p:nvSpPr>
          <p:cNvPr id="5" name="Platshållare för sidfot 4"/>
          <p:cNvSpPr>
            <a:spLocks noGrp="1"/>
          </p:cNvSpPr>
          <p:nvPr>
            <p:ph type="ftr" sz="quarter" idx="11"/>
          </p:nvPr>
        </p:nvSpPr>
        <p:spPr/>
        <p:txBody>
          <a:bodyPr/>
          <a:lstStyle>
            <a:lvl1pPr>
              <a:defRPr/>
            </a:lvl1pPr>
          </a:lstStyle>
          <a:p>
            <a:r>
              <a:rPr lang="sv-SE"/>
              <a:t>Anna-Lena Ljusberg</a:t>
            </a:r>
          </a:p>
        </p:txBody>
      </p:sp>
      <p:sp>
        <p:nvSpPr>
          <p:cNvPr id="6" name="Platshållare för bildnummer 5"/>
          <p:cNvSpPr>
            <a:spLocks noGrp="1"/>
          </p:cNvSpPr>
          <p:nvPr>
            <p:ph type="sldNum" sz="quarter" idx="12"/>
          </p:nvPr>
        </p:nvSpPr>
        <p:spPr/>
        <p:txBody>
          <a:bodyPr/>
          <a:lstStyle>
            <a:lvl1pPr>
              <a:defRPr/>
            </a:lvl1pPr>
          </a:lstStyle>
          <a:p>
            <a:fld id="{121E6115-1A70-41E6-B26C-326D53E8FDF6}" type="slidenum">
              <a:rPr lang="sv-SE" smtClean="0"/>
              <a:t>‹#›</a:t>
            </a:fld>
            <a:endParaRPr lang="sv-SE"/>
          </a:p>
        </p:txBody>
      </p:sp>
    </p:spTree>
    <p:extLst>
      <p:ext uri="{BB962C8B-B14F-4D97-AF65-F5344CB8AC3E}">
        <p14:creationId xmlns:p14="http://schemas.microsoft.com/office/powerpoint/2010/main" val="311470915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1056000" y="1944000"/>
            <a:ext cx="6254400" cy="795600"/>
          </a:xfrm>
        </p:spPr>
        <p:txBody>
          <a:bodyPr/>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1056000" y="2808000"/>
            <a:ext cx="62544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492800" y="1962000"/>
            <a:ext cx="408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3"/>
          <p:cNvSpPr>
            <a:spLocks noGrp="1"/>
          </p:cNvSpPr>
          <p:nvPr>
            <p:ph type="dt" sz="half" idx="10"/>
          </p:nvPr>
        </p:nvSpPr>
        <p:spPr/>
        <p:txBody>
          <a:bodyPr/>
          <a:lstStyle>
            <a:lvl1pPr>
              <a:defRPr/>
            </a:lvl1pPr>
          </a:lstStyle>
          <a:p>
            <a:fld id="{D5FD8FD2-B0C4-49E1-B74A-510B646CC21A}" type="datetime1">
              <a:rPr lang="sv-SE" smtClean="0"/>
              <a:t>2016-12-02</a:t>
            </a:fld>
            <a:endParaRPr lang="sv-SE"/>
          </a:p>
        </p:txBody>
      </p:sp>
      <p:sp>
        <p:nvSpPr>
          <p:cNvPr id="7" name="Platshållare för sidfot 4"/>
          <p:cNvSpPr>
            <a:spLocks noGrp="1"/>
          </p:cNvSpPr>
          <p:nvPr>
            <p:ph type="ftr" sz="quarter" idx="11"/>
          </p:nvPr>
        </p:nvSpPr>
        <p:spPr/>
        <p:txBody>
          <a:bodyPr/>
          <a:lstStyle>
            <a:lvl1pPr>
              <a:defRPr/>
            </a:lvl1pPr>
          </a:lstStyle>
          <a:p>
            <a:r>
              <a:rPr lang="sv-SE"/>
              <a:t>Anna-Lena Ljusberg</a:t>
            </a:r>
          </a:p>
        </p:txBody>
      </p:sp>
      <p:sp>
        <p:nvSpPr>
          <p:cNvPr id="8" name="Platshållare för bildnummer 5"/>
          <p:cNvSpPr>
            <a:spLocks noGrp="1"/>
          </p:cNvSpPr>
          <p:nvPr>
            <p:ph type="sldNum" sz="quarter" idx="12"/>
          </p:nvPr>
        </p:nvSpPr>
        <p:spPr/>
        <p:txBody>
          <a:bodyPr/>
          <a:lstStyle>
            <a:lvl1pPr>
              <a:defRPr/>
            </a:lvl1pPr>
          </a:lstStyle>
          <a:p>
            <a:fld id="{121E6115-1A70-41E6-B26C-326D53E8FDF6}" type="slidenum">
              <a:rPr lang="sv-SE" smtClean="0"/>
              <a:t>‹#›</a:t>
            </a:fld>
            <a:endParaRPr lang="sv-SE"/>
          </a:p>
        </p:txBody>
      </p:sp>
    </p:spTree>
    <p:extLst>
      <p:ext uri="{BB962C8B-B14F-4D97-AF65-F5344CB8AC3E}">
        <p14:creationId xmlns:p14="http://schemas.microsoft.com/office/powerpoint/2010/main" val="1390513685"/>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56000" y="1944000"/>
            <a:ext cx="9134400" cy="40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lvl1pPr>
              <a:defRPr/>
            </a:lvl1pPr>
          </a:lstStyle>
          <a:p>
            <a:fld id="{D5FD8FD2-B0C4-49E1-B74A-510B646CC21A}" type="datetime1">
              <a:rPr lang="sv-SE" smtClean="0"/>
              <a:t>2016-12-02</a:t>
            </a:fld>
            <a:endParaRPr lang="sv-SE"/>
          </a:p>
        </p:txBody>
      </p:sp>
      <p:sp>
        <p:nvSpPr>
          <p:cNvPr id="5" name="Platshållare för sidfot 4"/>
          <p:cNvSpPr>
            <a:spLocks noGrp="1"/>
          </p:cNvSpPr>
          <p:nvPr>
            <p:ph type="ftr" sz="quarter" idx="11"/>
          </p:nvPr>
        </p:nvSpPr>
        <p:spPr/>
        <p:txBody>
          <a:bodyPr/>
          <a:lstStyle>
            <a:lvl1pPr>
              <a:defRPr/>
            </a:lvl1pPr>
          </a:lstStyle>
          <a:p>
            <a:r>
              <a:rPr lang="sv-SE"/>
              <a:t>Anna-Lena Ljusberg</a:t>
            </a:r>
          </a:p>
        </p:txBody>
      </p:sp>
      <p:sp>
        <p:nvSpPr>
          <p:cNvPr id="6" name="Platshållare för bildnummer 5"/>
          <p:cNvSpPr>
            <a:spLocks noGrp="1"/>
          </p:cNvSpPr>
          <p:nvPr>
            <p:ph type="sldNum" sz="quarter" idx="12"/>
          </p:nvPr>
        </p:nvSpPr>
        <p:spPr/>
        <p:txBody>
          <a:bodyPr/>
          <a:lstStyle>
            <a:lvl1pPr>
              <a:defRPr/>
            </a:lvl1pPr>
          </a:lstStyle>
          <a:p>
            <a:fld id="{121E6115-1A70-41E6-B26C-326D53E8FDF6}" type="slidenum">
              <a:rPr lang="sv-SE" smtClean="0"/>
              <a:t>‹#›</a:t>
            </a:fld>
            <a:endParaRPr lang="sv-SE"/>
          </a:p>
        </p:txBody>
      </p:sp>
    </p:spTree>
    <p:extLst>
      <p:ext uri="{BB962C8B-B14F-4D97-AF65-F5344CB8AC3E}">
        <p14:creationId xmlns:p14="http://schemas.microsoft.com/office/powerpoint/2010/main" val="4255502229"/>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fld id="{3114B515-1A17-41D1-AF5F-70DBAEA6CD24}" type="datetime1">
              <a:rPr lang="sv-SE" smtClean="0"/>
              <a:t>2016-12-02</a:t>
            </a:fld>
            <a:endParaRPr lang="sv-SE"/>
          </a:p>
        </p:txBody>
      </p:sp>
      <p:sp>
        <p:nvSpPr>
          <p:cNvPr id="3" name="Platshållare för sidfot 4"/>
          <p:cNvSpPr>
            <a:spLocks noGrp="1"/>
          </p:cNvSpPr>
          <p:nvPr>
            <p:ph type="ftr" sz="quarter" idx="11"/>
          </p:nvPr>
        </p:nvSpPr>
        <p:spPr/>
        <p:txBody>
          <a:bodyPr/>
          <a:lstStyle>
            <a:lvl1pPr>
              <a:defRPr/>
            </a:lvl1pPr>
          </a:lstStyle>
          <a:p>
            <a:r>
              <a:rPr lang="sv-SE"/>
              <a:t>Anna-Lena Ljusberg</a:t>
            </a:r>
          </a:p>
        </p:txBody>
      </p:sp>
      <p:sp>
        <p:nvSpPr>
          <p:cNvPr id="4" name="Platshållare för bildnummer 5"/>
          <p:cNvSpPr>
            <a:spLocks noGrp="1"/>
          </p:cNvSpPr>
          <p:nvPr>
            <p:ph type="sldNum" sz="quarter" idx="12"/>
          </p:nvPr>
        </p:nvSpPr>
        <p:spPr/>
        <p:txBody>
          <a:bodyPr/>
          <a:lstStyle>
            <a:lvl1pPr>
              <a:defRPr/>
            </a:lvl1pPr>
          </a:lstStyle>
          <a:p>
            <a:fld id="{121E6115-1A70-41E6-B26C-326D53E8FDF6}" type="slidenum">
              <a:rPr lang="sv-SE" smtClean="0"/>
              <a:t>‹#›</a:t>
            </a:fld>
            <a:endParaRPr lang="sv-SE"/>
          </a:p>
        </p:txBody>
      </p:sp>
    </p:spTree>
    <p:extLst>
      <p:ext uri="{BB962C8B-B14F-4D97-AF65-F5344CB8AC3E}">
        <p14:creationId xmlns:p14="http://schemas.microsoft.com/office/powerpoint/2010/main" val="159096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fld id="{3BEB2571-C0D3-4AC9-81D7-507E67D499E9}" type="datetime1">
              <a:rPr lang="sv-SE"/>
              <a:pPr>
                <a:defRPr/>
              </a:pPr>
              <a:t>2016-12-02</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 Anna-Lena Ljusberg fil. dok i barn- och ungdomsvetenskap. </a:t>
            </a:r>
          </a:p>
        </p:txBody>
      </p:sp>
      <p:sp>
        <p:nvSpPr>
          <p:cNvPr id="9" name="Rectangle 6"/>
          <p:cNvSpPr>
            <a:spLocks noGrp="1" noChangeArrowheads="1"/>
          </p:cNvSpPr>
          <p:nvPr>
            <p:ph type="sldNum" sz="quarter" idx="12"/>
          </p:nvPr>
        </p:nvSpPr>
        <p:spPr>
          <a:ln/>
        </p:spPr>
        <p:txBody>
          <a:bodyPr/>
          <a:lstStyle>
            <a:lvl1pPr>
              <a:defRPr/>
            </a:lvl1pPr>
          </a:lstStyle>
          <a:p>
            <a:pPr>
              <a:defRPr/>
            </a:pPr>
            <a:fld id="{6965FC85-DEF0-4E5C-9D6C-DD7AA91D8960}" type="slidenum">
              <a:rPr lang="sv-SE" altLang="sv-SE"/>
              <a:pPr>
                <a:defRPr/>
              </a:pPr>
              <a:t>‹#›</a:t>
            </a:fld>
            <a:endParaRPr lang="sv-SE" altLang="sv-SE"/>
          </a:p>
        </p:txBody>
      </p:sp>
    </p:spTree>
    <p:extLst>
      <p:ext uri="{BB962C8B-B14F-4D97-AF65-F5344CB8AC3E}">
        <p14:creationId xmlns:p14="http://schemas.microsoft.com/office/powerpoint/2010/main" val="38134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Picture 9" descr="SU_PPT_kron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82750"/>
            <a:ext cx="7461251"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344000" y="2437200"/>
            <a:ext cx="8841600" cy="1425600"/>
          </a:xfrm>
        </p:spPr>
        <p:txBody>
          <a:bodyPr lIns="72000" tIns="36000" rIns="72000" bIns="36000" anchor="ctr">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3440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a:xfrm>
            <a:off x="2582334" y="6153150"/>
            <a:ext cx="5990167" cy="279400"/>
          </a:xfrm>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AFA58249-C327-4C11-885A-2343C942783A}" type="slidenum">
              <a:rPr lang="sv-SE"/>
              <a:pPr>
                <a:defRPr/>
              </a:pPr>
              <a:t>‹#›</a:t>
            </a:fld>
            <a:endParaRPr lang="sv-SE"/>
          </a:p>
        </p:txBody>
      </p:sp>
    </p:spTree>
    <p:extLst>
      <p:ext uri="{BB962C8B-B14F-4D97-AF65-F5344CB8AC3E}">
        <p14:creationId xmlns:p14="http://schemas.microsoft.com/office/powerpoint/2010/main" val="51819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p:cNvSpPr>
            <a:spLocks noGrp="1"/>
          </p:cNvSpPr>
          <p:nvPr>
            <p:ph type="title"/>
          </p:nvPr>
        </p:nvSpPr>
        <p:spPr bwMode="auto">
          <a:xfrm>
            <a:off x="1056217" y="1944689"/>
            <a:ext cx="9133416"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a:t>
            </a:r>
          </a:p>
        </p:txBody>
      </p:sp>
      <p:sp>
        <p:nvSpPr>
          <p:cNvPr id="2051" name="Platshållare för text 2"/>
          <p:cNvSpPr>
            <a:spLocks noGrp="1"/>
          </p:cNvSpPr>
          <p:nvPr>
            <p:ph type="body" idx="1"/>
          </p:nvPr>
        </p:nvSpPr>
        <p:spPr bwMode="auto">
          <a:xfrm>
            <a:off x="1056217" y="2808289"/>
            <a:ext cx="9133416"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4" name="Platshållare för datum 3"/>
          <p:cNvSpPr>
            <a:spLocks noGrp="1"/>
          </p:cNvSpPr>
          <p:nvPr>
            <p:ph type="dt" sz="half" idx="2"/>
          </p:nvPr>
        </p:nvSpPr>
        <p:spPr>
          <a:xfrm>
            <a:off x="1041400" y="6153150"/>
            <a:ext cx="1498600" cy="279400"/>
          </a:xfrm>
          <a:prstGeom prst="rect">
            <a:avLst/>
          </a:prstGeom>
        </p:spPr>
        <p:txBody>
          <a:bodyPr vert="horz" lIns="91440" tIns="45720" rIns="91440" bIns="45720" rtlCol="0" anchor="ctr"/>
          <a:lstStyle>
            <a:lvl1pPr algn="l"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fld id="{D5FD8FD2-B0C4-49E1-B74A-510B646CC21A}" type="datetime1">
              <a:rPr lang="sv-SE" smtClean="0"/>
              <a:t>2016-12-02</a:t>
            </a:fld>
            <a:endParaRPr lang="sv-SE"/>
          </a:p>
        </p:txBody>
      </p:sp>
      <p:sp>
        <p:nvSpPr>
          <p:cNvPr id="5" name="Platshållare för sidfot 4"/>
          <p:cNvSpPr>
            <a:spLocks noGrp="1"/>
          </p:cNvSpPr>
          <p:nvPr>
            <p:ph type="ftr" sz="quarter" idx="3"/>
          </p:nvPr>
        </p:nvSpPr>
        <p:spPr>
          <a:xfrm>
            <a:off x="2582334" y="6153151"/>
            <a:ext cx="5990167" cy="517525"/>
          </a:xfrm>
          <a:prstGeom prst="rect">
            <a:avLst/>
          </a:prstGeom>
        </p:spPr>
        <p:txBody>
          <a:bodyPr vert="horz" lIns="91440" tIns="45720" rIns="91440" bIns="45720" rtlCol="0" anchor="t"/>
          <a:lstStyle>
            <a:lvl1pPr algn="l"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r>
              <a:rPr lang="sv-SE"/>
              <a:t>Anna-Lena Ljusberg</a:t>
            </a:r>
          </a:p>
        </p:txBody>
      </p:sp>
      <p:sp>
        <p:nvSpPr>
          <p:cNvPr id="6" name="Platshållare för bildnummer 5"/>
          <p:cNvSpPr>
            <a:spLocks noGrp="1"/>
          </p:cNvSpPr>
          <p:nvPr>
            <p:ph type="sldNum" sz="quarter" idx="4"/>
          </p:nvPr>
        </p:nvSpPr>
        <p:spPr>
          <a:xfrm>
            <a:off x="8784167" y="6153150"/>
            <a:ext cx="2844800" cy="279400"/>
          </a:xfrm>
          <a:prstGeom prst="rect">
            <a:avLst/>
          </a:prstGeom>
        </p:spPr>
        <p:txBody>
          <a:bodyPr vert="horz" lIns="91440" tIns="45720" rIns="91440" bIns="45720" rtlCol="0" anchor="ctr"/>
          <a:lstStyle>
            <a:lvl1pPr algn="r"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fld id="{121E6115-1A70-41E6-B26C-326D53E8FDF6}" type="slidenum">
              <a:rPr lang="sv-SE" smtClean="0"/>
              <a:t>‹#›</a:t>
            </a:fld>
            <a:endParaRPr lang="sv-SE"/>
          </a:p>
        </p:txBody>
      </p:sp>
      <p:pic>
        <p:nvPicPr>
          <p:cNvPr id="2055" name="Bildobjekt 6" descr="logo-org-svensk_rg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89634" y="287338"/>
            <a:ext cx="151976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03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8" r:id="rId8"/>
  </p:sldLayoutIdLst>
  <p:hf sldNum="0" hdr="0"/>
  <p:txStyles>
    <p:titleStyle>
      <a:lvl1pPr algn="l" rtl="0" eaLnBrk="1" fontAlgn="base" hangingPunct="1">
        <a:spcBef>
          <a:spcPct val="0"/>
        </a:spcBef>
        <a:spcAft>
          <a:spcPct val="0"/>
        </a:spcAft>
        <a:defRPr sz="2600" b="1" kern="1200">
          <a:solidFill>
            <a:schemeClr val="tx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9pPr>
    </p:titleStyle>
    <p:bodyStyle>
      <a:lvl1pPr marL="342900" indent="-342900" algn="l" rtl="0" eaLnBrk="1" fontAlgn="base" hangingPunct="1">
        <a:lnSpc>
          <a:spcPts val="2900"/>
        </a:lnSpc>
        <a:spcBef>
          <a:spcPct val="20000"/>
        </a:spcBef>
        <a:spcAft>
          <a:spcPct val="0"/>
        </a:spcAft>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Platshållare för rubrik 1"/>
          <p:cNvSpPr>
            <a:spLocks noGrp="1"/>
          </p:cNvSpPr>
          <p:nvPr>
            <p:ph type="title"/>
          </p:nvPr>
        </p:nvSpPr>
        <p:spPr bwMode="auto">
          <a:xfrm>
            <a:off x="1056217" y="1944689"/>
            <a:ext cx="9133416"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a:t>
            </a:r>
          </a:p>
        </p:txBody>
      </p:sp>
      <p:sp>
        <p:nvSpPr>
          <p:cNvPr id="3075" name="Platshållare för text 2"/>
          <p:cNvSpPr>
            <a:spLocks noGrp="1"/>
          </p:cNvSpPr>
          <p:nvPr>
            <p:ph type="body" idx="1"/>
          </p:nvPr>
        </p:nvSpPr>
        <p:spPr bwMode="auto">
          <a:xfrm>
            <a:off x="1056217" y="2808289"/>
            <a:ext cx="9133416"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4" name="Platshållare för datum 3"/>
          <p:cNvSpPr>
            <a:spLocks noGrp="1"/>
          </p:cNvSpPr>
          <p:nvPr>
            <p:ph type="dt" sz="half" idx="2"/>
          </p:nvPr>
        </p:nvSpPr>
        <p:spPr>
          <a:xfrm>
            <a:off x="1041400" y="6153150"/>
            <a:ext cx="1498600" cy="279400"/>
          </a:xfrm>
          <a:prstGeom prst="rect">
            <a:avLst/>
          </a:prstGeom>
        </p:spPr>
        <p:txBody>
          <a:bodyPr vert="horz" lIns="91440" tIns="45720" rIns="91440" bIns="45720" rtlCol="0" anchor="ctr"/>
          <a:lstStyle>
            <a:lvl1pPr algn="l"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endParaRPr lang="sv-SE"/>
          </a:p>
        </p:txBody>
      </p:sp>
      <p:sp>
        <p:nvSpPr>
          <p:cNvPr id="5" name="Platshållare för sidfot 4"/>
          <p:cNvSpPr>
            <a:spLocks noGrp="1"/>
          </p:cNvSpPr>
          <p:nvPr>
            <p:ph type="ftr" sz="quarter" idx="3"/>
          </p:nvPr>
        </p:nvSpPr>
        <p:spPr>
          <a:xfrm>
            <a:off x="2582334" y="6153151"/>
            <a:ext cx="5990167" cy="517525"/>
          </a:xfrm>
          <a:prstGeom prst="rect">
            <a:avLst/>
          </a:prstGeom>
        </p:spPr>
        <p:txBody>
          <a:bodyPr vert="horz" lIns="91440" tIns="45720" rIns="91440" bIns="45720" rtlCol="0" anchor="t"/>
          <a:lstStyle>
            <a:lvl1pPr algn="l"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endParaRPr lang="sv-SE"/>
          </a:p>
        </p:txBody>
      </p:sp>
      <p:sp>
        <p:nvSpPr>
          <p:cNvPr id="6" name="Platshållare för bildnummer 5"/>
          <p:cNvSpPr>
            <a:spLocks noGrp="1"/>
          </p:cNvSpPr>
          <p:nvPr>
            <p:ph type="sldNum" sz="quarter" idx="4"/>
          </p:nvPr>
        </p:nvSpPr>
        <p:spPr>
          <a:xfrm>
            <a:off x="8784167" y="6153150"/>
            <a:ext cx="2844800" cy="279400"/>
          </a:xfrm>
          <a:prstGeom prst="rect">
            <a:avLst/>
          </a:prstGeom>
        </p:spPr>
        <p:txBody>
          <a:bodyPr vert="horz" lIns="91440" tIns="45720" rIns="91440" bIns="45720" rtlCol="0" anchor="ctr"/>
          <a:lstStyle>
            <a:lvl1pPr algn="r"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fld id="{7321D54F-F90D-4547-8265-B8FFFBE1A800}" type="slidenum">
              <a:rPr lang="sv-SE"/>
              <a:pPr>
                <a:defRPr/>
              </a:pPr>
              <a:t>‹#›</a:t>
            </a:fld>
            <a:endParaRPr lang="sv-SE" dirty="0"/>
          </a:p>
        </p:txBody>
      </p:sp>
      <p:pic>
        <p:nvPicPr>
          <p:cNvPr id="3079" name="Bildobjekt 6" descr="logo-org-svensk_rgb.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89634" y="287338"/>
            <a:ext cx="151976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24002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ftr="0" dt="0"/>
  <p:txStyles>
    <p:titleStyle>
      <a:lvl1pPr algn="l" rtl="0" eaLnBrk="1" fontAlgn="base" hangingPunct="1">
        <a:spcBef>
          <a:spcPct val="0"/>
        </a:spcBef>
        <a:spcAft>
          <a:spcPct val="0"/>
        </a:spcAft>
        <a:defRPr sz="2600" b="1" kern="1200">
          <a:solidFill>
            <a:schemeClr val="tx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9pPr>
    </p:titleStyle>
    <p:bodyStyle>
      <a:lvl1pPr marL="342900" indent="-342900" algn="l" rtl="0" eaLnBrk="1" fontAlgn="base" hangingPunct="1">
        <a:lnSpc>
          <a:spcPts val="2900"/>
        </a:lnSpc>
        <a:spcBef>
          <a:spcPct val="20000"/>
        </a:spcBef>
        <a:spcAft>
          <a:spcPct val="0"/>
        </a:spcAft>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Platshållare för rubrik 1"/>
          <p:cNvSpPr>
            <a:spLocks noGrp="1"/>
          </p:cNvSpPr>
          <p:nvPr>
            <p:ph type="title"/>
          </p:nvPr>
        </p:nvSpPr>
        <p:spPr bwMode="auto">
          <a:xfrm>
            <a:off x="1056217" y="1944689"/>
            <a:ext cx="9133416"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a:t>
            </a:r>
          </a:p>
        </p:txBody>
      </p:sp>
      <p:sp>
        <p:nvSpPr>
          <p:cNvPr id="4099" name="Platshållare för text 2"/>
          <p:cNvSpPr>
            <a:spLocks noGrp="1"/>
          </p:cNvSpPr>
          <p:nvPr>
            <p:ph type="body" idx="1"/>
          </p:nvPr>
        </p:nvSpPr>
        <p:spPr bwMode="auto">
          <a:xfrm>
            <a:off x="1056217" y="2808289"/>
            <a:ext cx="9133416"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4" name="Platshållare för datum 3"/>
          <p:cNvSpPr>
            <a:spLocks noGrp="1"/>
          </p:cNvSpPr>
          <p:nvPr>
            <p:ph type="dt" sz="half" idx="2"/>
          </p:nvPr>
        </p:nvSpPr>
        <p:spPr>
          <a:xfrm>
            <a:off x="1041400" y="6153150"/>
            <a:ext cx="1498600" cy="279400"/>
          </a:xfrm>
          <a:prstGeom prst="rect">
            <a:avLst/>
          </a:prstGeom>
        </p:spPr>
        <p:txBody>
          <a:bodyPr vert="horz" lIns="91440" tIns="45720" rIns="91440" bIns="45720" rtlCol="0" anchor="ctr"/>
          <a:lstStyle>
            <a:lvl1pPr algn="l"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endParaRPr lang="sv-SE"/>
          </a:p>
        </p:txBody>
      </p:sp>
      <p:sp>
        <p:nvSpPr>
          <p:cNvPr id="5" name="Platshållare för sidfot 4"/>
          <p:cNvSpPr>
            <a:spLocks noGrp="1"/>
          </p:cNvSpPr>
          <p:nvPr>
            <p:ph type="ftr" sz="quarter" idx="3"/>
          </p:nvPr>
        </p:nvSpPr>
        <p:spPr>
          <a:xfrm>
            <a:off x="2582334" y="6153151"/>
            <a:ext cx="5990167" cy="517525"/>
          </a:xfrm>
          <a:prstGeom prst="rect">
            <a:avLst/>
          </a:prstGeom>
        </p:spPr>
        <p:txBody>
          <a:bodyPr vert="horz" lIns="91440" tIns="45720" rIns="91440" bIns="45720" rtlCol="0" anchor="t"/>
          <a:lstStyle>
            <a:lvl1pPr algn="l"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endParaRPr lang="sv-SE"/>
          </a:p>
        </p:txBody>
      </p:sp>
      <p:sp>
        <p:nvSpPr>
          <p:cNvPr id="6" name="Platshållare för bildnummer 5"/>
          <p:cNvSpPr>
            <a:spLocks noGrp="1"/>
          </p:cNvSpPr>
          <p:nvPr>
            <p:ph type="sldNum" sz="quarter" idx="4"/>
          </p:nvPr>
        </p:nvSpPr>
        <p:spPr>
          <a:xfrm>
            <a:off x="8784167" y="6153150"/>
            <a:ext cx="2844800" cy="279400"/>
          </a:xfrm>
          <a:prstGeom prst="rect">
            <a:avLst/>
          </a:prstGeom>
        </p:spPr>
        <p:txBody>
          <a:bodyPr vert="horz" lIns="91440" tIns="45720" rIns="91440" bIns="45720" rtlCol="0" anchor="ctr"/>
          <a:lstStyle>
            <a:lvl1pPr algn="r" fontAlgn="auto">
              <a:spcBef>
                <a:spcPts val="0"/>
              </a:spcBef>
              <a:spcAft>
                <a:spcPts val="0"/>
              </a:spcAft>
              <a:defRPr sz="1200">
                <a:solidFill>
                  <a:srgbClr val="000000"/>
                </a:solidFill>
                <a:latin typeface="Verdana" pitchFamily="34" charset="0"/>
                <a:ea typeface="Verdana" pitchFamily="34" charset="0"/>
                <a:cs typeface="Verdana" pitchFamily="34" charset="0"/>
              </a:defRPr>
            </a:lvl1pPr>
          </a:lstStyle>
          <a:p>
            <a:pPr>
              <a:defRPr/>
            </a:pPr>
            <a:fld id="{D7E31538-FFEF-4503-B58C-D4E6596B9D1B}" type="slidenum">
              <a:rPr lang="sv-SE"/>
              <a:pPr>
                <a:defRPr/>
              </a:pPr>
              <a:t>‹#›</a:t>
            </a:fld>
            <a:endParaRPr lang="sv-SE" dirty="0"/>
          </a:p>
        </p:txBody>
      </p:sp>
      <p:pic>
        <p:nvPicPr>
          <p:cNvPr id="4103" name="Bildobjekt 6" descr="logo-org-svensk_rgb.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89634" y="287338"/>
            <a:ext cx="151976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1138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sldNum="0" hdr="0" ftr="0" dt="0"/>
  <p:txStyles>
    <p:titleStyle>
      <a:lvl1pPr algn="l" rtl="0" eaLnBrk="1" fontAlgn="base" hangingPunct="1">
        <a:spcBef>
          <a:spcPct val="0"/>
        </a:spcBef>
        <a:spcAft>
          <a:spcPct val="0"/>
        </a:spcAft>
        <a:defRPr sz="2600" b="1" kern="1200">
          <a:solidFill>
            <a:schemeClr val="tx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b="1">
          <a:solidFill>
            <a:schemeClr val="tx1"/>
          </a:solidFill>
          <a:latin typeface="Verdana" pitchFamily="34" charset="0"/>
          <a:ea typeface="Verdana" pitchFamily="34" charset="0"/>
          <a:cs typeface="Verdana" pitchFamily="34" charset="0"/>
        </a:defRPr>
      </a:lvl9pPr>
    </p:titleStyle>
    <p:bodyStyle>
      <a:lvl1pPr marL="342900" indent="-342900" algn="l" rtl="0" eaLnBrk="1" fontAlgn="base" hangingPunct="1">
        <a:lnSpc>
          <a:spcPts val="2900"/>
        </a:lnSpc>
        <a:spcBef>
          <a:spcPct val="20000"/>
        </a:spcBef>
        <a:spcAft>
          <a:spcPct val="0"/>
        </a:spcAft>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
            </a:r>
            <a:br>
              <a:rPr lang="sv-SE" dirty="0"/>
            </a:br>
            <a:r>
              <a:rPr lang="sv-SE" i="1" dirty="0"/>
              <a:t>Institutionaliserad fritid - olika perspektiv på uppväxtvillkor. </a:t>
            </a:r>
            <a:endParaRPr lang="sv-SE" dirty="0"/>
          </a:p>
        </p:txBody>
      </p:sp>
      <p:sp>
        <p:nvSpPr>
          <p:cNvPr id="3" name="Underrubrik 2"/>
          <p:cNvSpPr>
            <a:spLocks noGrp="1"/>
          </p:cNvSpPr>
          <p:nvPr>
            <p:ph type="subTitle" idx="1"/>
          </p:nvPr>
        </p:nvSpPr>
        <p:spPr>
          <a:xfrm>
            <a:off x="1344000" y="4536374"/>
            <a:ext cx="8841600" cy="489226"/>
          </a:xfrm>
        </p:spPr>
        <p:txBody>
          <a:bodyPr>
            <a:normAutofit/>
          </a:bodyPr>
          <a:lstStyle/>
          <a:p>
            <a:r>
              <a:rPr lang="sv-SE" dirty="0"/>
              <a:t>Fil. Dr. Barn och ungdomsvetenskap</a:t>
            </a:r>
          </a:p>
        </p:txBody>
      </p:sp>
      <p:sp>
        <p:nvSpPr>
          <p:cNvPr id="4" name="Platshållare för datum 3"/>
          <p:cNvSpPr>
            <a:spLocks noGrp="1"/>
          </p:cNvSpPr>
          <p:nvPr>
            <p:ph type="dt" sz="half" idx="10"/>
          </p:nvPr>
        </p:nvSpPr>
        <p:spPr/>
        <p:txBody>
          <a:bodyPr/>
          <a:lstStyle/>
          <a:p>
            <a:fld id="{054735C0-F9B9-4F25-978D-9A0475C0E82F}" type="datetime1">
              <a:rPr lang="sv-SE" smtClean="0"/>
              <a:t>2016-12-02</a:t>
            </a:fld>
            <a:endParaRPr lang="sv-SE" dirty="0"/>
          </a:p>
        </p:txBody>
      </p:sp>
      <p:sp>
        <p:nvSpPr>
          <p:cNvPr id="5" name="Platshållare för sidfot 4"/>
          <p:cNvSpPr>
            <a:spLocks noGrp="1"/>
          </p:cNvSpPr>
          <p:nvPr>
            <p:ph type="ftr" sz="quarter" idx="11"/>
          </p:nvPr>
        </p:nvSpPr>
        <p:spPr/>
        <p:txBody>
          <a:bodyPr/>
          <a:lstStyle/>
          <a:p>
            <a:r>
              <a:rPr lang="sv-SE" dirty="0"/>
              <a:t>Anna-Lena Ljusberg</a:t>
            </a:r>
          </a:p>
        </p:txBody>
      </p:sp>
    </p:spTree>
    <p:extLst>
      <p:ext uri="{BB962C8B-B14F-4D97-AF65-F5344CB8AC3E}">
        <p14:creationId xmlns:p14="http://schemas.microsoft.com/office/powerpoint/2010/main" val="76237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normAutofit/>
          </a:bodyPr>
          <a:lstStyle/>
          <a:p>
            <a:r>
              <a:rPr lang="sv-SE" dirty="0"/>
              <a:t>Innehållet i diskursen är kopplat till miljö, tradition och sociala sammanhang. </a:t>
            </a:r>
          </a:p>
          <a:p>
            <a:r>
              <a:rPr lang="sv-SE" dirty="0"/>
              <a:t>Det sociala sammanhanget brukar förklaras med begreppet social praktik. </a:t>
            </a:r>
          </a:p>
          <a:p>
            <a:r>
              <a:rPr lang="sv-SE" dirty="0"/>
              <a:t>Som; konsum, fritidshem och läkarpraktik. </a:t>
            </a:r>
          </a:p>
        </p:txBody>
      </p:sp>
    </p:spTree>
    <p:extLst>
      <p:ext uri="{BB962C8B-B14F-4D97-AF65-F5344CB8AC3E}">
        <p14:creationId xmlns:p14="http://schemas.microsoft.com/office/powerpoint/2010/main" val="374834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Situerade praktiker</a:t>
            </a:r>
          </a:p>
        </p:txBody>
      </p:sp>
      <p:sp>
        <p:nvSpPr>
          <p:cNvPr id="3" name="Platshållare för innehåll 2"/>
          <p:cNvSpPr>
            <a:spLocks noGrp="1"/>
          </p:cNvSpPr>
          <p:nvPr>
            <p:ph idx="1"/>
          </p:nvPr>
        </p:nvSpPr>
        <p:spPr/>
        <p:txBody>
          <a:bodyPr>
            <a:normAutofit/>
          </a:bodyPr>
          <a:lstStyle/>
          <a:p>
            <a:r>
              <a:rPr lang="sv-SE" dirty="0"/>
              <a:t>beteckna att </a:t>
            </a:r>
            <a:r>
              <a:rPr lang="sv-SE" u="sng" dirty="0"/>
              <a:t>handlingar=språk är beroende av sammanhanget</a:t>
            </a:r>
            <a:r>
              <a:rPr lang="sv-SE" dirty="0"/>
              <a:t>. </a:t>
            </a:r>
          </a:p>
        </p:txBody>
      </p:sp>
    </p:spTree>
    <p:extLst>
      <p:ext uri="{BB962C8B-B14F-4D97-AF65-F5344CB8AC3E}">
        <p14:creationId xmlns:p14="http://schemas.microsoft.com/office/powerpoint/2010/main" val="361777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lstStyle/>
          <a:p>
            <a:r>
              <a:rPr lang="sv-SE" dirty="0"/>
              <a:t>I den traditionella utvecklingspsykologin talades inte om att händelser var situerade. </a:t>
            </a:r>
          </a:p>
          <a:p>
            <a:r>
              <a:rPr lang="sv-SE" dirty="0"/>
              <a:t>Från ett relationellt perspektiv, studeras hur barn utvecklas i ett historiskt, socialt och kulturellt sammanhang/kontext. </a:t>
            </a:r>
          </a:p>
        </p:txBody>
      </p:sp>
    </p:spTree>
    <p:extLst>
      <p:ext uri="{BB962C8B-B14F-4D97-AF65-F5344CB8AC3E}">
        <p14:creationId xmlns:p14="http://schemas.microsoft.com/office/powerpoint/2010/main" val="30174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dirty="0"/>
              <a:t>Med ord får vi del av – inlemmas i - den kultur vi växer upp i och med ord formar och formas vår identitet. </a:t>
            </a:r>
          </a:p>
          <a:p>
            <a:r>
              <a:rPr lang="sv-SE" dirty="0"/>
              <a:t>Ord – begrepp - begreppsbildning</a:t>
            </a:r>
          </a:p>
          <a:p>
            <a:pPr marL="0" indent="0">
              <a:buNone/>
            </a:pPr>
            <a:endParaRPr lang="sv-SE" dirty="0"/>
          </a:p>
        </p:txBody>
      </p:sp>
    </p:spTree>
    <p:extLst>
      <p:ext uri="{BB962C8B-B14F-4D97-AF65-F5344CB8AC3E}">
        <p14:creationId xmlns:p14="http://schemas.microsoft.com/office/powerpoint/2010/main" val="53435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normAutofit/>
          </a:bodyPr>
          <a:lstStyle/>
          <a:p>
            <a:r>
              <a:rPr lang="sv-SE" dirty="0"/>
              <a:t>Innehållet i våra tankeprocesser ses alltså från detta perspektiv ha ett socialt ursprung. </a:t>
            </a:r>
          </a:p>
          <a:p>
            <a:r>
              <a:rPr lang="sv-SE" dirty="0"/>
              <a:t>Våra tankar kommer i kontakt med omvärlden via artefakter (även språket ses som en artefakt), och hur vi förstår och tänker är avhängigt de sociala praktiker vi har varit och är delar av. </a:t>
            </a:r>
          </a:p>
        </p:txBody>
      </p:sp>
    </p:spTree>
    <p:extLst>
      <p:ext uri="{BB962C8B-B14F-4D97-AF65-F5344CB8AC3E}">
        <p14:creationId xmlns:p14="http://schemas.microsoft.com/office/powerpoint/2010/main" val="264754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lstStyle/>
          <a:p>
            <a:r>
              <a:rPr lang="sv-SE" dirty="0"/>
              <a:t>Kunskap ses från detta perspektiv aldrig som neutral och ses alltid som förtolkad. </a:t>
            </a:r>
          </a:p>
          <a:p>
            <a:r>
              <a:rPr lang="sv-SE" dirty="0"/>
              <a:t>Att förstå någonting ses då som att “ge mening till”, [t]he meaning is not there to explore, but must be created (Ljusberg &amp; Brodin, 2007). </a:t>
            </a:r>
          </a:p>
          <a:p>
            <a:endParaRPr lang="sv-SE" dirty="0"/>
          </a:p>
        </p:txBody>
      </p:sp>
    </p:spTree>
    <p:extLst>
      <p:ext uri="{BB962C8B-B14F-4D97-AF65-F5344CB8AC3E}">
        <p14:creationId xmlns:p14="http://schemas.microsoft.com/office/powerpoint/2010/main" val="132779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Medieras</a:t>
            </a:r>
            <a:r>
              <a:rPr lang="sv-SE" dirty="0"/>
              <a:t> - förtolkas</a:t>
            </a:r>
          </a:p>
        </p:txBody>
      </p:sp>
      <p:sp>
        <p:nvSpPr>
          <p:cNvPr id="3" name="Platshållare för innehåll 2"/>
          <p:cNvSpPr>
            <a:spLocks noGrp="1"/>
          </p:cNvSpPr>
          <p:nvPr>
            <p:ph idx="1"/>
          </p:nvPr>
        </p:nvSpPr>
        <p:spPr/>
        <p:txBody>
          <a:bodyPr/>
          <a:lstStyle/>
          <a:p>
            <a:r>
              <a:rPr lang="sv-SE" dirty="0"/>
              <a:t>Barnet får mening förtolkad.</a:t>
            </a:r>
          </a:p>
          <a:p>
            <a:r>
              <a:rPr lang="sv-SE" dirty="0"/>
              <a:t>Kulturen förtolkas (medieras) och förmedlas i – ofta oreflekterad – handling (Hundeide, 2006). </a:t>
            </a:r>
          </a:p>
        </p:txBody>
      </p:sp>
    </p:spTree>
    <p:extLst>
      <p:ext uri="{BB962C8B-B14F-4D97-AF65-F5344CB8AC3E}">
        <p14:creationId xmlns:p14="http://schemas.microsoft.com/office/powerpoint/2010/main" val="193244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lstStyle/>
          <a:p>
            <a:r>
              <a:rPr lang="sv-SE" dirty="0"/>
              <a:t>Alla delar; den sociala praktiken, redskapen – tingen - och individen är olika komponenter som hör samman och är lika nödvändiga för att förstå människors handlande eftersom de bestämmer varandra (Säljö, 2005; Wertsch, 1991).</a:t>
            </a:r>
          </a:p>
          <a:p>
            <a:pPr>
              <a:buNone/>
            </a:pPr>
            <a:endParaRPr lang="sv-SE" dirty="0"/>
          </a:p>
        </p:txBody>
      </p:sp>
    </p:spTree>
    <p:extLst>
      <p:ext uri="{BB962C8B-B14F-4D97-AF65-F5344CB8AC3E}">
        <p14:creationId xmlns:p14="http://schemas.microsoft.com/office/powerpoint/2010/main" val="279737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lstStyle/>
          <a:p>
            <a:r>
              <a:rPr lang="sv-SE" dirty="0"/>
              <a:t>När människor runt det lilla barnet ger mening till barnets värld görs detta utifrån olika diskurser som inte ger neutral information utan som även förmedlar värden, orden och meningarna är inbäddade i vårt sätt att ge mening. </a:t>
            </a:r>
          </a:p>
        </p:txBody>
      </p:sp>
    </p:spTree>
    <p:extLst>
      <p:ext uri="{BB962C8B-B14F-4D97-AF65-F5344CB8AC3E}">
        <p14:creationId xmlns:p14="http://schemas.microsoft.com/office/powerpoint/2010/main" val="105726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 ständigt vardande</a:t>
            </a:r>
            <a:endParaRPr lang="en-US" dirty="0"/>
          </a:p>
        </p:txBody>
      </p:sp>
      <p:sp>
        <p:nvSpPr>
          <p:cNvPr id="3" name="Content Placeholder 2"/>
          <p:cNvSpPr>
            <a:spLocks noGrp="1"/>
          </p:cNvSpPr>
          <p:nvPr>
            <p:ph idx="1"/>
          </p:nvPr>
        </p:nvSpPr>
        <p:spPr/>
        <p:txBody>
          <a:bodyPr/>
          <a:lstStyle/>
          <a:p>
            <a:r>
              <a:rPr lang="sv-SE" dirty="0"/>
              <a:t>Människor ”konstruerar” och ”konstrueras”, med det menas att vår subjektivitet blir/görs i det vardagliga samspelet i olika sociala praktiker.</a:t>
            </a:r>
          </a:p>
          <a:p>
            <a:endParaRPr lang="en-US" dirty="0"/>
          </a:p>
        </p:txBody>
      </p:sp>
    </p:spTree>
    <p:extLst>
      <p:ext uri="{BB962C8B-B14F-4D97-AF65-F5344CB8AC3E}">
        <p14:creationId xmlns:p14="http://schemas.microsoft.com/office/powerpoint/2010/main" val="225628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6000" y="558800"/>
            <a:ext cx="6254400" cy="677333"/>
          </a:xfrm>
        </p:spPr>
        <p:txBody>
          <a:bodyPr/>
          <a:lstStyle/>
          <a:p>
            <a:endParaRPr lang="sv-SE"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74438" y="1962000"/>
            <a:ext cx="4821382" cy="3212869"/>
          </a:xfrm>
        </p:spPr>
      </p:pic>
      <p:sp>
        <p:nvSpPr>
          <p:cNvPr id="3" name="Platshållare för innehåll 2"/>
          <p:cNvSpPr>
            <a:spLocks noGrp="1"/>
          </p:cNvSpPr>
          <p:nvPr>
            <p:ph sz="quarter" idx="4"/>
          </p:nvPr>
        </p:nvSpPr>
        <p:spPr/>
        <p:txBody>
          <a:bodyPr/>
          <a:lstStyle/>
          <a:p>
            <a:pPr marL="0" indent="0">
              <a:buNone/>
            </a:pPr>
            <a:r>
              <a:rPr lang="sv-SE" dirty="0"/>
              <a:t>Institutionaliserad fritid</a:t>
            </a:r>
            <a:br>
              <a:rPr lang="sv-SE" dirty="0"/>
            </a:br>
            <a:r>
              <a:rPr lang="sv-SE" dirty="0"/>
              <a:t/>
            </a:r>
            <a:br>
              <a:rPr lang="sv-SE" dirty="0"/>
            </a:br>
            <a:r>
              <a:rPr lang="sv-SE" dirty="0"/>
              <a:t/>
            </a:r>
            <a:br>
              <a:rPr lang="sv-SE" dirty="0"/>
            </a:br>
            <a:r>
              <a:rPr lang="sv-SE" dirty="0"/>
              <a:t>Uppväxtvillkor</a:t>
            </a:r>
            <a:br>
              <a:rPr lang="sv-SE" dirty="0"/>
            </a:br>
            <a:r>
              <a:rPr lang="sv-SE" dirty="0"/>
              <a:t/>
            </a:r>
            <a:br>
              <a:rPr lang="sv-SE" dirty="0"/>
            </a:br>
            <a:r>
              <a:rPr lang="sv-SE" dirty="0"/>
              <a:t/>
            </a:r>
            <a:br>
              <a:rPr lang="sv-SE" dirty="0"/>
            </a:br>
            <a:r>
              <a:rPr lang="sv-SE" dirty="0"/>
              <a:t>Perspektiv</a:t>
            </a:r>
          </a:p>
        </p:txBody>
      </p:sp>
      <p:sp>
        <p:nvSpPr>
          <p:cNvPr id="4" name="Date Placeholder 3"/>
          <p:cNvSpPr>
            <a:spLocks noGrp="1"/>
          </p:cNvSpPr>
          <p:nvPr>
            <p:ph type="dt" sz="half" idx="10"/>
          </p:nvPr>
        </p:nvSpPr>
        <p:spPr/>
        <p:txBody>
          <a:bodyPr/>
          <a:lstStyle/>
          <a:p>
            <a:fld id="{5BEC4B3B-4FAE-4759-A93D-70F59752E42A}" type="datetime1">
              <a:rPr lang="sv-SE" smtClean="0"/>
              <a:t>2016-12-02</a:t>
            </a:fld>
            <a:endParaRPr lang="sv-SE"/>
          </a:p>
        </p:txBody>
      </p:sp>
      <p:sp>
        <p:nvSpPr>
          <p:cNvPr id="5" name="Footer Placeholder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884710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normAutofit fontScale="85000" lnSpcReduction="10000"/>
          </a:bodyPr>
          <a:lstStyle/>
          <a:p>
            <a:r>
              <a:rPr lang="sv-SE" dirty="0"/>
              <a:t>Vi sätter ord på världen, benämner den för det lilla barnet och när vi gör det innefattar det även vår syn på världen. </a:t>
            </a:r>
          </a:p>
          <a:p>
            <a:r>
              <a:rPr lang="sv-SE" dirty="0"/>
              <a:t>När vi benämner världen gör vi det i ett sammanhang – situerat - utifrån ett perspektiv, världen är förtolkad. </a:t>
            </a:r>
          </a:p>
          <a:p>
            <a:r>
              <a:rPr lang="sv-SE" dirty="0"/>
              <a:t>Vi följer det lilla barnets blick som till exempel dras till en lampa, - vi delar synfält/värld med barnet - vi säger ”lampa”, ”lampa”, ”ser du lampan”, ”lampan lyser”. </a:t>
            </a:r>
          </a:p>
        </p:txBody>
      </p:sp>
    </p:spTree>
    <p:extLst>
      <p:ext uri="{BB962C8B-B14F-4D97-AF65-F5344CB8AC3E}">
        <p14:creationId xmlns:p14="http://schemas.microsoft.com/office/powerpoint/2010/main" val="724695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normAutofit/>
          </a:bodyPr>
          <a:lstStyle/>
          <a:p>
            <a:r>
              <a:rPr lang="sv-SE" dirty="0"/>
              <a:t>Samtidigt som vi säger detta förmedlar vi ett värde, vi talar med hjälp av röst och kropp om ifall att det är gott eller ont, bra eller dåligt. </a:t>
            </a:r>
          </a:p>
          <a:p>
            <a:r>
              <a:rPr lang="sv-SE" dirty="0"/>
              <a:t>Ett exempel är när det lilla barnet pekar på en hund och vi säger ”ja där går hunden”, eller bara ”hund” så förmedlar vi beroende på vår egen erfarenhet (”tolkningsbakgrund”) – troligen också om ”hund” är något gott eller ont. </a:t>
            </a:r>
          </a:p>
        </p:txBody>
      </p:sp>
    </p:spTree>
    <p:extLst>
      <p:ext uri="{BB962C8B-B14F-4D97-AF65-F5344CB8AC3E}">
        <p14:creationId xmlns:p14="http://schemas.microsoft.com/office/powerpoint/2010/main" val="148864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normAutofit/>
          </a:bodyPr>
          <a:lstStyle/>
          <a:p>
            <a:r>
              <a:rPr lang="sv-SE" dirty="0"/>
              <a:t>Det vi ser är färgat av hur vi kan förstå det, det finns ingen icke position ingen icketolkning utan allt vi ser tolkar vi och vi gör denna tolkning i ett sammanhang med hjälp av det vi ”vet”. </a:t>
            </a:r>
          </a:p>
          <a:p>
            <a:r>
              <a:rPr lang="sv-SE" dirty="0"/>
              <a:t>Vi ser barnet framför oss och ger mening till – tolkar - hens handlingar i ett sammanhang från vårt eget perspektiv. </a:t>
            </a:r>
          </a:p>
          <a:p>
            <a:endParaRPr lang="sv-SE" dirty="0"/>
          </a:p>
        </p:txBody>
      </p:sp>
    </p:spTree>
    <p:extLst>
      <p:ext uri="{BB962C8B-B14F-4D97-AF65-F5344CB8AC3E}">
        <p14:creationId xmlns:p14="http://schemas.microsoft.com/office/powerpoint/2010/main" val="244172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normAutofit fontScale="70000" lnSpcReduction="20000"/>
          </a:bodyPr>
          <a:lstStyle/>
          <a:p>
            <a:r>
              <a:rPr lang="sv-SE" dirty="0"/>
              <a:t>När vi försöker att förstå hur det är att vara barn i den verksamhet vi arbetar i utgår vi alltså från det speciella sammanhanget samt våra tidigare erfarenheter. </a:t>
            </a:r>
          </a:p>
          <a:p>
            <a:r>
              <a:rPr lang="sv-SE" dirty="0"/>
              <a:t>Våra tidigare erfarenheter utgör en referensram som vi använder för att tolka, för att förstå, fortsättningsvis kallar jag det för vår tolkningsbakgrund. </a:t>
            </a:r>
          </a:p>
          <a:p>
            <a:r>
              <a:rPr lang="sv-SE" dirty="0"/>
              <a:t>Att använda sig av ett teoretiskt perspektiv tar sin utgångspunkt i att olika teorier är beroende av vår tolkningsbakgrund. </a:t>
            </a:r>
          </a:p>
          <a:p>
            <a:endParaRPr lang="sv-SE" dirty="0"/>
          </a:p>
        </p:txBody>
      </p:sp>
    </p:spTree>
    <p:extLst>
      <p:ext uri="{BB962C8B-B14F-4D97-AF65-F5344CB8AC3E}">
        <p14:creationId xmlns:p14="http://schemas.microsoft.com/office/powerpoint/2010/main" val="4142108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0" y="2808288"/>
            <a:ext cx="6850063" cy="3214687"/>
          </a:xfrm>
        </p:spPr>
        <p:txBody>
          <a:bodyPr>
            <a:normAutofit/>
          </a:bodyPr>
          <a:lstStyle/>
          <a:p>
            <a:r>
              <a:rPr lang="sv-SE" dirty="0"/>
              <a:t>Om vi kopplar detta till barnsyn. </a:t>
            </a:r>
          </a:p>
          <a:p>
            <a:r>
              <a:rPr lang="sv-SE" dirty="0"/>
              <a:t>Handlar mötet med barn även om vilken barnsyn vi har. </a:t>
            </a:r>
          </a:p>
          <a:p>
            <a:r>
              <a:rPr lang="sv-SE" dirty="0"/>
              <a:t>Den barnsyn var och en har, blir på detta sätt sett privat samtidigt har vi bildat vår barnsyn i ett socialt, kulturellt och historiskt sammanhang vilket kan benämnas som en kollektiv kunskap. </a:t>
            </a:r>
          </a:p>
        </p:txBody>
      </p:sp>
    </p:spTree>
    <p:extLst>
      <p:ext uri="{BB962C8B-B14F-4D97-AF65-F5344CB8AC3E}">
        <p14:creationId xmlns:p14="http://schemas.microsoft.com/office/powerpoint/2010/main" val="1300023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v-SE"/>
          </a:p>
        </p:txBody>
      </p:sp>
      <p:sp>
        <p:nvSpPr>
          <p:cNvPr id="5" name="Content Placeholder 4"/>
          <p:cNvSpPr>
            <a:spLocks noGrp="1"/>
          </p:cNvSpPr>
          <p:nvPr>
            <p:ph idx="1"/>
          </p:nvPr>
        </p:nvSpPr>
        <p:spPr>
          <a:xfrm>
            <a:off x="1056217" y="2808289"/>
            <a:ext cx="9133416" cy="3438132"/>
          </a:xfrm>
        </p:spPr>
        <p:txBody>
          <a:bodyPr/>
          <a:lstStyle/>
          <a:p>
            <a:r>
              <a:rPr lang="sv-SE" dirty="0"/>
              <a:t>Vilket barn är det möjligt att vara här?</a:t>
            </a:r>
          </a:p>
          <a:p>
            <a:r>
              <a:rPr lang="sv-SE" dirty="0"/>
              <a:t>Flickpojke?</a:t>
            </a:r>
          </a:p>
          <a:p>
            <a:r>
              <a:rPr lang="sv-SE" dirty="0"/>
              <a:t>Flickflicka?</a:t>
            </a:r>
          </a:p>
          <a:p>
            <a:r>
              <a:rPr lang="sv-SE" dirty="0"/>
              <a:t>Övergiven?</a:t>
            </a:r>
          </a:p>
          <a:p>
            <a:r>
              <a:rPr lang="sv-SE" dirty="0"/>
              <a:t>Ursinnig?</a:t>
            </a:r>
          </a:p>
          <a:p>
            <a:r>
              <a:rPr lang="sv-SE" dirty="0"/>
              <a:t>Trasig?</a:t>
            </a:r>
          </a:p>
          <a:p>
            <a:r>
              <a:rPr lang="sv-SE" dirty="0"/>
              <a:t>Utåtagerande?</a:t>
            </a:r>
          </a:p>
          <a:p>
            <a:r>
              <a:rPr lang="sv-SE" dirty="0"/>
              <a:t>Blyg?</a:t>
            </a:r>
          </a:p>
        </p:txBody>
      </p:sp>
      <p:sp>
        <p:nvSpPr>
          <p:cNvPr id="2" name="Date Placeholder 1"/>
          <p:cNvSpPr>
            <a:spLocks noGrp="1"/>
          </p:cNvSpPr>
          <p:nvPr>
            <p:ph type="dt" sz="half" idx="10"/>
          </p:nvPr>
        </p:nvSpPr>
        <p:spPr/>
        <p:txBody>
          <a:bodyPr/>
          <a:lstStyle/>
          <a:p>
            <a:fld id="{3114B515-1A17-41D1-AF5F-70DBAEA6CD24}" type="datetime1">
              <a:rPr lang="sv-SE" smtClean="0"/>
              <a:t>2016-12-02</a:t>
            </a:fld>
            <a:endParaRPr lang="sv-SE"/>
          </a:p>
        </p:txBody>
      </p:sp>
      <p:sp>
        <p:nvSpPr>
          <p:cNvPr id="3" name="Footer Placeholder 2"/>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3159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Makt - ansvar</a:t>
            </a:r>
          </a:p>
        </p:txBody>
      </p:sp>
      <p:sp>
        <p:nvSpPr>
          <p:cNvPr id="3" name="Platshållare för innehåll 2"/>
          <p:cNvSpPr>
            <a:spLocks noGrp="1"/>
          </p:cNvSpPr>
          <p:nvPr>
            <p:ph idx="1"/>
          </p:nvPr>
        </p:nvSpPr>
        <p:spPr/>
        <p:txBody>
          <a:bodyPr/>
          <a:lstStyle/>
          <a:p>
            <a:r>
              <a:rPr lang="sv-SE" dirty="0"/>
              <a:t>Ser man på barnsyn som något som inte är givet utan som en konstruktion och att barnsynen innebär att barn får olika uppväxtvillkor beroende på sammanhang får vuxna i mötet med barn ett större ansvar.</a:t>
            </a:r>
          </a:p>
        </p:txBody>
      </p:sp>
    </p:spTree>
    <p:extLst>
      <p:ext uri="{BB962C8B-B14F-4D97-AF65-F5344CB8AC3E}">
        <p14:creationId xmlns:p14="http://schemas.microsoft.com/office/powerpoint/2010/main" val="4030680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Stänga - öppna</a:t>
            </a:r>
          </a:p>
        </p:txBody>
      </p:sp>
      <p:sp>
        <p:nvSpPr>
          <p:cNvPr id="3" name="Content Placeholder 2"/>
          <p:cNvSpPr>
            <a:spLocks noGrp="1"/>
          </p:cNvSpPr>
          <p:nvPr>
            <p:ph idx="1"/>
          </p:nvPr>
        </p:nvSpPr>
        <p:spPr/>
        <p:txBody>
          <a:bodyPr/>
          <a:lstStyle/>
          <a:p>
            <a:pPr marL="0" indent="0">
              <a:buNone/>
            </a:pPr>
            <a:endParaRPr lang="sv-SE" dirty="0"/>
          </a:p>
          <a:p>
            <a:pPr marL="0" indent="0">
              <a:buNone/>
            </a:pPr>
            <a:r>
              <a:rPr lang="sv-SE" dirty="0"/>
              <a:t>När diagnosen ADHD blivit introducerad och antagen som relevant ingår den i personalens tolkningsbakgrund och blir verksam i meningsskapandet. (Hjörne, 2009)</a:t>
            </a:r>
          </a:p>
          <a:p>
            <a:endParaRPr lang="en-US" dirty="0"/>
          </a:p>
        </p:txBody>
      </p:sp>
    </p:spTree>
    <p:extLst>
      <p:ext uri="{BB962C8B-B14F-4D97-AF65-F5344CB8AC3E}">
        <p14:creationId xmlns:p14="http://schemas.microsoft.com/office/powerpoint/2010/main" val="801520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5"/>
          <p:cNvSpPr>
            <a:spLocks noGrp="1"/>
          </p:cNvSpPr>
          <p:nvPr>
            <p:ph type="title"/>
          </p:nvPr>
        </p:nvSpPr>
        <p:spPr/>
        <p:txBody>
          <a:bodyPr/>
          <a:lstStyle/>
          <a:p>
            <a:pPr eaLnBrk="1" hangingPunct="1"/>
            <a:r>
              <a:rPr lang="sv-SE" altLang="sv-SE"/>
              <a:t>Två olika perspektiv</a:t>
            </a:r>
          </a:p>
        </p:txBody>
      </p:sp>
      <p:sp>
        <p:nvSpPr>
          <p:cNvPr id="30723" name="Platshållare för innehåll 6"/>
          <p:cNvSpPr>
            <a:spLocks noGrp="1"/>
          </p:cNvSpPr>
          <p:nvPr>
            <p:ph sz="half" idx="1"/>
          </p:nvPr>
        </p:nvSpPr>
        <p:spPr>
          <a:xfrm>
            <a:off x="2208213" y="2806700"/>
            <a:ext cx="3454400" cy="3214688"/>
          </a:xfrm>
        </p:spPr>
        <p:txBody>
          <a:bodyPr/>
          <a:lstStyle/>
          <a:p>
            <a:pPr eaLnBrk="1" hangingPunct="1"/>
            <a:endParaRPr lang="sv-SE" altLang="sv-SE" sz="3600"/>
          </a:p>
          <a:p>
            <a:pPr eaLnBrk="1" hangingPunct="1"/>
            <a:endParaRPr lang="sv-SE" altLang="sv-SE" sz="3600"/>
          </a:p>
          <a:p>
            <a:pPr eaLnBrk="1" hangingPunct="1"/>
            <a:r>
              <a:rPr lang="sv-SE" altLang="sv-SE" sz="2400"/>
              <a:t>Konstruktionistiskt</a:t>
            </a:r>
          </a:p>
          <a:p>
            <a:pPr eaLnBrk="1" hangingPunct="1"/>
            <a:r>
              <a:rPr lang="sv-SE" altLang="sv-SE" sz="2400"/>
              <a:t>Relationellt</a:t>
            </a:r>
          </a:p>
        </p:txBody>
      </p:sp>
      <p:sp>
        <p:nvSpPr>
          <p:cNvPr id="30724" name="Platshållare för innehåll 7"/>
          <p:cNvSpPr>
            <a:spLocks noGrp="1"/>
          </p:cNvSpPr>
          <p:nvPr>
            <p:ph sz="half" idx="2"/>
          </p:nvPr>
        </p:nvSpPr>
        <p:spPr/>
        <p:txBody>
          <a:bodyPr/>
          <a:lstStyle/>
          <a:p>
            <a:pPr eaLnBrk="1" hangingPunct="1"/>
            <a:endParaRPr lang="sv-SE" altLang="sv-SE" sz="3600"/>
          </a:p>
          <a:p>
            <a:pPr eaLnBrk="1" hangingPunct="1"/>
            <a:endParaRPr lang="sv-SE" altLang="sv-SE" sz="3600"/>
          </a:p>
          <a:p>
            <a:pPr eaLnBrk="1" hangingPunct="1"/>
            <a:r>
              <a:rPr lang="sv-SE" altLang="sv-SE" sz="2400"/>
              <a:t>Kompensatoriskt</a:t>
            </a:r>
          </a:p>
          <a:p>
            <a:pPr eaLnBrk="1" hangingPunct="1"/>
            <a:r>
              <a:rPr lang="sv-SE" altLang="sv-SE" sz="2400"/>
              <a:t>Individperspektiv</a:t>
            </a:r>
          </a:p>
        </p:txBody>
      </p:sp>
      <p:sp>
        <p:nvSpPr>
          <p:cNvPr id="24579" name="Platshållare för datum 2"/>
          <p:cNvSpPr>
            <a:spLocks noGrp="1"/>
          </p:cNvSpPr>
          <p:nvPr>
            <p:ph type="dt" sz="half" idx="10"/>
          </p:nvPr>
        </p:nvSpPr>
        <p:spPr/>
        <p:txBody>
          <a:bodyPr/>
          <a:lstStyle/>
          <a:p>
            <a:pPr>
              <a:defRPr/>
            </a:pPr>
            <a:fld id="{AEA0C0F8-227B-47BE-A119-326850CC89FF}" type="datetime1">
              <a:rPr lang="sv-SE" smtClean="0"/>
              <a:pPr>
                <a:defRPr/>
              </a:pPr>
              <a:t>2016-12-02</a:t>
            </a:fld>
            <a:endParaRPr lang="sv-SE"/>
          </a:p>
        </p:txBody>
      </p:sp>
      <p:sp>
        <p:nvSpPr>
          <p:cNvPr id="24580" name="Platshållare för sidfot 3"/>
          <p:cNvSpPr>
            <a:spLocks noGrp="1"/>
          </p:cNvSpPr>
          <p:nvPr>
            <p:ph type="ftr" sz="quarter" idx="11"/>
          </p:nvPr>
        </p:nvSpPr>
        <p:spPr/>
        <p:txBody>
          <a:bodyPr/>
          <a:lstStyle/>
          <a:p>
            <a:pPr>
              <a:defRPr/>
            </a:pPr>
            <a:r>
              <a:rPr lang="sv-SE"/>
              <a:t>/ Anna-Lena Ljusberg </a:t>
            </a:r>
          </a:p>
        </p:txBody>
      </p:sp>
    </p:spTree>
    <p:extLst>
      <p:ext uri="{BB962C8B-B14F-4D97-AF65-F5344CB8AC3E}">
        <p14:creationId xmlns:p14="http://schemas.microsoft.com/office/powerpoint/2010/main" val="189927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p:txBody>
          <a:bodyPr/>
          <a:lstStyle/>
          <a:p>
            <a:pPr eaLnBrk="1" hangingPunct="1"/>
            <a:r>
              <a:rPr lang="sv-SE" altLang="sv-SE">
                <a:solidFill>
                  <a:srgbClr val="7B9899"/>
                </a:solidFill>
              </a:rPr>
              <a:t>Kompensatoriskt perspektiv</a:t>
            </a:r>
          </a:p>
        </p:txBody>
      </p:sp>
      <p:sp>
        <p:nvSpPr>
          <p:cNvPr id="31747" name="Platshållare för innehåll 2"/>
          <p:cNvSpPr>
            <a:spLocks noGrp="1"/>
          </p:cNvSpPr>
          <p:nvPr>
            <p:ph idx="1"/>
          </p:nvPr>
        </p:nvSpPr>
        <p:spPr/>
        <p:txBody>
          <a:bodyPr/>
          <a:lstStyle/>
          <a:p>
            <a:pPr eaLnBrk="1" hangingPunct="1">
              <a:buFont typeface="Wingdings 2" panose="05020102010507070707" pitchFamily="18" charset="2"/>
              <a:buNone/>
            </a:pPr>
            <a:r>
              <a:rPr lang="sv-SE" altLang="sv-SE" dirty="0"/>
              <a:t>Kompensatoriskt perspektiv eller </a:t>
            </a:r>
          </a:p>
          <a:p>
            <a:pPr eaLnBrk="1" hangingPunct="1">
              <a:buFont typeface="Wingdings 2" panose="05020102010507070707" pitchFamily="18" charset="2"/>
              <a:buNone/>
            </a:pPr>
            <a:r>
              <a:rPr lang="sv-SE" altLang="sv-SE" dirty="0"/>
              <a:t>medicinskt-psykologiskt </a:t>
            </a:r>
          </a:p>
          <a:p>
            <a:pPr eaLnBrk="1" hangingPunct="1">
              <a:buFont typeface="Wingdings 2" panose="05020102010507070707" pitchFamily="18" charset="2"/>
              <a:buNone/>
            </a:pPr>
            <a:r>
              <a:rPr lang="sv-SE" altLang="sv-SE" dirty="0"/>
              <a:t>(Bailey, 1998), </a:t>
            </a:r>
          </a:p>
          <a:p>
            <a:pPr eaLnBrk="1" hangingPunct="1">
              <a:buFont typeface="Wingdings 2" panose="05020102010507070707" pitchFamily="18" charset="2"/>
              <a:buNone/>
            </a:pPr>
            <a:r>
              <a:rPr lang="sv-SE" altLang="sv-SE" dirty="0"/>
              <a:t>individperspektiv eller </a:t>
            </a:r>
          </a:p>
          <a:p>
            <a:pPr eaLnBrk="1" hangingPunct="1">
              <a:buFont typeface="Wingdings 2" panose="05020102010507070707" pitchFamily="18" charset="2"/>
              <a:buNone/>
            </a:pPr>
            <a:r>
              <a:rPr lang="sv-SE" altLang="sv-SE" dirty="0"/>
              <a:t>kategoriskt perspektiv</a:t>
            </a:r>
          </a:p>
          <a:p>
            <a:pPr eaLnBrk="1" hangingPunct="1">
              <a:buFont typeface="Wingdings 2" panose="05020102010507070707" pitchFamily="18" charset="2"/>
              <a:buNone/>
            </a:pPr>
            <a:r>
              <a:rPr lang="sv-SE" altLang="sv-SE" dirty="0"/>
              <a:t>(Emanuelsson och Rosenqvist, 2001). </a:t>
            </a:r>
          </a:p>
          <a:p>
            <a:pPr eaLnBrk="1" hangingPunct="1"/>
            <a:endParaRPr lang="sv-SE" altLang="sv-SE" dirty="0"/>
          </a:p>
        </p:txBody>
      </p:sp>
      <p:sp>
        <p:nvSpPr>
          <p:cNvPr id="25603" name="Platshållare för datum 3"/>
          <p:cNvSpPr>
            <a:spLocks noGrp="1"/>
          </p:cNvSpPr>
          <p:nvPr>
            <p:ph type="dt" sz="half" idx="10"/>
          </p:nvPr>
        </p:nvSpPr>
        <p:spPr/>
        <p:txBody>
          <a:bodyPr/>
          <a:lstStyle/>
          <a:p>
            <a:pPr>
              <a:defRPr/>
            </a:pPr>
            <a:fld id="{6D27A173-2979-4B92-BA15-8C50DDD52734}" type="datetime1">
              <a:rPr lang="sv-SE" smtClean="0"/>
              <a:pPr>
                <a:defRPr/>
              </a:pPr>
              <a:t>2016-12-02</a:t>
            </a:fld>
            <a:endParaRPr lang="sv-SE"/>
          </a:p>
        </p:txBody>
      </p:sp>
      <p:sp>
        <p:nvSpPr>
          <p:cNvPr id="25604" name="Platshållare för sidfot 4"/>
          <p:cNvSpPr>
            <a:spLocks noGrp="1"/>
          </p:cNvSpPr>
          <p:nvPr>
            <p:ph type="ftr" sz="quarter" idx="11"/>
          </p:nvPr>
        </p:nvSpPr>
        <p:spPr/>
        <p:txBody>
          <a:bodyPr/>
          <a:lstStyle/>
          <a:p>
            <a:pPr>
              <a:defRPr/>
            </a:pPr>
            <a:r>
              <a:rPr lang="sv-SE"/>
              <a:t>/ Anna-Lena Ljusberg </a:t>
            </a:r>
          </a:p>
        </p:txBody>
      </p:sp>
    </p:spTree>
    <p:extLst>
      <p:ext uri="{BB962C8B-B14F-4D97-AF65-F5344CB8AC3E}">
        <p14:creationId xmlns:p14="http://schemas.microsoft.com/office/powerpoint/2010/main" val="256142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 y="1530627"/>
            <a:ext cx="11867321" cy="745434"/>
          </a:xfrm>
        </p:spPr>
        <p:txBody>
          <a:bodyPr/>
          <a:lstStyle/>
          <a:p>
            <a:r>
              <a:rPr lang="sv-SE" dirty="0"/>
              <a:t>Barn i utsatta livssituationer - Elever och emotionell utsatthet</a:t>
            </a:r>
          </a:p>
        </p:txBody>
      </p:sp>
      <p:sp>
        <p:nvSpPr>
          <p:cNvPr id="3" name="Content Placeholder 2"/>
          <p:cNvSpPr>
            <a:spLocks noGrp="1"/>
          </p:cNvSpPr>
          <p:nvPr>
            <p:ph idx="1"/>
          </p:nvPr>
        </p:nvSpPr>
        <p:spPr/>
        <p:txBody>
          <a:bodyPr/>
          <a:lstStyle/>
          <a:p>
            <a:r>
              <a:rPr lang="sv-SE" dirty="0"/>
              <a:t>Utgångspunkt – situation, mellanrum</a:t>
            </a:r>
          </a:p>
          <a:p>
            <a:r>
              <a:rPr lang="sv-SE" dirty="0"/>
              <a:t>Etnografi – hur är det att vara barn här? </a:t>
            </a:r>
          </a:p>
          <a:p>
            <a:r>
              <a:rPr lang="sv-SE" dirty="0"/>
              <a:t>Vilka positioner är möjliga här? </a:t>
            </a:r>
          </a:p>
          <a:p>
            <a:r>
              <a:rPr lang="sv-SE" dirty="0"/>
              <a:t>Teori + resultat</a:t>
            </a:r>
          </a:p>
          <a:p>
            <a:pPr marL="0" indent="0">
              <a:buNone/>
            </a:pPr>
            <a:r>
              <a:rPr lang="sv-SE" dirty="0"/>
              <a:t>-avhandling, att vara barn i särskild undervisningsgrupp och </a:t>
            </a:r>
          </a:p>
          <a:p>
            <a:pPr>
              <a:buFontTx/>
              <a:buChar char="-"/>
            </a:pPr>
            <a:r>
              <a:rPr lang="sv-SE" dirty="0"/>
              <a:t>rapport, att vara barn i fritidshem</a:t>
            </a:r>
          </a:p>
          <a:p>
            <a:pPr>
              <a:buFontTx/>
              <a:buChar char="-"/>
            </a:pPr>
            <a:r>
              <a:rPr lang="sv-SE" dirty="0"/>
              <a:t>antologibidrag</a:t>
            </a:r>
          </a:p>
        </p:txBody>
      </p:sp>
    </p:spTree>
    <p:extLst>
      <p:ext uri="{BB962C8B-B14F-4D97-AF65-F5344CB8AC3E}">
        <p14:creationId xmlns:p14="http://schemas.microsoft.com/office/powerpoint/2010/main" val="1791548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a:xfrm>
            <a:off x="1056217" y="237507"/>
            <a:ext cx="9133416" cy="641267"/>
          </a:xfrm>
        </p:spPr>
        <p:txBody>
          <a:bodyPr/>
          <a:lstStyle/>
          <a:p>
            <a:pPr eaLnBrk="1" hangingPunct="1"/>
            <a:r>
              <a:rPr lang="sv-SE" altLang="sv-SE">
                <a:solidFill>
                  <a:srgbClr val="7B9899"/>
                </a:solidFill>
              </a:rPr>
              <a:t>I det kompensatoriska perspektivet</a:t>
            </a:r>
          </a:p>
        </p:txBody>
      </p:sp>
      <p:sp>
        <p:nvSpPr>
          <p:cNvPr id="3" name="Platshållare för innehåll 2"/>
          <p:cNvSpPr>
            <a:spLocks noGrp="1"/>
          </p:cNvSpPr>
          <p:nvPr>
            <p:ph idx="1"/>
          </p:nvPr>
        </p:nvSpPr>
        <p:spPr>
          <a:xfrm>
            <a:off x="1056217" y="878775"/>
            <a:ext cx="9133416" cy="5890160"/>
          </a:xfrm>
        </p:spPr>
        <p:txBody>
          <a:bodyPr>
            <a:normAutofit/>
          </a:bodyPr>
          <a:lstStyle/>
          <a:p>
            <a:pPr marL="274320" indent="-274320">
              <a:buNone/>
              <a:defRPr/>
            </a:pPr>
            <a:r>
              <a:rPr lang="sv-SE" dirty="0"/>
              <a:t>ses särskilda behov; </a:t>
            </a:r>
          </a:p>
          <a:p>
            <a:pPr marL="274320" indent="-274320">
              <a:buNone/>
              <a:defRPr/>
            </a:pPr>
            <a:endParaRPr lang="sv-SE" dirty="0"/>
          </a:p>
          <a:p>
            <a:pPr marL="274320" indent="-274320">
              <a:buFont typeface="Wingdings 2"/>
              <a:buChar char=""/>
              <a:defRPr/>
            </a:pPr>
            <a:r>
              <a:rPr lang="sv-SE" dirty="0"/>
              <a:t>som en individuell egenskap, </a:t>
            </a:r>
          </a:p>
          <a:p>
            <a:pPr marL="274320" indent="-274320">
              <a:buNone/>
              <a:defRPr/>
            </a:pPr>
            <a:r>
              <a:rPr lang="sv-SE" dirty="0"/>
              <a:t>sådana behov avgränsas och kategoriseras. … </a:t>
            </a:r>
          </a:p>
          <a:p>
            <a:pPr marL="274320" indent="-274320">
              <a:buNone/>
              <a:defRPr/>
            </a:pPr>
            <a:endParaRPr lang="sv-SE" dirty="0"/>
          </a:p>
          <a:p>
            <a:pPr marL="274320" indent="-274320">
              <a:buFont typeface="Wingdings 2"/>
              <a:buChar char=""/>
              <a:defRPr/>
            </a:pPr>
            <a:r>
              <a:rPr lang="sv-SE" dirty="0"/>
              <a:t>speciellt, snarare än inkluderande stöd förespråkas.</a:t>
            </a:r>
          </a:p>
          <a:p>
            <a:pPr marL="274320" indent="-274320">
              <a:buFont typeface="Wingdings 2"/>
              <a:buChar char=""/>
              <a:defRPr/>
            </a:pPr>
            <a:endParaRPr lang="sv-SE" dirty="0"/>
          </a:p>
          <a:p>
            <a:pPr marL="274320" indent="-274320">
              <a:buFont typeface="Wingdings 2"/>
              <a:buChar char=""/>
              <a:defRPr/>
            </a:pPr>
            <a:r>
              <a:rPr lang="sv-SE" dirty="0"/>
              <a:t>specialpedagogisk kompetens ses som att kompetent stöd ges direkt, relaterat till de diagnostiserade problemen hos eleverna,</a:t>
            </a:r>
          </a:p>
          <a:p>
            <a:pPr marL="0" indent="0">
              <a:buNone/>
              <a:defRPr/>
            </a:pPr>
            <a:r>
              <a:rPr lang="sv-SE" dirty="0"/>
              <a:t> </a:t>
            </a:r>
          </a:p>
          <a:p>
            <a:pPr marL="274320" indent="-274320">
              <a:buFont typeface="Wingdings 2"/>
              <a:buChar char=""/>
              <a:defRPr/>
            </a:pPr>
            <a:r>
              <a:rPr lang="sv-SE" dirty="0"/>
              <a:t>skälet till specialpedagogiska behov ses som beroende på att elever har svårigheter som är antingen medfödda eller på annat sätt bundna till individen. </a:t>
            </a:r>
            <a:r>
              <a:rPr lang="sv-SE" sz="1900" dirty="0"/>
              <a:t>(</a:t>
            </a:r>
            <a:r>
              <a:rPr lang="sv-SE" sz="1900" dirty="0" err="1"/>
              <a:t>Nilholm</a:t>
            </a:r>
            <a:r>
              <a:rPr lang="sv-SE" sz="1900" dirty="0"/>
              <a:t>, 2006, s. 17)</a:t>
            </a:r>
          </a:p>
          <a:p>
            <a:pPr marL="0" indent="0">
              <a:buNone/>
              <a:defRPr/>
            </a:pPr>
            <a:r>
              <a:rPr lang="sv-SE" sz="1900" dirty="0"/>
              <a:t>                                                              </a:t>
            </a:r>
            <a:endParaRPr lang="sv-SE" dirty="0"/>
          </a:p>
        </p:txBody>
      </p:sp>
      <p:sp>
        <p:nvSpPr>
          <p:cNvPr id="26627" name="Platshållare för datum 3"/>
          <p:cNvSpPr>
            <a:spLocks noGrp="1"/>
          </p:cNvSpPr>
          <p:nvPr>
            <p:ph type="dt" sz="half" idx="10"/>
          </p:nvPr>
        </p:nvSpPr>
        <p:spPr/>
        <p:txBody>
          <a:bodyPr/>
          <a:lstStyle/>
          <a:p>
            <a:pPr>
              <a:defRPr/>
            </a:pPr>
            <a:fld id="{2E5E9156-7935-4E4A-B3B0-81FAB4A14174}" type="datetime1">
              <a:rPr lang="sv-SE" smtClean="0"/>
              <a:pPr>
                <a:defRPr/>
              </a:pPr>
              <a:t>2016-12-02</a:t>
            </a:fld>
            <a:endParaRPr lang="sv-SE"/>
          </a:p>
        </p:txBody>
      </p:sp>
      <p:sp>
        <p:nvSpPr>
          <p:cNvPr id="26628" name="Platshållare för sidfot 4"/>
          <p:cNvSpPr>
            <a:spLocks noGrp="1"/>
          </p:cNvSpPr>
          <p:nvPr>
            <p:ph type="ftr" sz="quarter" idx="11"/>
          </p:nvPr>
        </p:nvSpPr>
        <p:spPr/>
        <p:txBody>
          <a:bodyPr/>
          <a:lstStyle/>
          <a:p>
            <a:pPr>
              <a:defRPr/>
            </a:pPr>
            <a:r>
              <a:rPr lang="sv-SE"/>
              <a:t>/ Anna-Lena Ljusberg </a:t>
            </a:r>
          </a:p>
        </p:txBody>
      </p:sp>
    </p:spTree>
    <p:extLst>
      <p:ext uri="{BB962C8B-B14F-4D97-AF65-F5344CB8AC3E}">
        <p14:creationId xmlns:p14="http://schemas.microsoft.com/office/powerpoint/2010/main" val="320298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Relationellt perspektiv</a:t>
            </a:r>
          </a:p>
        </p:txBody>
      </p:sp>
      <p:sp>
        <p:nvSpPr>
          <p:cNvPr id="3" name="Content Placeholder 2"/>
          <p:cNvSpPr>
            <a:spLocks noGrp="1"/>
          </p:cNvSpPr>
          <p:nvPr>
            <p:ph idx="1"/>
          </p:nvPr>
        </p:nvSpPr>
        <p:spPr>
          <a:xfrm>
            <a:off x="1056217" y="2808289"/>
            <a:ext cx="9133416" cy="3344861"/>
          </a:xfrm>
        </p:spPr>
        <p:txBody>
          <a:bodyPr/>
          <a:lstStyle/>
          <a:p>
            <a:pPr marL="0" indent="0">
              <a:buNone/>
            </a:pPr>
            <a:r>
              <a:rPr lang="sv-SE" dirty="0"/>
              <a:t>Problemet uppstår i mötet</a:t>
            </a:r>
          </a:p>
          <a:p>
            <a:r>
              <a:rPr lang="sv-SE" dirty="0"/>
              <a:t>Hur ser instruktionerna ut?</a:t>
            </a:r>
          </a:p>
          <a:p>
            <a:r>
              <a:rPr lang="sv-SE" dirty="0"/>
              <a:t>Hur ser bemötandet ut?</a:t>
            </a:r>
          </a:p>
          <a:p>
            <a:r>
              <a:rPr lang="sv-SE" dirty="0"/>
              <a:t>Hur får man vara barn här?</a:t>
            </a:r>
          </a:p>
          <a:p>
            <a:r>
              <a:rPr lang="sv-SE" dirty="0"/>
              <a:t>Hur ser materialet ut?</a:t>
            </a:r>
          </a:p>
          <a:p>
            <a:r>
              <a:rPr lang="sv-SE" dirty="0"/>
              <a:t>Hur ser den fysiska miljön ut?</a:t>
            </a:r>
          </a:p>
          <a:p>
            <a:r>
              <a:rPr lang="sv-SE" dirty="0"/>
              <a:t>Hur är individerna placerade?</a:t>
            </a:r>
          </a:p>
          <a:p>
            <a:r>
              <a:rPr lang="sv-SE" dirty="0"/>
              <a:t>Osv </a:t>
            </a:r>
            <a:r>
              <a:rPr lang="sv-SE" dirty="0" err="1"/>
              <a:t>osv</a:t>
            </a:r>
            <a:endParaRPr lang="sv-SE" dirty="0"/>
          </a:p>
        </p:txBody>
      </p:sp>
      <p:sp>
        <p:nvSpPr>
          <p:cNvPr id="4" name="Date Placeholder 3"/>
          <p:cNvSpPr>
            <a:spLocks noGrp="1"/>
          </p:cNvSpPr>
          <p:nvPr>
            <p:ph type="dt" sz="half" idx="10"/>
          </p:nvPr>
        </p:nvSpPr>
        <p:spPr/>
        <p:txBody>
          <a:bodyPr/>
          <a:lstStyle/>
          <a:p>
            <a:fld id="{5BEC4B3B-4FAE-4759-A93D-70F59752E42A}" type="datetime1">
              <a:rPr lang="sv-SE" smtClean="0"/>
              <a:t>2016-12-02</a:t>
            </a:fld>
            <a:endParaRPr lang="sv-SE"/>
          </a:p>
        </p:txBody>
      </p:sp>
      <p:sp>
        <p:nvSpPr>
          <p:cNvPr id="5" name="Footer Placeholder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00609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5"/>
          <p:cNvSpPr>
            <a:spLocks noGrp="1"/>
          </p:cNvSpPr>
          <p:nvPr>
            <p:ph type="title"/>
          </p:nvPr>
        </p:nvSpPr>
        <p:spPr>
          <a:xfrm>
            <a:off x="2314574" y="790207"/>
            <a:ext cx="6848475" cy="936625"/>
          </a:xfrm>
        </p:spPr>
        <p:txBody>
          <a:bodyPr>
            <a:normAutofit/>
          </a:bodyPr>
          <a:lstStyle/>
          <a:p>
            <a:pPr eaLnBrk="1" hangingPunct="1"/>
            <a:r>
              <a:rPr lang="sv-SE" altLang="sv-SE" dirty="0"/>
              <a:t>Var vi förlägger problemet får konsekvenser</a:t>
            </a:r>
          </a:p>
        </p:txBody>
      </p:sp>
      <p:sp>
        <p:nvSpPr>
          <p:cNvPr id="37891" name="Platshållare för innehåll 6"/>
          <p:cNvSpPr>
            <a:spLocks noGrp="1"/>
          </p:cNvSpPr>
          <p:nvPr>
            <p:ph sz="half" idx="1"/>
          </p:nvPr>
        </p:nvSpPr>
        <p:spPr>
          <a:xfrm>
            <a:off x="2314574" y="1844676"/>
            <a:ext cx="4288106" cy="4176713"/>
          </a:xfrm>
        </p:spPr>
        <p:txBody>
          <a:bodyPr/>
          <a:lstStyle/>
          <a:p>
            <a:pPr eaLnBrk="1" hangingPunct="1"/>
            <a:r>
              <a:rPr lang="sv-SE" altLang="sv-SE" dirty="0"/>
              <a:t>Barnet – individen</a:t>
            </a:r>
          </a:p>
          <a:p>
            <a:pPr eaLnBrk="1" hangingPunct="1"/>
            <a:r>
              <a:rPr lang="sv-SE" altLang="sv-SE" dirty="0"/>
              <a:t>Barnet har problem</a:t>
            </a:r>
          </a:p>
          <a:p>
            <a:pPr eaLnBrk="1" hangingPunct="1"/>
            <a:r>
              <a:rPr lang="sv-SE" altLang="sv-SE" dirty="0"/>
              <a:t>Barnet har problem med en text</a:t>
            </a:r>
          </a:p>
          <a:p>
            <a:pPr eaLnBrk="1" hangingPunct="1"/>
            <a:r>
              <a:rPr lang="sv-SE" altLang="sv-SE" dirty="0"/>
              <a:t>Barnet har problem med instruktioner</a:t>
            </a:r>
          </a:p>
          <a:p>
            <a:pPr eaLnBrk="1" hangingPunct="1"/>
            <a:endParaRPr lang="sv-SE" altLang="sv-SE" dirty="0"/>
          </a:p>
        </p:txBody>
      </p:sp>
      <p:sp>
        <p:nvSpPr>
          <p:cNvPr id="37892" name="Platshållare för innehåll 7"/>
          <p:cNvSpPr>
            <a:spLocks noGrp="1"/>
          </p:cNvSpPr>
          <p:nvPr>
            <p:ph sz="half" idx="2"/>
          </p:nvPr>
        </p:nvSpPr>
        <p:spPr>
          <a:xfrm>
            <a:off x="6602680" y="1858594"/>
            <a:ext cx="4049485" cy="4162795"/>
          </a:xfrm>
        </p:spPr>
        <p:txBody>
          <a:bodyPr/>
          <a:lstStyle/>
          <a:p>
            <a:pPr eaLnBrk="1" hangingPunct="1"/>
            <a:r>
              <a:rPr lang="sv-SE" altLang="sv-SE" dirty="0"/>
              <a:t>Barnet i ett sammanhang</a:t>
            </a:r>
          </a:p>
          <a:p>
            <a:pPr eaLnBrk="1" hangingPunct="1"/>
            <a:r>
              <a:rPr lang="sv-SE" altLang="sv-SE" dirty="0"/>
              <a:t>Barnet får problem</a:t>
            </a:r>
          </a:p>
          <a:p>
            <a:pPr eaLnBrk="1" hangingPunct="1"/>
            <a:r>
              <a:rPr lang="sv-SE" altLang="sv-SE" dirty="0"/>
              <a:t>Texten kan vara problemet</a:t>
            </a:r>
          </a:p>
          <a:p>
            <a:pPr eaLnBrk="1" hangingPunct="1"/>
            <a:r>
              <a:rPr lang="sv-SE" altLang="sv-SE" dirty="0"/>
              <a:t>Instruktionerna kan vara problemet</a:t>
            </a:r>
          </a:p>
          <a:p>
            <a:pPr eaLnBrk="1" hangingPunct="1"/>
            <a:endParaRPr lang="sv-SE" altLang="sv-SE" dirty="0"/>
          </a:p>
        </p:txBody>
      </p:sp>
      <p:sp>
        <p:nvSpPr>
          <p:cNvPr id="32771" name="Platshållare för datum 2"/>
          <p:cNvSpPr>
            <a:spLocks noGrp="1"/>
          </p:cNvSpPr>
          <p:nvPr>
            <p:ph type="dt" sz="half" idx="10"/>
          </p:nvPr>
        </p:nvSpPr>
        <p:spPr/>
        <p:txBody>
          <a:bodyPr/>
          <a:lstStyle/>
          <a:p>
            <a:pPr>
              <a:defRPr/>
            </a:pPr>
            <a:fld id="{B2EE8B12-C81D-4A22-9176-F41445A62A3E}" type="datetime1">
              <a:rPr lang="sv-SE" smtClean="0"/>
              <a:pPr>
                <a:defRPr/>
              </a:pPr>
              <a:t>2016-12-02</a:t>
            </a:fld>
            <a:endParaRPr lang="sv-SE"/>
          </a:p>
        </p:txBody>
      </p:sp>
      <p:sp>
        <p:nvSpPr>
          <p:cNvPr id="32772" name="Platshållare för sidfot 3"/>
          <p:cNvSpPr>
            <a:spLocks noGrp="1"/>
          </p:cNvSpPr>
          <p:nvPr>
            <p:ph type="ftr" sz="quarter" idx="11"/>
          </p:nvPr>
        </p:nvSpPr>
        <p:spPr/>
        <p:txBody>
          <a:bodyPr/>
          <a:lstStyle/>
          <a:p>
            <a:pPr>
              <a:defRPr/>
            </a:pPr>
            <a:r>
              <a:rPr lang="sv-SE"/>
              <a:t>/ Anna-Lena Ljusberg </a:t>
            </a:r>
          </a:p>
        </p:txBody>
      </p:sp>
    </p:spTree>
    <p:extLst>
      <p:ext uri="{BB962C8B-B14F-4D97-AF65-F5344CB8AC3E}">
        <p14:creationId xmlns:p14="http://schemas.microsoft.com/office/powerpoint/2010/main" val="301976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sz="half" idx="1"/>
          </p:nvPr>
        </p:nvSpPr>
        <p:spPr/>
        <p:txBody>
          <a:bodyPr/>
          <a:lstStyle/>
          <a:p>
            <a:endParaRPr lang="sv-SE"/>
          </a:p>
        </p:txBody>
      </p:sp>
      <p:sp>
        <p:nvSpPr>
          <p:cNvPr id="4" name="Content Placeholder 3"/>
          <p:cNvSpPr>
            <a:spLocks noGrp="1"/>
          </p:cNvSpPr>
          <p:nvPr>
            <p:ph sz="half" idx="2"/>
          </p:nvPr>
        </p:nvSpPr>
        <p:spPr/>
        <p:txBody>
          <a:bodyPr/>
          <a:lstStyle/>
          <a:p>
            <a:endParaRPr lang="sv-SE"/>
          </a:p>
        </p:txBody>
      </p:sp>
      <p:sp>
        <p:nvSpPr>
          <p:cNvPr id="5" name="Date Placeholder 4"/>
          <p:cNvSpPr>
            <a:spLocks noGrp="1"/>
          </p:cNvSpPr>
          <p:nvPr>
            <p:ph type="dt" sz="half" idx="10"/>
          </p:nvPr>
        </p:nvSpPr>
        <p:spPr/>
        <p:txBody>
          <a:bodyPr/>
          <a:lstStyle/>
          <a:p>
            <a:fld id="{D5FD8FD2-B0C4-49E1-B74A-510B646CC21A}" type="datetime1">
              <a:rPr lang="sv-SE" smtClean="0"/>
              <a:t>2016-12-02</a:t>
            </a:fld>
            <a:endParaRPr lang="sv-SE"/>
          </a:p>
        </p:txBody>
      </p:sp>
      <p:sp>
        <p:nvSpPr>
          <p:cNvPr id="6" name="Footer Placeholder 5"/>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8186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Emotionell utsatthet - omsorgssvikt</a:t>
            </a:r>
          </a:p>
        </p:txBody>
      </p:sp>
      <p:sp>
        <p:nvSpPr>
          <p:cNvPr id="3" name="Content Placeholder 2"/>
          <p:cNvSpPr>
            <a:spLocks noGrp="1"/>
          </p:cNvSpPr>
          <p:nvPr>
            <p:ph sz="half" idx="1"/>
          </p:nvPr>
        </p:nvSpPr>
        <p:spPr/>
        <p:txBody>
          <a:bodyPr/>
          <a:lstStyle/>
          <a:p>
            <a:endParaRPr lang="sv-SE"/>
          </a:p>
        </p:txBody>
      </p:sp>
      <p:sp>
        <p:nvSpPr>
          <p:cNvPr id="4" name="Content Placeholder 3"/>
          <p:cNvSpPr>
            <a:spLocks noGrp="1"/>
          </p:cNvSpPr>
          <p:nvPr>
            <p:ph sz="half" idx="2"/>
          </p:nvPr>
        </p:nvSpPr>
        <p:spPr/>
        <p:txBody>
          <a:bodyPr/>
          <a:lstStyle/>
          <a:p>
            <a:endParaRPr lang="sv-SE"/>
          </a:p>
        </p:txBody>
      </p:sp>
      <p:sp>
        <p:nvSpPr>
          <p:cNvPr id="5" name="Date Placeholder 4"/>
          <p:cNvSpPr>
            <a:spLocks noGrp="1"/>
          </p:cNvSpPr>
          <p:nvPr>
            <p:ph type="dt" sz="half" idx="10"/>
          </p:nvPr>
        </p:nvSpPr>
        <p:spPr/>
        <p:txBody>
          <a:bodyPr/>
          <a:lstStyle/>
          <a:p>
            <a:fld id="{D5FD8FD2-B0C4-49E1-B74A-510B646CC21A}" type="datetime1">
              <a:rPr lang="sv-SE" smtClean="0"/>
              <a:t>2016-12-02</a:t>
            </a:fld>
            <a:endParaRPr lang="sv-SE"/>
          </a:p>
        </p:txBody>
      </p:sp>
      <p:sp>
        <p:nvSpPr>
          <p:cNvPr id="6" name="Footer Placeholder 5"/>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859734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Emotionell utsatthet - omsorgssvikt</a:t>
            </a:r>
          </a:p>
        </p:txBody>
      </p:sp>
      <p:sp>
        <p:nvSpPr>
          <p:cNvPr id="3" name="Platshållare för innehåll 2"/>
          <p:cNvSpPr>
            <a:spLocks noGrp="1"/>
          </p:cNvSpPr>
          <p:nvPr>
            <p:ph type="subTitle" idx="1"/>
          </p:nvPr>
        </p:nvSpPr>
        <p:spPr>
          <a:xfrm>
            <a:off x="1344000" y="3859200"/>
            <a:ext cx="8841600" cy="2293950"/>
          </a:xfrm>
        </p:spPr>
        <p:txBody>
          <a:bodyPr>
            <a:normAutofit/>
          </a:bodyPr>
          <a:lstStyle/>
          <a:p>
            <a:endParaRPr lang="sv-SE" dirty="0"/>
          </a:p>
        </p:txBody>
      </p:sp>
      <p:sp>
        <p:nvSpPr>
          <p:cNvPr id="4" name="Platshållare för datum 3"/>
          <p:cNvSpPr>
            <a:spLocks noGrp="1"/>
          </p:cNvSpPr>
          <p:nvPr>
            <p:ph type="dt" sz="half" idx="10"/>
          </p:nvPr>
        </p:nvSpPr>
        <p:spPr/>
        <p:txBody>
          <a:bodyPr/>
          <a:lstStyle/>
          <a:p>
            <a:fld id="{2AE02D3A-0B3F-4D6D-8565-EF311242F92B}"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775208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Barn som växer upp med emotionell försummelse och kränkningar i sin familj och ofta med en bristande anknytning </a:t>
            </a:r>
          </a:p>
          <a:p>
            <a:r>
              <a:rPr lang="sv-SE" dirty="0"/>
              <a:t>(=utan en trygg relation till sina närmaste vårdare) (Benjaminson, 2008, s. 107)</a:t>
            </a:r>
          </a:p>
          <a:p>
            <a:endParaRPr lang="sv-SE" dirty="0"/>
          </a:p>
        </p:txBody>
      </p:sp>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4036669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r>
              <a:rPr lang="sv-SE" dirty="0"/>
              <a:t>Barn som växer upp med omsorgssvikt har ofta låg självkänsla och också en förvrängd självbild. (s. 110)</a:t>
            </a:r>
          </a:p>
          <a:p>
            <a:endParaRPr lang="sv-SE" dirty="0"/>
          </a:p>
        </p:txBody>
      </p:sp>
      <p:sp>
        <p:nvSpPr>
          <p:cNvPr id="4" name="Date Placeholder 3"/>
          <p:cNvSpPr>
            <a:spLocks noGrp="1"/>
          </p:cNvSpPr>
          <p:nvPr>
            <p:ph type="dt" sz="half" idx="10"/>
          </p:nvPr>
        </p:nvSpPr>
        <p:spPr/>
        <p:txBody>
          <a:bodyPr/>
          <a:lstStyle/>
          <a:p>
            <a:fld id="{5BEC4B3B-4FAE-4759-A93D-70F59752E42A}" type="datetime1">
              <a:rPr lang="sv-SE" smtClean="0"/>
              <a:t>2016-12-02</a:t>
            </a:fld>
            <a:endParaRPr lang="sv-SE"/>
          </a:p>
        </p:txBody>
      </p:sp>
      <p:sp>
        <p:nvSpPr>
          <p:cNvPr id="5" name="Footer Placeholder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545612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Näst efter den utvidgade familjen är skolan den viktigaste miljön för utsatta barn.</a:t>
            </a:r>
          </a:p>
          <a:p>
            <a:endParaRPr lang="sv-SE" dirty="0"/>
          </a:p>
          <a:p>
            <a:r>
              <a:rPr lang="sv-SE" dirty="0"/>
              <a:t>Omgivningens roll för utveckling av motståndskraft är viktig.</a:t>
            </a:r>
          </a:p>
          <a:p>
            <a:endParaRPr lang="sv-SE" dirty="0"/>
          </a:p>
          <a:p>
            <a:r>
              <a:rPr lang="sv-SE" dirty="0"/>
              <a:t>Utsatta barn brukar vara uppfinningsrika när det gäller att hitta ”ersättningsföräldrar”.</a:t>
            </a:r>
          </a:p>
          <a:p>
            <a:endParaRPr lang="sv-SE" dirty="0"/>
          </a:p>
        </p:txBody>
      </p:sp>
      <p:sp>
        <p:nvSpPr>
          <p:cNvPr id="4" name="Platshållare för datum 3"/>
          <p:cNvSpPr>
            <a:spLocks noGrp="1"/>
          </p:cNvSpPr>
          <p:nvPr>
            <p:ph type="dt" sz="half" idx="10"/>
          </p:nvPr>
        </p:nvSpPr>
        <p:spPr/>
        <p:txBody>
          <a:bodyPr/>
          <a:lstStyle/>
          <a:p>
            <a:fld id="{66243432-52E1-4C39-A8CD-31A9094B8400}"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1286395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”Ungdomar berättar att det kan kännas kränkande att behöva framstå som exempelvis slarvig elev, när de egentligen inte är det. </a:t>
            </a:r>
          </a:p>
        </p:txBody>
      </p:sp>
      <p:sp>
        <p:nvSpPr>
          <p:cNvPr id="4" name="Platshållare för datum 3"/>
          <p:cNvSpPr>
            <a:spLocks noGrp="1"/>
          </p:cNvSpPr>
          <p:nvPr>
            <p:ph type="dt" sz="half" idx="10"/>
          </p:nvPr>
        </p:nvSpPr>
        <p:spPr/>
        <p:txBody>
          <a:bodyPr/>
          <a:lstStyle/>
          <a:p>
            <a:fld id="{FF8FF464-3792-47F8-B6E7-AD66921C0B9D}"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130382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datum 5"/>
          <p:cNvSpPr>
            <a:spLocks noGrp="1"/>
          </p:cNvSpPr>
          <p:nvPr>
            <p:ph type="dt" sz="half" idx="10"/>
          </p:nvPr>
        </p:nvSpPr>
        <p:spPr/>
        <p:txBody>
          <a:bodyPr/>
          <a:lstStyle/>
          <a:p>
            <a:fld id="{4DA48633-F74F-4EB9-B4FF-ACC2487D55FC}" type="datetime1">
              <a:rPr lang="sv-SE" smtClean="0"/>
              <a:t>2016-12-02</a:t>
            </a:fld>
            <a:endParaRPr lang="sv-SE"/>
          </a:p>
        </p:txBody>
      </p:sp>
      <p:sp>
        <p:nvSpPr>
          <p:cNvPr id="7" name="Platshållare för sidfot 6"/>
          <p:cNvSpPr>
            <a:spLocks noGrp="1"/>
          </p:cNvSpPr>
          <p:nvPr>
            <p:ph type="ftr" sz="quarter" idx="11"/>
          </p:nvPr>
        </p:nvSpPr>
        <p:spPr/>
        <p:txBody>
          <a:bodyPr/>
          <a:lstStyle/>
          <a:p>
            <a:r>
              <a:rPr lang="sv-SE"/>
              <a:t>Anna-Lena Ljusberg</a:t>
            </a:r>
          </a:p>
        </p:txBody>
      </p:sp>
      <p:pic>
        <p:nvPicPr>
          <p:cNvPr id="1030" name="Picture 6" descr="Barn i utsatta livssituation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6471" y="339999"/>
            <a:ext cx="2664230" cy="380432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10794" y="177939"/>
            <a:ext cx="2611394"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www.studentlitteratur.se/product_images/imagecache/pcatimg/_pm_w-800_h-800/97891440832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020" y="1540425"/>
            <a:ext cx="3980557" cy="52459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962573" y="2211871"/>
            <a:ext cx="2614844" cy="3903040"/>
          </a:xfrm>
          <a:prstGeom prst="rect">
            <a:avLst/>
          </a:prstGeom>
        </p:spPr>
      </p:pic>
    </p:spTree>
    <p:extLst>
      <p:ext uri="{BB962C8B-B14F-4D97-AF65-F5344CB8AC3E}">
        <p14:creationId xmlns:p14="http://schemas.microsoft.com/office/powerpoint/2010/main" val="3940277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Alla barn och unga behöver bli sedda och lyssnade på men barn och unga som signalerar otrygghet och barn som är identifierade som utsatta, av exempelvis socialtjänsten, har ett ännu större behov av detta. </a:t>
            </a:r>
          </a:p>
          <a:p>
            <a:endParaRPr lang="sv-SE" dirty="0"/>
          </a:p>
        </p:txBody>
      </p:sp>
      <p:sp>
        <p:nvSpPr>
          <p:cNvPr id="4" name="Platshållare för datum 3"/>
          <p:cNvSpPr>
            <a:spLocks noGrp="1"/>
          </p:cNvSpPr>
          <p:nvPr>
            <p:ph type="dt" sz="half" idx="10"/>
          </p:nvPr>
        </p:nvSpPr>
        <p:spPr/>
        <p:txBody>
          <a:bodyPr/>
          <a:lstStyle/>
          <a:p>
            <a:fld id="{01AE04D6-885D-44CA-B6F8-6D8FD664220D}"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1994419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Relationer o vardagsstöd</a:t>
            </a:r>
          </a:p>
        </p:txBody>
      </p:sp>
      <p:sp>
        <p:nvSpPr>
          <p:cNvPr id="3" name="Platshållare för innehåll 2"/>
          <p:cNvSpPr>
            <a:spLocks noGrp="1"/>
          </p:cNvSpPr>
          <p:nvPr>
            <p:ph idx="1"/>
          </p:nvPr>
        </p:nvSpPr>
        <p:spPr/>
        <p:txBody>
          <a:bodyPr/>
          <a:lstStyle/>
          <a:p>
            <a:r>
              <a:rPr lang="sv-SE" dirty="0"/>
              <a:t>Kunskap om kommunikation är lika viktigt som empatisk förmåga, etisk kod och professionella mål. </a:t>
            </a:r>
          </a:p>
          <a:p>
            <a:endParaRPr lang="sv-SE" dirty="0"/>
          </a:p>
          <a:p>
            <a:r>
              <a:rPr lang="sv-SE" dirty="0"/>
              <a:t>Vilja att bry sig om eleven.</a:t>
            </a:r>
          </a:p>
          <a:p>
            <a:endParaRPr lang="sv-SE" dirty="0"/>
          </a:p>
          <a:p>
            <a:r>
              <a:rPr lang="sv-SE" dirty="0"/>
              <a:t>Individuellt stöd.</a:t>
            </a:r>
          </a:p>
          <a:p>
            <a:endParaRPr lang="sv-SE" dirty="0"/>
          </a:p>
          <a:p>
            <a:endParaRPr lang="sv-SE" dirty="0"/>
          </a:p>
        </p:txBody>
      </p:sp>
      <p:sp>
        <p:nvSpPr>
          <p:cNvPr id="4" name="Platshållare för datum 3"/>
          <p:cNvSpPr>
            <a:spLocks noGrp="1"/>
          </p:cNvSpPr>
          <p:nvPr>
            <p:ph type="dt" sz="half" idx="10"/>
          </p:nvPr>
        </p:nvSpPr>
        <p:spPr/>
        <p:txBody>
          <a:bodyPr/>
          <a:lstStyle/>
          <a:p>
            <a:fld id="{386CFED6-038B-49A2-BA88-ACAA9F533A10}"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946002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Det viktigaste är det </a:t>
            </a:r>
            <a:r>
              <a:rPr lang="sv-SE" i="1" dirty="0"/>
              <a:t>vardagsstöd </a:t>
            </a:r>
            <a:r>
              <a:rPr lang="sv-SE" dirty="0"/>
              <a:t>som vuxna och kamrater i barnets närhet kan ge, det som ibland kallas socialt stöd</a:t>
            </a:r>
            <a:r>
              <a:rPr lang="sv-SE" i="1" dirty="0"/>
              <a:t>.</a:t>
            </a:r>
            <a:endParaRPr lang="sv-SE" dirty="0"/>
          </a:p>
          <a:p>
            <a:endParaRPr lang="sv-SE" dirty="0"/>
          </a:p>
        </p:txBody>
      </p:sp>
      <p:sp>
        <p:nvSpPr>
          <p:cNvPr id="4" name="Platshållare för datum 3"/>
          <p:cNvSpPr>
            <a:spLocks noGrp="1"/>
          </p:cNvSpPr>
          <p:nvPr>
            <p:ph type="dt" sz="half" idx="10"/>
          </p:nvPr>
        </p:nvSpPr>
        <p:spPr/>
        <p:txBody>
          <a:bodyPr/>
          <a:lstStyle/>
          <a:p>
            <a:fld id="{D7F92441-2D67-4B8C-98F8-D6513D0BF9A0}"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476684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Professionellt bemötande – ett professionellt stöd</a:t>
            </a:r>
          </a:p>
        </p:txBody>
      </p:sp>
      <p:sp>
        <p:nvSpPr>
          <p:cNvPr id="3" name="Platshållare för innehåll 2"/>
          <p:cNvSpPr>
            <a:spLocks noGrp="1"/>
          </p:cNvSpPr>
          <p:nvPr>
            <p:ph idx="1"/>
          </p:nvPr>
        </p:nvSpPr>
        <p:spPr/>
        <p:txBody>
          <a:bodyPr>
            <a:normAutofit/>
          </a:bodyPr>
          <a:lstStyle/>
          <a:p>
            <a:r>
              <a:rPr lang="sv-SE" dirty="0"/>
              <a:t>Att ha professionella kommunikationsfärdigheter: </a:t>
            </a:r>
          </a:p>
          <a:p>
            <a:pPr marL="0" indent="0">
              <a:buNone/>
            </a:pPr>
            <a:r>
              <a:rPr lang="sv-SE" dirty="0"/>
              <a:t>- att våga visa vem man är, </a:t>
            </a:r>
          </a:p>
          <a:p>
            <a:pPr marL="0" indent="0">
              <a:buNone/>
            </a:pPr>
            <a:r>
              <a:rPr lang="sv-SE" dirty="0"/>
              <a:t>-att vara tillgänglig och </a:t>
            </a:r>
          </a:p>
          <a:p>
            <a:pPr marL="0" indent="0">
              <a:buNone/>
            </a:pPr>
            <a:r>
              <a:rPr lang="sv-SE" dirty="0"/>
              <a:t>-att kunna lyssna. </a:t>
            </a:r>
          </a:p>
          <a:p>
            <a:pPr marL="0" indent="0">
              <a:buNone/>
            </a:pPr>
            <a:endParaRPr lang="sv-SE" dirty="0"/>
          </a:p>
          <a:p>
            <a:r>
              <a:rPr lang="sv-SE" dirty="0"/>
              <a:t>En kvalitetssäkring av pedagogens omsorgsarbete. </a:t>
            </a:r>
          </a:p>
          <a:p>
            <a:endParaRPr lang="sv-SE" dirty="0"/>
          </a:p>
        </p:txBody>
      </p:sp>
      <p:sp>
        <p:nvSpPr>
          <p:cNvPr id="4" name="Platshållare för datum 3"/>
          <p:cNvSpPr>
            <a:spLocks noGrp="1"/>
          </p:cNvSpPr>
          <p:nvPr>
            <p:ph type="dt" sz="half" idx="10"/>
          </p:nvPr>
        </p:nvSpPr>
        <p:spPr/>
        <p:txBody>
          <a:bodyPr/>
          <a:lstStyle/>
          <a:p>
            <a:fld id="{9C288BE3-C26F-4D73-BC32-50194EC2DABD}"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541886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i="1" dirty="0"/>
              <a:t>Att visa vem man är</a:t>
            </a:r>
            <a:endParaRPr lang="sv-SE" dirty="0"/>
          </a:p>
        </p:txBody>
      </p:sp>
      <p:sp>
        <p:nvSpPr>
          <p:cNvPr id="3" name="Platshållare för innehåll 2"/>
          <p:cNvSpPr>
            <a:spLocks noGrp="1"/>
          </p:cNvSpPr>
          <p:nvPr>
            <p:ph idx="1"/>
          </p:nvPr>
        </p:nvSpPr>
        <p:spPr/>
        <p:txBody>
          <a:bodyPr/>
          <a:lstStyle/>
          <a:p>
            <a:r>
              <a:rPr lang="sv-SE" dirty="0"/>
              <a:t>Personlig. Genom att våga ge sig själv plats i kommunikationen visar läraren att också eleven får ta plats, och att det personliga får vara en del av skoldagen (s. 127)</a:t>
            </a:r>
          </a:p>
          <a:p>
            <a:endParaRPr lang="sv-SE" dirty="0"/>
          </a:p>
        </p:txBody>
      </p:sp>
      <p:sp>
        <p:nvSpPr>
          <p:cNvPr id="4" name="Platshållare för datum 3"/>
          <p:cNvSpPr>
            <a:spLocks noGrp="1"/>
          </p:cNvSpPr>
          <p:nvPr>
            <p:ph type="dt" sz="half" idx="10"/>
          </p:nvPr>
        </p:nvSpPr>
        <p:spPr/>
        <p:txBody>
          <a:bodyPr/>
          <a:lstStyle/>
          <a:p>
            <a:fld id="{D1C4CE79-A7BE-4D2B-A789-768ADF17204F}"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832880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6217" y="320635"/>
            <a:ext cx="9133416" cy="665017"/>
          </a:xfrm>
        </p:spPr>
        <p:txBody>
          <a:bodyPr/>
          <a:lstStyle/>
          <a:p>
            <a:r>
              <a:rPr lang="sv-SE" i="1" dirty="0"/>
              <a:t>Att vara tillgänglig</a:t>
            </a:r>
            <a:endParaRPr lang="sv-SE" dirty="0"/>
          </a:p>
        </p:txBody>
      </p:sp>
      <p:sp>
        <p:nvSpPr>
          <p:cNvPr id="3" name="Platshållare för innehåll 2"/>
          <p:cNvSpPr>
            <a:spLocks noGrp="1"/>
          </p:cNvSpPr>
          <p:nvPr>
            <p:ph idx="1"/>
          </p:nvPr>
        </p:nvSpPr>
        <p:spPr>
          <a:xfrm>
            <a:off x="1056217" y="985652"/>
            <a:ext cx="9133416" cy="5272643"/>
          </a:xfrm>
        </p:spPr>
        <p:txBody>
          <a:bodyPr/>
          <a:lstStyle/>
          <a:p>
            <a:r>
              <a:rPr lang="sv-SE" dirty="0"/>
              <a:t>När elever beskriver trygghet ger de ofta bilden av en vuxen som finns kvar och som det finns möjlighet att återvända till. </a:t>
            </a:r>
          </a:p>
          <a:p>
            <a:endParaRPr lang="sv-SE" dirty="0"/>
          </a:p>
          <a:p>
            <a:r>
              <a:rPr lang="sv-SE" dirty="0"/>
              <a:t>Att som vuxen våga och orka finnas kar kräver en medvetenhet om sig själv och sin professionella kompetens. Det kräver att det finns möjligheter till återhämtning och att det finns möjligheter till samtal med kollegor, vilket till exempel kan ske i handledning. ( s. 127)</a:t>
            </a:r>
          </a:p>
          <a:p>
            <a:endParaRPr lang="sv-SE" dirty="0"/>
          </a:p>
          <a:p>
            <a:r>
              <a:rPr lang="sv-SE" dirty="0"/>
              <a:t>Småprat!!!</a:t>
            </a:r>
          </a:p>
          <a:p>
            <a:endParaRPr lang="sv-SE" dirty="0"/>
          </a:p>
          <a:p>
            <a:r>
              <a:rPr lang="sv-SE" dirty="0"/>
              <a:t>Ingen människa, varken barn eller vuxen, vill riskera att bli avvisad, förlöjligad eller bagatelliserad. (s. 128)</a:t>
            </a:r>
          </a:p>
          <a:p>
            <a:endParaRPr lang="sv-SE" dirty="0"/>
          </a:p>
        </p:txBody>
      </p:sp>
      <p:sp>
        <p:nvSpPr>
          <p:cNvPr id="4" name="Platshållare för datum 3"/>
          <p:cNvSpPr>
            <a:spLocks noGrp="1"/>
          </p:cNvSpPr>
          <p:nvPr>
            <p:ph type="dt" sz="half" idx="10"/>
          </p:nvPr>
        </p:nvSpPr>
        <p:spPr/>
        <p:txBody>
          <a:bodyPr/>
          <a:lstStyle/>
          <a:p>
            <a:fld id="{6F3B8D8A-18BB-4DA8-B9D2-97851B05CAAF}"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818879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6217" y="498765"/>
            <a:ext cx="9133416" cy="771895"/>
          </a:xfrm>
        </p:spPr>
        <p:txBody>
          <a:bodyPr/>
          <a:lstStyle/>
          <a:p>
            <a:r>
              <a:rPr lang="sv-SE" i="1" dirty="0"/>
              <a:t>Att kunna lyssna</a:t>
            </a:r>
            <a:endParaRPr lang="sv-SE" dirty="0"/>
          </a:p>
        </p:txBody>
      </p:sp>
      <p:sp>
        <p:nvSpPr>
          <p:cNvPr id="3" name="Platshållare för innehåll 2"/>
          <p:cNvSpPr>
            <a:spLocks noGrp="1"/>
          </p:cNvSpPr>
          <p:nvPr>
            <p:ph idx="1"/>
          </p:nvPr>
        </p:nvSpPr>
        <p:spPr>
          <a:xfrm>
            <a:off x="1056217" y="1270661"/>
            <a:ext cx="9133416" cy="4752316"/>
          </a:xfrm>
        </p:spPr>
        <p:txBody>
          <a:bodyPr/>
          <a:lstStyle/>
          <a:p>
            <a:r>
              <a:rPr lang="sv-SE" dirty="0"/>
              <a:t>Syftet med att lyssna är inte att lösa problem, utan att ta emot något som någon berättar. </a:t>
            </a:r>
          </a:p>
          <a:p>
            <a:r>
              <a:rPr lang="sv-SE" dirty="0"/>
              <a:t>Professionell kompetens innefattar (Holm, 2003) </a:t>
            </a:r>
          </a:p>
          <a:p>
            <a:r>
              <a:rPr lang="sv-SE" dirty="0"/>
              <a:t>kunskap, </a:t>
            </a:r>
          </a:p>
          <a:p>
            <a:r>
              <a:rPr lang="sv-SE" dirty="0"/>
              <a:t>intresse, </a:t>
            </a:r>
          </a:p>
          <a:p>
            <a:r>
              <a:rPr lang="sv-SE" dirty="0"/>
              <a:t>en vilja att förstå, </a:t>
            </a:r>
          </a:p>
          <a:p>
            <a:r>
              <a:rPr lang="sv-SE" dirty="0"/>
              <a:t>självkännedom, </a:t>
            </a:r>
          </a:p>
          <a:p>
            <a:r>
              <a:rPr lang="sv-SE" dirty="0"/>
              <a:t>empati och respekt för den andre.</a:t>
            </a:r>
          </a:p>
          <a:p>
            <a:endParaRPr lang="sv-SE" dirty="0"/>
          </a:p>
        </p:txBody>
      </p:sp>
      <p:sp>
        <p:nvSpPr>
          <p:cNvPr id="4" name="Platshållare för datum 3"/>
          <p:cNvSpPr>
            <a:spLocks noGrp="1"/>
          </p:cNvSpPr>
          <p:nvPr>
            <p:ph type="dt" sz="half" idx="10"/>
          </p:nvPr>
        </p:nvSpPr>
        <p:spPr/>
        <p:txBody>
          <a:bodyPr/>
          <a:lstStyle/>
          <a:p>
            <a:fld id="{807F45BE-2B38-49F5-B968-8241DEDC1756}"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902104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Barn i fritidshem och självständighet</a:t>
            </a:r>
          </a:p>
        </p:txBody>
      </p:sp>
      <p:sp>
        <p:nvSpPr>
          <p:cNvPr id="6" name="Underrubrik 5"/>
          <p:cNvSpPr>
            <a:spLocks noGrp="1"/>
          </p:cNvSpPr>
          <p:nvPr>
            <p:ph type="subTitle" idx="1"/>
          </p:nvPr>
        </p:nvSpPr>
        <p:spPr/>
        <p:txBody>
          <a:bodyPr/>
          <a:lstStyle/>
          <a:p>
            <a:endParaRPr lang="sv-SE"/>
          </a:p>
        </p:txBody>
      </p:sp>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1707731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
        <p:nvSpPr>
          <p:cNvPr id="3" name="Platshållare för innehåll 2"/>
          <p:cNvSpPr>
            <a:spLocks noGrp="1"/>
          </p:cNvSpPr>
          <p:nvPr>
            <p:ph idx="4294967295"/>
          </p:nvPr>
        </p:nvSpPr>
        <p:spPr>
          <a:xfrm>
            <a:off x="0" y="168965"/>
            <a:ext cx="10237304" cy="6609521"/>
          </a:xfrm>
        </p:spPr>
        <p:txBody>
          <a:bodyPr/>
          <a:lstStyle/>
          <a:p>
            <a:pPr marL="0" indent="0">
              <a:buNone/>
            </a:pPr>
            <a:r>
              <a:rPr lang="sv-SE" dirty="0"/>
              <a:t>Två olika fritidshem, ett fritidshem från ett område med hög socioekonomisk profil respektive ett med låg sådan. </a:t>
            </a:r>
          </a:p>
          <a:p>
            <a:pPr marL="0" indent="0">
              <a:buNone/>
            </a:pPr>
            <a:endParaRPr lang="sv-SE" dirty="0"/>
          </a:p>
          <a:p>
            <a:pPr marL="0" indent="0">
              <a:buNone/>
            </a:pPr>
            <a:r>
              <a:rPr lang="sv-SE" dirty="0"/>
              <a:t>Våren 2001, det skolår då eleverna började på fritids och gick i förskoleklass då 6-7 år gamla.</a:t>
            </a:r>
          </a:p>
          <a:p>
            <a:pPr marL="0" indent="0">
              <a:buNone/>
            </a:pPr>
            <a:r>
              <a:rPr lang="sv-SE" dirty="0"/>
              <a:t>Hösten 2001, då de började år ett i skolan.</a:t>
            </a:r>
          </a:p>
          <a:p>
            <a:pPr marL="0" indent="0">
              <a:buNone/>
            </a:pPr>
            <a:r>
              <a:rPr lang="sv-SE" dirty="0"/>
              <a:t>Hösten 2002 då de gick i år två och var 8-9 år gamla. </a:t>
            </a:r>
          </a:p>
          <a:p>
            <a:pPr marL="0" indent="0">
              <a:buNone/>
            </a:pPr>
            <a:endParaRPr lang="sv-SE" dirty="0"/>
          </a:p>
          <a:p>
            <a:pPr marL="0" indent="0">
              <a:buNone/>
            </a:pPr>
            <a:r>
              <a:rPr lang="sv-SE" dirty="0"/>
              <a:t>I varje fritidshem valdes sex fokusbarn, tre pojkar och tre flickor. </a:t>
            </a:r>
          </a:p>
          <a:p>
            <a:endParaRPr lang="sv-SE" dirty="0"/>
          </a:p>
        </p:txBody>
      </p:sp>
    </p:spTree>
    <p:extLst>
      <p:ext uri="{BB962C8B-B14F-4D97-AF65-F5344CB8AC3E}">
        <p14:creationId xmlns:p14="http://schemas.microsoft.com/office/powerpoint/2010/main" val="3162675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114B515-1A17-41D1-AF5F-70DBAEA6CD24}" type="datetime1">
              <a:rPr lang="sv-SE" smtClean="0"/>
              <a:t>2016-12-02</a:t>
            </a:fld>
            <a:endParaRPr lang="sv-SE"/>
          </a:p>
        </p:txBody>
      </p:sp>
      <p:sp>
        <p:nvSpPr>
          <p:cNvPr id="3" name="Platshållare för sidfot 2"/>
          <p:cNvSpPr>
            <a:spLocks noGrp="1"/>
          </p:cNvSpPr>
          <p:nvPr>
            <p:ph type="ftr" sz="quarter" idx="11"/>
          </p:nvPr>
        </p:nvSpPr>
        <p:spPr/>
        <p:txBody>
          <a:bodyPr/>
          <a:lstStyle/>
          <a:p>
            <a:r>
              <a:rPr lang="sv-SE"/>
              <a:t>Anna-Lena Ljusberg</a:t>
            </a:r>
          </a:p>
        </p:txBody>
      </p:sp>
      <p:sp>
        <p:nvSpPr>
          <p:cNvPr id="5" name="Platshållare för innehåll 4"/>
          <p:cNvSpPr>
            <a:spLocks noGrp="1"/>
          </p:cNvSpPr>
          <p:nvPr>
            <p:ph idx="4294967295"/>
          </p:nvPr>
        </p:nvSpPr>
        <p:spPr>
          <a:xfrm>
            <a:off x="0" y="248478"/>
            <a:ext cx="9134475" cy="5774497"/>
          </a:xfrm>
        </p:spPr>
        <p:txBody>
          <a:bodyPr/>
          <a:lstStyle/>
          <a:p>
            <a:pPr marL="0" indent="0">
              <a:buNone/>
            </a:pPr>
            <a:r>
              <a:rPr lang="sv-SE" dirty="0"/>
              <a:t>De tolv barnen intervjuades vid fyra tillfällen mellan slutet av våren 2001 och slutet av ht 2002. </a:t>
            </a:r>
          </a:p>
          <a:p>
            <a:pPr marL="0" indent="0">
              <a:buNone/>
            </a:pPr>
            <a:endParaRPr lang="sv-SE" dirty="0"/>
          </a:p>
          <a:p>
            <a:pPr marL="0" indent="0">
              <a:buNone/>
            </a:pPr>
            <a:r>
              <a:rPr lang="sv-SE" dirty="0"/>
              <a:t>Barnen gjorde egna filmer som de visade och kommenterade, dessutom videofilmades guidade turer där barnen visade forskaren sitt fritidshem. </a:t>
            </a:r>
          </a:p>
          <a:p>
            <a:pPr marL="0" indent="0">
              <a:buNone/>
            </a:pPr>
            <a:endParaRPr lang="sv-SE" dirty="0"/>
          </a:p>
          <a:p>
            <a:pPr marL="0" indent="0">
              <a:buNone/>
            </a:pPr>
            <a:r>
              <a:rPr lang="sv-SE" dirty="0"/>
              <a:t>Fältdagböcker har kontinuerligt förts utifrån syftet att studera barns meningsskapande och ge en kontext till detta. </a:t>
            </a:r>
          </a:p>
          <a:p>
            <a:pPr marL="0" indent="0">
              <a:buNone/>
            </a:pPr>
            <a:endParaRPr lang="sv-SE" dirty="0"/>
          </a:p>
          <a:p>
            <a:pPr marL="0" indent="0">
              <a:buNone/>
            </a:pPr>
            <a:r>
              <a:rPr lang="sv-SE" dirty="0"/>
              <a:t>Videofilmningar genomfördes för att ytterligare illustrera och visualisera fältdagboken. </a:t>
            </a:r>
          </a:p>
          <a:p>
            <a:endParaRPr lang="sv-SE" dirty="0"/>
          </a:p>
        </p:txBody>
      </p:sp>
    </p:spTree>
    <p:extLst>
      <p:ext uri="{BB962C8B-B14F-4D97-AF65-F5344CB8AC3E}">
        <p14:creationId xmlns:p14="http://schemas.microsoft.com/office/powerpoint/2010/main" val="28448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ronfenbrenner ecological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7569" y="361256"/>
            <a:ext cx="5522022" cy="565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31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Lite resultat</a:t>
            </a:r>
          </a:p>
        </p:txBody>
      </p:sp>
      <p:sp>
        <p:nvSpPr>
          <p:cNvPr id="5" name="Platshållare för innehåll 4"/>
          <p:cNvSpPr>
            <a:spLocks noGrp="1"/>
          </p:cNvSpPr>
          <p:nvPr>
            <p:ph idx="1"/>
          </p:nvPr>
        </p:nvSpPr>
        <p:spPr/>
        <p:txBody>
          <a:bodyPr/>
          <a:lstStyle/>
          <a:p>
            <a:endParaRPr lang="sv-SE"/>
          </a:p>
        </p:txBody>
      </p:sp>
      <p:sp>
        <p:nvSpPr>
          <p:cNvPr id="2" name="Platshållare för datum 1"/>
          <p:cNvSpPr>
            <a:spLocks noGrp="1"/>
          </p:cNvSpPr>
          <p:nvPr>
            <p:ph type="dt" sz="half" idx="10"/>
          </p:nvPr>
        </p:nvSpPr>
        <p:spPr/>
        <p:txBody>
          <a:bodyPr/>
          <a:lstStyle/>
          <a:p>
            <a:fld id="{3114B515-1A17-41D1-AF5F-70DBAEA6CD24}" type="datetime1">
              <a:rPr lang="sv-SE" smtClean="0"/>
              <a:t>2016-12-02</a:t>
            </a:fld>
            <a:endParaRPr lang="sv-SE"/>
          </a:p>
        </p:txBody>
      </p:sp>
      <p:sp>
        <p:nvSpPr>
          <p:cNvPr id="3" name="Platshållare för sidfot 2"/>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366611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6217" y="1292087"/>
            <a:ext cx="9133416" cy="1530626"/>
          </a:xfrm>
        </p:spPr>
        <p:txBody>
          <a:bodyPr/>
          <a:lstStyle/>
          <a:p>
            <a:r>
              <a:rPr lang="sv-SE" dirty="0"/>
              <a:t/>
            </a:r>
            <a:br>
              <a:rPr lang="sv-SE" dirty="0"/>
            </a:br>
            <a:r>
              <a:rPr lang="sv-SE" dirty="0"/>
              <a:t>Självständig – att kunna klara sig själv – oberoende - hög status</a:t>
            </a:r>
          </a:p>
        </p:txBody>
      </p:sp>
      <p:sp>
        <p:nvSpPr>
          <p:cNvPr id="3" name="Platshållare för innehåll 2"/>
          <p:cNvSpPr>
            <a:spLocks noGrp="1"/>
          </p:cNvSpPr>
          <p:nvPr>
            <p:ph idx="1"/>
          </p:nvPr>
        </p:nvSpPr>
        <p:spPr>
          <a:xfrm>
            <a:off x="624417" y="2683565"/>
            <a:ext cx="9133416" cy="3339411"/>
          </a:xfrm>
        </p:spPr>
        <p:txBody>
          <a:bodyPr/>
          <a:lstStyle/>
          <a:p>
            <a:r>
              <a:rPr lang="sv-SE" dirty="0"/>
              <a:t>Såväl elever som personal ger uttryck för att det är viktigt att barnen är och tränar sig på att vara självständiga. </a:t>
            </a:r>
          </a:p>
          <a:p>
            <a:endParaRPr lang="sv-SE" dirty="0"/>
          </a:p>
          <a:p>
            <a:r>
              <a:rPr lang="sv-SE" dirty="0"/>
              <a:t>Att be om hjälp ses båda av elever och personal som att ge uttryck för att vara osjälvständig, kopplat till lägre status. </a:t>
            </a:r>
          </a:p>
        </p:txBody>
      </p:sp>
      <p:sp>
        <p:nvSpPr>
          <p:cNvPr id="4" name="Platshållare för datum 3"/>
          <p:cNvSpPr>
            <a:spLocks noGrp="1"/>
          </p:cNvSpPr>
          <p:nvPr>
            <p:ph type="dt" sz="half" idx="10"/>
          </p:nvPr>
        </p:nvSpPr>
        <p:spPr/>
        <p:txBody>
          <a:bodyPr/>
          <a:lstStyle/>
          <a:p>
            <a:fld id="{1B62FF6C-8AFC-44E9-94E8-66A84ECC06D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058156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
        <p:nvSpPr>
          <p:cNvPr id="3" name="Platshållare för innehåll 2"/>
          <p:cNvSpPr>
            <a:spLocks noGrp="1"/>
          </p:cNvSpPr>
          <p:nvPr>
            <p:ph idx="4294967295"/>
          </p:nvPr>
        </p:nvSpPr>
        <p:spPr>
          <a:xfrm>
            <a:off x="0" y="417444"/>
            <a:ext cx="9134475" cy="5605532"/>
          </a:xfrm>
        </p:spPr>
        <p:txBody>
          <a:bodyPr/>
          <a:lstStyle/>
          <a:p>
            <a:pPr marL="0" indent="0">
              <a:buNone/>
            </a:pPr>
            <a:r>
              <a:rPr lang="sv-SE" dirty="0"/>
              <a:t> </a:t>
            </a:r>
          </a:p>
          <a:p>
            <a:r>
              <a:rPr lang="sv-SE" dirty="0"/>
              <a:t>En del i personalens pedagogik när det gäller att träna eleverna i att bli självständiga är att </a:t>
            </a:r>
          </a:p>
          <a:p>
            <a:pPr marL="0" indent="0">
              <a:buNone/>
            </a:pPr>
            <a:r>
              <a:rPr lang="sv-SE" dirty="0"/>
              <a:t>-det kommer an på </a:t>
            </a:r>
            <a:r>
              <a:rPr lang="sv-SE" dirty="0" err="1"/>
              <a:t>elevrna</a:t>
            </a:r>
            <a:r>
              <a:rPr lang="sv-SE" dirty="0"/>
              <a:t> att be om hjälp men även </a:t>
            </a:r>
          </a:p>
          <a:p>
            <a:pPr marL="0" indent="0">
              <a:buNone/>
            </a:pPr>
            <a:r>
              <a:rPr lang="sv-SE" dirty="0"/>
              <a:t>-att låta bli att ge hjälp när eleverna ber om det. </a:t>
            </a:r>
          </a:p>
          <a:p>
            <a:endParaRPr lang="sv-SE" dirty="0"/>
          </a:p>
          <a:p>
            <a:r>
              <a:rPr lang="sv-SE" dirty="0"/>
              <a:t>Personalen menar att eleverna måste försöka själva, att de behöver träna. Att vara självständig kopplas till att inte behöva be om hjälp. </a:t>
            </a:r>
          </a:p>
          <a:p>
            <a:endParaRPr lang="sv-SE" dirty="0"/>
          </a:p>
        </p:txBody>
      </p:sp>
    </p:spTree>
    <p:extLst>
      <p:ext uri="{BB962C8B-B14F-4D97-AF65-F5344CB8AC3E}">
        <p14:creationId xmlns:p14="http://schemas.microsoft.com/office/powerpoint/2010/main" val="4008016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Personalen finns rent fysiskt oftast i närheten av eleverna. </a:t>
            </a:r>
          </a:p>
          <a:p>
            <a:r>
              <a:rPr lang="sv-SE" dirty="0"/>
              <a:t>Personalen går/står/sitter två eller fler vuxna tillsammans. </a:t>
            </a:r>
          </a:p>
          <a:p>
            <a:endParaRPr lang="sv-SE" dirty="0"/>
          </a:p>
        </p:txBody>
      </p:sp>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151209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
        <p:nvSpPr>
          <p:cNvPr id="3" name="Platshållare för innehåll 2"/>
          <p:cNvSpPr>
            <a:spLocks noGrp="1"/>
          </p:cNvSpPr>
          <p:nvPr>
            <p:ph idx="4294967295"/>
          </p:nvPr>
        </p:nvSpPr>
        <p:spPr>
          <a:xfrm>
            <a:off x="0" y="67734"/>
            <a:ext cx="9134475" cy="5955242"/>
          </a:xfrm>
        </p:spPr>
        <p:txBody>
          <a:bodyPr/>
          <a:lstStyle/>
          <a:p>
            <a:pPr marL="0" indent="0">
              <a:buNone/>
            </a:pPr>
            <a:endParaRPr lang="sv-SE" dirty="0"/>
          </a:p>
          <a:p>
            <a:pPr marL="0" indent="0">
              <a:buNone/>
            </a:pPr>
            <a:endParaRPr lang="sv-SE" dirty="0"/>
          </a:p>
          <a:p>
            <a:r>
              <a:rPr lang="sv-SE" dirty="0"/>
              <a:t>De barn som har tillgång till leken – och som sällan eller aldrig frågar efter de vuxna - menar att det är lätt att få tag på de vuxna när de behöver dem. </a:t>
            </a:r>
          </a:p>
          <a:p>
            <a:endParaRPr lang="sv-SE" dirty="0"/>
          </a:p>
          <a:p>
            <a:r>
              <a:rPr lang="sv-SE" dirty="0"/>
              <a:t>Barn som har problem är av en annan åsikt. Det framgår även i intervjuerna och observationerna att eleverna inte endast låter bli att ta kontakt med de vuxna för att det är kopplat till att visa sig osjälvständig och därmed få lägre status utan även av hänsyn till de vuxna, man vill inte störa dem när de gör andra saker som tex talar med varandra.</a:t>
            </a:r>
          </a:p>
          <a:p>
            <a:endParaRPr lang="sv-SE" dirty="0"/>
          </a:p>
          <a:p>
            <a:r>
              <a:rPr lang="sv-SE" i="1" dirty="0"/>
              <a:t>S: Ibland håller de på med annat och då kan man inte säga till. Sen säger de att vi ska fixa det själva.</a:t>
            </a:r>
            <a:r>
              <a:rPr lang="sv-SE" b="1" dirty="0"/>
              <a:t>              </a:t>
            </a:r>
            <a:r>
              <a:rPr lang="sv-SE" dirty="0"/>
              <a:t>Stina, ht. 2002.</a:t>
            </a:r>
          </a:p>
          <a:p>
            <a:endParaRPr lang="sv-SE" dirty="0"/>
          </a:p>
        </p:txBody>
      </p:sp>
    </p:spTree>
    <p:extLst>
      <p:ext uri="{BB962C8B-B14F-4D97-AF65-F5344CB8AC3E}">
        <p14:creationId xmlns:p14="http://schemas.microsoft.com/office/powerpoint/2010/main" val="78516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114B515-1A17-41D1-AF5F-70DBAEA6CD24}" type="datetime1">
              <a:rPr lang="sv-SE" smtClean="0"/>
              <a:t>2016-12-02</a:t>
            </a:fld>
            <a:endParaRPr lang="sv-SE"/>
          </a:p>
        </p:txBody>
      </p:sp>
      <p:sp>
        <p:nvSpPr>
          <p:cNvPr id="3" name="Platshållare för sidfot 2"/>
          <p:cNvSpPr>
            <a:spLocks noGrp="1"/>
          </p:cNvSpPr>
          <p:nvPr>
            <p:ph type="ftr" sz="quarter" idx="11"/>
          </p:nvPr>
        </p:nvSpPr>
        <p:spPr/>
        <p:txBody>
          <a:bodyPr/>
          <a:lstStyle/>
          <a:p>
            <a:r>
              <a:rPr lang="sv-SE"/>
              <a:t>Anna-Lena Ljusberg</a:t>
            </a:r>
          </a:p>
        </p:txBody>
      </p:sp>
      <p:sp>
        <p:nvSpPr>
          <p:cNvPr id="5" name="Platshållare för innehåll 4"/>
          <p:cNvSpPr>
            <a:spLocks noGrp="1"/>
          </p:cNvSpPr>
          <p:nvPr>
            <p:ph idx="4294967295"/>
          </p:nvPr>
        </p:nvSpPr>
        <p:spPr>
          <a:xfrm>
            <a:off x="0" y="313267"/>
            <a:ext cx="9134475" cy="6286315"/>
          </a:xfrm>
        </p:spPr>
        <p:txBody>
          <a:bodyPr/>
          <a:lstStyle/>
          <a:p>
            <a:r>
              <a:rPr lang="sv-SE" dirty="0"/>
              <a:t>För en del barn får självständighetsdiskursen tuffa konsekvenser. </a:t>
            </a:r>
          </a:p>
          <a:p>
            <a:endParaRPr lang="sv-SE" dirty="0"/>
          </a:p>
          <a:p>
            <a:r>
              <a:rPr lang="sv-SE" dirty="0"/>
              <a:t>Hösten 2002 är de tio flickor från år två på fritidshemmet Jupiter. </a:t>
            </a:r>
          </a:p>
          <a:p>
            <a:endParaRPr lang="sv-SE" dirty="0"/>
          </a:p>
          <a:p>
            <a:r>
              <a:rPr lang="sv-SE" dirty="0"/>
              <a:t>Flickorna har svårt att få vänskapen att fungera. </a:t>
            </a:r>
          </a:p>
          <a:p>
            <a:endParaRPr lang="sv-SE" dirty="0"/>
          </a:p>
          <a:p>
            <a:r>
              <a:rPr lang="sv-SE" dirty="0"/>
              <a:t>Det är ofta bråk och maktkamp. </a:t>
            </a:r>
          </a:p>
          <a:p>
            <a:endParaRPr lang="sv-SE" dirty="0"/>
          </a:p>
          <a:p>
            <a:r>
              <a:rPr lang="sv-SE" dirty="0"/>
              <a:t>Flickorna räknar upp sex av tio flickor som alla kan hamna utanför.</a:t>
            </a:r>
          </a:p>
          <a:p>
            <a:pPr marL="0" indent="0">
              <a:buNone/>
            </a:pPr>
            <a:endParaRPr lang="sv-SE" dirty="0"/>
          </a:p>
          <a:p>
            <a:r>
              <a:rPr lang="sv-SE" dirty="0"/>
              <a:t>En av flickorna, </a:t>
            </a:r>
            <a:r>
              <a:rPr lang="sv-SE" dirty="0" err="1"/>
              <a:t>Fariba</a:t>
            </a:r>
            <a:r>
              <a:rPr lang="sv-SE" dirty="0"/>
              <a:t>, är i stort sätt alltid utanför.</a:t>
            </a:r>
          </a:p>
          <a:p>
            <a:endParaRPr lang="sv-SE" dirty="0"/>
          </a:p>
          <a:p>
            <a:r>
              <a:rPr lang="sv-SE" dirty="0"/>
              <a:t>Medan Stina ofta är det.</a:t>
            </a:r>
          </a:p>
          <a:p>
            <a:pPr marL="0" indent="0">
              <a:buNone/>
            </a:pPr>
            <a:endParaRPr lang="sv-SE" dirty="0"/>
          </a:p>
        </p:txBody>
      </p:sp>
    </p:spTree>
    <p:extLst>
      <p:ext uri="{BB962C8B-B14F-4D97-AF65-F5344CB8AC3E}">
        <p14:creationId xmlns:p14="http://schemas.microsoft.com/office/powerpoint/2010/main" val="2242009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114B515-1A17-41D1-AF5F-70DBAEA6CD24}" type="datetime1">
              <a:rPr lang="sv-SE" smtClean="0"/>
              <a:t>2016-12-02</a:t>
            </a:fld>
            <a:endParaRPr lang="sv-SE"/>
          </a:p>
        </p:txBody>
      </p:sp>
      <p:sp>
        <p:nvSpPr>
          <p:cNvPr id="3" name="Platshållare för sidfot 2"/>
          <p:cNvSpPr>
            <a:spLocks noGrp="1"/>
          </p:cNvSpPr>
          <p:nvPr>
            <p:ph type="ftr" sz="quarter" idx="11"/>
          </p:nvPr>
        </p:nvSpPr>
        <p:spPr/>
        <p:txBody>
          <a:bodyPr/>
          <a:lstStyle/>
          <a:p>
            <a:r>
              <a:rPr lang="sv-SE"/>
              <a:t>Anna-Lena Ljusberg</a:t>
            </a:r>
          </a:p>
        </p:txBody>
      </p:sp>
      <p:sp>
        <p:nvSpPr>
          <p:cNvPr id="5" name="Platshållare för innehåll 4"/>
          <p:cNvSpPr>
            <a:spLocks noGrp="1"/>
          </p:cNvSpPr>
          <p:nvPr>
            <p:ph idx="4294967295"/>
          </p:nvPr>
        </p:nvSpPr>
        <p:spPr>
          <a:xfrm>
            <a:off x="0" y="1540566"/>
            <a:ext cx="9134475" cy="4482410"/>
          </a:xfrm>
        </p:spPr>
        <p:txBody>
          <a:bodyPr/>
          <a:lstStyle/>
          <a:p>
            <a:r>
              <a:rPr lang="sv-SE" dirty="0"/>
              <a:t>Stina är ett av fokusbarnen, hon berättar att hon kan ha problem med att få vara med och leka. </a:t>
            </a:r>
          </a:p>
          <a:p>
            <a:endParaRPr lang="sv-SE" dirty="0"/>
          </a:p>
          <a:p>
            <a:r>
              <a:rPr lang="sv-SE" dirty="0"/>
              <a:t>Under hösten 2002 har Stina problem med att bli insläppt och vid ett tillfälle är Stina utestängd av kamraterna i klassen flera dagar i sträck. </a:t>
            </a:r>
          </a:p>
          <a:p>
            <a:endParaRPr lang="sv-SE" dirty="0"/>
          </a:p>
          <a:p>
            <a:r>
              <a:rPr lang="sv-SE" dirty="0"/>
              <a:t>När hon inte fick vara med och leka bad hon de vuxna om hjälp vid intervjun berättar hon om detta. </a:t>
            </a:r>
          </a:p>
          <a:p>
            <a:endParaRPr lang="sv-SE" dirty="0"/>
          </a:p>
        </p:txBody>
      </p:sp>
    </p:spTree>
    <p:extLst>
      <p:ext uri="{BB962C8B-B14F-4D97-AF65-F5344CB8AC3E}">
        <p14:creationId xmlns:p14="http://schemas.microsoft.com/office/powerpoint/2010/main" val="1294172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114B515-1A17-41D1-AF5F-70DBAEA6CD24}" type="datetime1">
              <a:rPr lang="sv-SE" smtClean="0"/>
              <a:t>2016-12-02</a:t>
            </a:fld>
            <a:endParaRPr lang="sv-SE"/>
          </a:p>
        </p:txBody>
      </p:sp>
      <p:sp>
        <p:nvSpPr>
          <p:cNvPr id="3" name="Platshållare för sidfot 2"/>
          <p:cNvSpPr>
            <a:spLocks noGrp="1"/>
          </p:cNvSpPr>
          <p:nvPr>
            <p:ph type="ftr" sz="quarter" idx="11"/>
          </p:nvPr>
        </p:nvSpPr>
        <p:spPr/>
        <p:txBody>
          <a:bodyPr/>
          <a:lstStyle/>
          <a:p>
            <a:r>
              <a:rPr lang="sv-SE"/>
              <a:t>Anna-Lena Ljusberg</a:t>
            </a:r>
          </a:p>
        </p:txBody>
      </p:sp>
      <p:sp>
        <p:nvSpPr>
          <p:cNvPr id="5" name="Platshållare för innehåll 4"/>
          <p:cNvSpPr>
            <a:spLocks noGrp="1"/>
          </p:cNvSpPr>
          <p:nvPr>
            <p:ph idx="4294967295"/>
          </p:nvPr>
        </p:nvSpPr>
        <p:spPr>
          <a:xfrm>
            <a:off x="0" y="854765"/>
            <a:ext cx="9134475" cy="5168210"/>
          </a:xfrm>
        </p:spPr>
        <p:txBody>
          <a:bodyPr/>
          <a:lstStyle/>
          <a:p>
            <a:r>
              <a:rPr lang="sv-SE" dirty="0"/>
              <a:t>A-L: Som vad?</a:t>
            </a:r>
            <a:endParaRPr lang="sv-SE" b="1" dirty="0"/>
          </a:p>
          <a:p>
            <a:r>
              <a:rPr lang="sv-SE" i="1" dirty="0"/>
              <a:t>S: Att jag inte har haft någon att leka med på hela dagen.  </a:t>
            </a:r>
            <a:r>
              <a:rPr lang="sv-SE" i="1" dirty="0" err="1"/>
              <a:t>Förförra</a:t>
            </a:r>
            <a:r>
              <a:rPr lang="sv-SE" i="1" dirty="0"/>
              <a:t> veckan var jag utan kompis i fyra dagar. </a:t>
            </a:r>
            <a:endParaRPr lang="sv-SE" b="1" dirty="0"/>
          </a:p>
          <a:p>
            <a:r>
              <a:rPr lang="sv-SE" dirty="0"/>
              <a:t>A-L: Fick du inte hjälp av nån då?</a:t>
            </a:r>
            <a:endParaRPr lang="sv-SE" b="1" dirty="0"/>
          </a:p>
          <a:p>
            <a:r>
              <a:rPr lang="sv-SE" i="1" dirty="0"/>
              <a:t>S: Jag frågade fröken men då sa fröken så här;  ”Ja men dom kan väl få leka själva någon gång alla är jämt med dom”. </a:t>
            </a:r>
            <a:endParaRPr lang="sv-SE" b="1" dirty="0"/>
          </a:p>
          <a:p>
            <a:r>
              <a:rPr lang="sv-SE" dirty="0"/>
              <a:t>----</a:t>
            </a:r>
            <a:endParaRPr lang="sv-SE" b="1" dirty="0"/>
          </a:p>
          <a:p>
            <a:r>
              <a:rPr lang="sv-SE" dirty="0"/>
              <a:t>A-L: Vilka barn var det du ville leka med?</a:t>
            </a:r>
            <a:endParaRPr lang="sv-SE" b="1" dirty="0"/>
          </a:p>
          <a:p>
            <a:r>
              <a:rPr lang="sv-SE" i="1" dirty="0"/>
              <a:t>S: Mona och Hanna.</a:t>
            </a:r>
            <a:endParaRPr lang="sv-SE" b="1" dirty="0"/>
          </a:p>
          <a:p>
            <a:r>
              <a:rPr lang="sv-SE" dirty="0"/>
              <a:t>A-L: Fanny då?</a:t>
            </a:r>
            <a:endParaRPr lang="sv-SE" b="1" dirty="0"/>
          </a:p>
          <a:p>
            <a:r>
              <a:rPr lang="sv-SE" i="1" dirty="0"/>
              <a:t>S: Hon lekte med Gunilla, jag frågade dem också men jag fick inte vara med.</a:t>
            </a:r>
            <a:r>
              <a:rPr lang="sv-SE" b="1" dirty="0"/>
              <a:t>                                                           </a:t>
            </a:r>
            <a:r>
              <a:rPr lang="sv-SE" dirty="0"/>
              <a:t>Stina, ht. 2002</a:t>
            </a:r>
          </a:p>
          <a:p>
            <a:pPr marL="0" indent="0">
              <a:buNone/>
            </a:pPr>
            <a:r>
              <a:rPr lang="sv-SE" dirty="0"/>
              <a:t> </a:t>
            </a:r>
          </a:p>
          <a:p>
            <a:endParaRPr lang="sv-SE" dirty="0"/>
          </a:p>
        </p:txBody>
      </p:sp>
    </p:spTree>
    <p:extLst>
      <p:ext uri="{BB962C8B-B14F-4D97-AF65-F5344CB8AC3E}">
        <p14:creationId xmlns:p14="http://schemas.microsoft.com/office/powerpoint/2010/main" val="585337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Klas</a:t>
            </a:r>
          </a:p>
        </p:txBody>
      </p:sp>
      <p:sp>
        <p:nvSpPr>
          <p:cNvPr id="5" name="Platshållare för innehåll 4"/>
          <p:cNvSpPr>
            <a:spLocks noGrp="1"/>
          </p:cNvSpPr>
          <p:nvPr>
            <p:ph idx="1"/>
          </p:nvPr>
        </p:nvSpPr>
        <p:spPr/>
        <p:txBody>
          <a:bodyPr/>
          <a:lstStyle/>
          <a:p>
            <a:endParaRPr lang="sv-SE"/>
          </a:p>
        </p:txBody>
      </p:sp>
      <p:sp>
        <p:nvSpPr>
          <p:cNvPr id="2" name="Platshållare för datum 1"/>
          <p:cNvSpPr>
            <a:spLocks noGrp="1"/>
          </p:cNvSpPr>
          <p:nvPr>
            <p:ph type="dt" sz="half" idx="10"/>
          </p:nvPr>
        </p:nvSpPr>
        <p:spPr/>
        <p:txBody>
          <a:bodyPr/>
          <a:lstStyle/>
          <a:p>
            <a:fld id="{3114B515-1A17-41D1-AF5F-70DBAEA6CD24}" type="datetime1">
              <a:rPr lang="sv-SE" smtClean="0"/>
              <a:t>2016-12-02</a:t>
            </a:fld>
            <a:endParaRPr lang="sv-SE"/>
          </a:p>
        </p:txBody>
      </p:sp>
      <p:sp>
        <p:nvSpPr>
          <p:cNvPr id="3" name="Platshållare för sidfot 2"/>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591282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6217" y="391887"/>
            <a:ext cx="9133416" cy="617516"/>
          </a:xfrm>
        </p:spPr>
        <p:txBody>
          <a:bodyPr/>
          <a:lstStyle/>
          <a:p>
            <a:r>
              <a:rPr lang="sv-SE" dirty="0"/>
              <a:t>Klas</a:t>
            </a:r>
          </a:p>
        </p:txBody>
      </p:sp>
      <p:sp>
        <p:nvSpPr>
          <p:cNvPr id="3" name="Platshållare för innehåll 2"/>
          <p:cNvSpPr>
            <a:spLocks noGrp="1"/>
          </p:cNvSpPr>
          <p:nvPr>
            <p:ph idx="1"/>
          </p:nvPr>
        </p:nvSpPr>
        <p:spPr>
          <a:xfrm>
            <a:off x="1056217" y="1235035"/>
            <a:ext cx="9133416" cy="4787942"/>
          </a:xfrm>
        </p:spPr>
        <p:txBody>
          <a:bodyPr>
            <a:normAutofit/>
          </a:bodyPr>
          <a:lstStyle/>
          <a:p>
            <a:r>
              <a:rPr lang="sv-SE" dirty="0"/>
              <a:t>Klas berättar när han är sex år att det är tråkigt med alla pojkar som slåss. Han säger att det är bättre att hämta de vuxna än att försöka lösa en konflikt med hjälp av nävarna. På hösten börjar han helt plötsligt att slåss. Han inte tala om det förrän hösten därpå. Då berättar han att hans pappa sagt att han ska ge igen. </a:t>
            </a:r>
            <a:endParaRPr lang="sv-SE" b="1" dirty="0"/>
          </a:p>
          <a:p>
            <a:r>
              <a:rPr lang="sv-SE" dirty="0"/>
              <a:t> </a:t>
            </a:r>
            <a:endParaRPr lang="sv-SE" b="1" dirty="0"/>
          </a:p>
          <a:p>
            <a:r>
              <a:rPr lang="sv-SE" dirty="0"/>
              <a:t>A-L: Vad händer om du inte ger igen?</a:t>
            </a:r>
          </a:p>
          <a:p>
            <a:r>
              <a:rPr lang="sv-SE" i="1" dirty="0"/>
              <a:t>K: Oj, oj </a:t>
            </a:r>
            <a:r>
              <a:rPr lang="sv-SE" i="1" dirty="0" err="1"/>
              <a:t>oj</a:t>
            </a:r>
            <a:r>
              <a:rPr lang="sv-SE" i="1" dirty="0"/>
              <a:t>! Då kan jag bli mobbad hela tiden. Så ifall dom slår mig och jag säger till fröken hela tiden då kommer de att säga att jag är en tönt så det är bättre att ge igen. Då kommer de aldrig att ge sig på mig igen för då vet de att jag slår dom fattar du.</a:t>
            </a:r>
            <a:endParaRPr lang="sv-SE" dirty="0"/>
          </a:p>
          <a:p>
            <a:r>
              <a:rPr lang="sv-SE" dirty="0"/>
              <a:t>Klas ht. 2002.</a:t>
            </a:r>
          </a:p>
          <a:p>
            <a:endParaRPr lang="sv-SE" dirty="0"/>
          </a:p>
        </p:txBody>
      </p:sp>
      <p:sp>
        <p:nvSpPr>
          <p:cNvPr id="4" name="Platshållare för datum 3"/>
          <p:cNvSpPr>
            <a:spLocks noGrp="1"/>
          </p:cNvSpPr>
          <p:nvPr>
            <p:ph type="dt" sz="half" idx="10"/>
          </p:nvPr>
        </p:nvSpPr>
        <p:spPr/>
        <p:txBody>
          <a:bodyPr/>
          <a:lstStyle/>
          <a:p>
            <a:fld id="{A82A5B61-D723-4A11-8B23-FBA9481BF899}"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68776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Fler utgångspunkter</a:t>
            </a:r>
          </a:p>
        </p:txBody>
      </p:sp>
      <p:sp>
        <p:nvSpPr>
          <p:cNvPr id="3" name="Content Placeholder 2"/>
          <p:cNvSpPr>
            <a:spLocks noGrp="1"/>
          </p:cNvSpPr>
          <p:nvPr>
            <p:ph idx="1"/>
          </p:nvPr>
        </p:nvSpPr>
        <p:spPr/>
        <p:txBody>
          <a:bodyPr/>
          <a:lstStyle/>
          <a:p>
            <a:r>
              <a:rPr lang="sv-SE" dirty="0"/>
              <a:t>Identitet – lösligt</a:t>
            </a:r>
          </a:p>
          <a:p>
            <a:r>
              <a:rPr lang="sv-SE" dirty="0"/>
              <a:t>Vi kan inte bli perspektivfria – blick</a:t>
            </a:r>
          </a:p>
          <a:p>
            <a:r>
              <a:rPr lang="sv-SE" dirty="0"/>
              <a:t>Det vi vet är ”socialt” konstruerat i det förflutna, varifrån vi ger mening till vad som sker i nuet, i det sammanhang vi befinner oss i här och nu (kan göra att vi omdefinierar det vi ”vet”), men vi har även intentioner=riktar oss in i framtiden.</a:t>
            </a:r>
          </a:p>
          <a:p>
            <a:r>
              <a:rPr lang="sv-SE" dirty="0"/>
              <a:t>Vi går ut och in i olika diskurser</a:t>
            </a:r>
          </a:p>
          <a:p>
            <a:pPr marL="0" indent="0">
              <a:buNone/>
            </a:pPr>
            <a:endParaRPr lang="sv-SE" dirty="0"/>
          </a:p>
        </p:txBody>
      </p:sp>
    </p:spTree>
    <p:extLst>
      <p:ext uri="{BB962C8B-B14F-4D97-AF65-F5344CB8AC3E}">
        <p14:creationId xmlns:p14="http://schemas.microsoft.com/office/powerpoint/2010/main" val="4202491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dirty="0"/>
              <a:t>Vad finns det för strategier på er skola för att upptäcka att barn är emotionellt utsatta?</a:t>
            </a:r>
          </a:p>
          <a:p>
            <a:r>
              <a:rPr lang="sv-SE" dirty="0"/>
              <a:t>Vad finns det för strategier på er skola när ni upptäckt att barn är emotionellt utsatta?</a:t>
            </a:r>
          </a:p>
          <a:p>
            <a:r>
              <a:rPr lang="sv-SE" dirty="0"/>
              <a:t>Har ni behov av att utveckla detta?</a:t>
            </a:r>
          </a:p>
          <a:p>
            <a:r>
              <a:rPr lang="sv-SE" dirty="0"/>
              <a:t>Hur?</a:t>
            </a:r>
          </a:p>
          <a:p>
            <a:endParaRPr lang="sv-SE" dirty="0"/>
          </a:p>
          <a:p>
            <a:endParaRPr lang="sv-SE" dirty="0"/>
          </a:p>
        </p:txBody>
      </p:sp>
      <p:sp>
        <p:nvSpPr>
          <p:cNvPr id="4" name="Platshållare för datum 3"/>
          <p:cNvSpPr>
            <a:spLocks noGrp="1"/>
          </p:cNvSpPr>
          <p:nvPr>
            <p:ph type="dt" sz="half" idx="10"/>
          </p:nvPr>
        </p:nvSpPr>
        <p:spPr/>
        <p:txBody>
          <a:bodyPr/>
          <a:lstStyle/>
          <a:p>
            <a:fld id="{124E29B6-2AE1-442C-A830-19EC47407FB3}"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524961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Professionellt bemötande – ett professionellt stöd</a:t>
            </a:r>
          </a:p>
        </p:txBody>
      </p:sp>
      <p:sp>
        <p:nvSpPr>
          <p:cNvPr id="3" name="Platshållare för innehåll 2"/>
          <p:cNvSpPr>
            <a:spLocks noGrp="1"/>
          </p:cNvSpPr>
          <p:nvPr>
            <p:ph idx="1"/>
          </p:nvPr>
        </p:nvSpPr>
        <p:spPr/>
        <p:txBody>
          <a:bodyPr>
            <a:normAutofit/>
          </a:bodyPr>
          <a:lstStyle/>
          <a:p>
            <a:r>
              <a:rPr lang="sv-SE" dirty="0"/>
              <a:t>Att ha professionella kommunikationsfärdigheter: </a:t>
            </a:r>
          </a:p>
          <a:p>
            <a:pPr marL="0" indent="0">
              <a:buNone/>
            </a:pPr>
            <a:r>
              <a:rPr lang="sv-SE" dirty="0"/>
              <a:t>- att våga visa vem man är, </a:t>
            </a:r>
          </a:p>
          <a:p>
            <a:pPr marL="0" indent="0">
              <a:buNone/>
            </a:pPr>
            <a:r>
              <a:rPr lang="sv-SE" dirty="0"/>
              <a:t>-att vara tillgänglig och </a:t>
            </a:r>
          </a:p>
          <a:p>
            <a:pPr marL="0" indent="0">
              <a:buNone/>
            </a:pPr>
            <a:r>
              <a:rPr lang="sv-SE" dirty="0"/>
              <a:t>-att kunna lyssna. </a:t>
            </a:r>
          </a:p>
          <a:p>
            <a:pPr marL="0" indent="0">
              <a:buNone/>
            </a:pPr>
            <a:endParaRPr lang="sv-SE" dirty="0"/>
          </a:p>
          <a:p>
            <a:r>
              <a:rPr lang="sv-SE" dirty="0"/>
              <a:t>En kvalitetssäkring av pedagogens omsorgsarbete. </a:t>
            </a:r>
          </a:p>
          <a:p>
            <a:endParaRPr lang="sv-SE" dirty="0"/>
          </a:p>
        </p:txBody>
      </p:sp>
      <p:sp>
        <p:nvSpPr>
          <p:cNvPr id="4" name="Platshållare för datum 3"/>
          <p:cNvSpPr>
            <a:spLocks noGrp="1"/>
          </p:cNvSpPr>
          <p:nvPr>
            <p:ph type="dt" sz="half" idx="10"/>
          </p:nvPr>
        </p:nvSpPr>
        <p:spPr/>
        <p:txBody>
          <a:bodyPr/>
          <a:lstStyle/>
          <a:p>
            <a:fld id="{9C288BE3-C26F-4D73-BC32-50194EC2DABD}"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918593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lstStyle/>
          <a:p>
            <a:r>
              <a:rPr lang="sv-SE" dirty="0"/>
              <a:t>Paus</a:t>
            </a:r>
          </a:p>
        </p:txBody>
      </p:sp>
      <p:sp>
        <p:nvSpPr>
          <p:cNvPr id="7" name="Underrubrik 6"/>
          <p:cNvSpPr>
            <a:spLocks noGrp="1"/>
          </p:cNvSpPr>
          <p:nvPr>
            <p:ph type="subTitle" idx="1"/>
          </p:nvPr>
        </p:nvSpPr>
        <p:spPr/>
        <p:txBody>
          <a:bodyPr/>
          <a:lstStyle/>
          <a:p>
            <a:endParaRPr lang="sv-SE"/>
          </a:p>
        </p:txBody>
      </p:sp>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1643824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algn="ctr" eaLnBrk="1" hangingPunct="1"/>
            <a:r>
              <a:rPr lang="sv-SE" altLang="sv-SE" sz="3200"/>
              <a:t>Elever </a:t>
            </a:r>
            <a:r>
              <a:rPr lang="sv-SE" altLang="sv-SE" sz="3200" i="1"/>
              <a:t>i särskild undervisningsgrupp</a:t>
            </a:r>
            <a:endParaRPr lang="sv-SE" altLang="sv-SE" sz="3200"/>
          </a:p>
        </p:txBody>
      </p:sp>
      <p:sp>
        <p:nvSpPr>
          <p:cNvPr id="9219" name="Rectangle 3"/>
          <p:cNvSpPr>
            <a:spLocks noGrp="1" noChangeArrowheads="1"/>
          </p:cNvSpPr>
          <p:nvPr>
            <p:ph type="subTitle" idx="1"/>
          </p:nvPr>
        </p:nvSpPr>
        <p:spPr/>
        <p:txBody>
          <a:bodyPr/>
          <a:lstStyle/>
          <a:p>
            <a:r>
              <a:rPr lang="sv-SE" altLang="sv-SE" sz="1600" b="1" dirty="0"/>
              <a:t> </a:t>
            </a:r>
            <a:endParaRPr lang="sv-SE" altLang="sv-SE" sz="1600" dirty="0"/>
          </a:p>
          <a:p>
            <a:pPr algn="ctr">
              <a:lnSpc>
                <a:spcPts val="2500"/>
              </a:lnSpc>
            </a:pPr>
            <a:endParaRPr lang="sv-SE" altLang="sv-SE" sz="1600" dirty="0"/>
          </a:p>
          <a:p>
            <a:pPr algn="ctr" eaLnBrk="1" hangingPunct="1"/>
            <a:endParaRPr lang="sv-SE" altLang="sv-SE" sz="1600" dirty="0"/>
          </a:p>
        </p:txBody>
      </p:sp>
    </p:spTree>
    <p:extLst>
      <p:ext uri="{BB962C8B-B14F-4D97-AF65-F5344CB8AC3E}">
        <p14:creationId xmlns:p14="http://schemas.microsoft.com/office/powerpoint/2010/main" val="3754242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184B075F-051E-4C55-9041-D82D5FF36470}" type="datetime1">
              <a:rPr lang="sv-SE"/>
              <a:pPr>
                <a:defRPr/>
              </a:pPr>
              <a:t>2016-12-02</a:t>
            </a:fld>
            <a:endParaRPr lang="sv-SE"/>
          </a:p>
        </p:txBody>
      </p:sp>
      <p:sp>
        <p:nvSpPr>
          <p:cNvPr id="5" name="Platshållare för sidfot 4"/>
          <p:cNvSpPr>
            <a:spLocks noGrp="1"/>
          </p:cNvSpPr>
          <p:nvPr>
            <p:ph type="ftr" sz="quarter" idx="11"/>
          </p:nvPr>
        </p:nvSpPr>
        <p:spPr/>
        <p:txBody>
          <a:bodyPr/>
          <a:lstStyle/>
          <a:p>
            <a:pPr>
              <a:defRPr/>
            </a:pPr>
            <a:r>
              <a:rPr lang="sv-SE" dirty="0"/>
              <a:t>/ Anna-Lena Ljusberg Fil. dr i barn- och ungdomsvetenskap. </a:t>
            </a:r>
          </a:p>
        </p:txBody>
      </p:sp>
      <p:sp>
        <p:nvSpPr>
          <p:cNvPr id="10244" name="Rectangle 2"/>
          <p:cNvSpPr>
            <a:spLocks noGrp="1" noChangeArrowheads="1"/>
          </p:cNvSpPr>
          <p:nvPr>
            <p:ph type="title"/>
          </p:nvPr>
        </p:nvSpPr>
        <p:spPr/>
        <p:txBody>
          <a:bodyPr/>
          <a:lstStyle/>
          <a:p>
            <a:pPr eaLnBrk="1" hangingPunct="1"/>
            <a:r>
              <a:rPr lang="en-GB" altLang="sv-SE"/>
              <a:t>Överordnat syfte</a:t>
            </a:r>
            <a:endParaRPr lang="sv-SE" altLang="sv-SE"/>
          </a:p>
        </p:txBody>
      </p:sp>
      <p:sp>
        <p:nvSpPr>
          <p:cNvPr id="10245" name="Rectangle 3"/>
          <p:cNvSpPr>
            <a:spLocks noGrp="1" noChangeArrowheads="1"/>
          </p:cNvSpPr>
          <p:nvPr>
            <p:ph type="body" idx="1"/>
          </p:nvPr>
        </p:nvSpPr>
        <p:spPr/>
        <p:txBody>
          <a:bodyPr/>
          <a:lstStyle/>
          <a:p>
            <a:pPr eaLnBrk="1" hangingPunct="1">
              <a:buFontTx/>
              <a:buNone/>
            </a:pPr>
            <a:r>
              <a:rPr lang="sv-SE" altLang="sv-SE" sz="2100"/>
              <a:t>Öka förståelsen av att vara elev i särskild undervisningsgrupp. </a:t>
            </a:r>
          </a:p>
          <a:p>
            <a:pPr eaLnBrk="1" hangingPunct="1"/>
            <a:endParaRPr lang="en-GB" altLang="sv-SE"/>
          </a:p>
          <a:p>
            <a:pPr eaLnBrk="1" hangingPunct="1"/>
            <a:endParaRPr lang="sv-SE" altLang="sv-SE"/>
          </a:p>
        </p:txBody>
      </p:sp>
    </p:spTree>
    <p:extLst>
      <p:ext uri="{BB962C8B-B14F-4D97-AF65-F5344CB8AC3E}">
        <p14:creationId xmlns:p14="http://schemas.microsoft.com/office/powerpoint/2010/main" val="3836805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A1F9CFDD-0518-444E-8CE7-3AD541D76B79}" type="datetime1">
              <a:rPr lang="sv-SE"/>
              <a:pPr>
                <a:defRPr/>
              </a:pPr>
              <a:t>2016-12-02</a:t>
            </a:fld>
            <a:endParaRPr lang="sv-SE"/>
          </a:p>
        </p:txBody>
      </p:sp>
      <p:sp>
        <p:nvSpPr>
          <p:cNvPr id="5" name="Platshållare för sidfot 4"/>
          <p:cNvSpPr>
            <a:spLocks noGrp="1"/>
          </p:cNvSpPr>
          <p:nvPr>
            <p:ph type="ftr" sz="quarter" idx="11"/>
          </p:nvPr>
        </p:nvSpPr>
        <p:spPr/>
        <p:txBody>
          <a:bodyPr/>
          <a:lstStyle/>
          <a:p>
            <a:pPr>
              <a:defRPr/>
            </a:pPr>
            <a:r>
              <a:rPr lang="sv-SE"/>
              <a:t>/ Anna-Lena Ljusberg fil. dok i barn- och ungdomsvetenskap. </a:t>
            </a:r>
          </a:p>
        </p:txBody>
      </p:sp>
      <p:sp>
        <p:nvSpPr>
          <p:cNvPr id="11268" name="Rectangle 2"/>
          <p:cNvSpPr>
            <a:spLocks noGrp="1" noChangeArrowheads="1"/>
          </p:cNvSpPr>
          <p:nvPr>
            <p:ph type="title"/>
          </p:nvPr>
        </p:nvSpPr>
        <p:spPr/>
        <p:txBody>
          <a:bodyPr/>
          <a:lstStyle/>
          <a:p>
            <a:pPr eaLnBrk="1" hangingPunct="1"/>
            <a:r>
              <a:rPr lang="sv-SE" altLang="sv-SE"/>
              <a:t>Pupils in remedial classes</a:t>
            </a:r>
          </a:p>
        </p:txBody>
      </p:sp>
      <p:sp>
        <p:nvSpPr>
          <p:cNvPr id="11269" name="Rectangle 3"/>
          <p:cNvSpPr>
            <a:spLocks noGrp="1" noChangeArrowheads="1"/>
          </p:cNvSpPr>
          <p:nvPr>
            <p:ph type="body" idx="1"/>
          </p:nvPr>
        </p:nvSpPr>
        <p:spPr/>
        <p:txBody>
          <a:bodyPr/>
          <a:lstStyle/>
          <a:p>
            <a:pPr eaLnBrk="1" hangingPunct="1">
              <a:buFontTx/>
              <a:buNone/>
            </a:pPr>
            <a:r>
              <a:rPr lang="sv-SE" altLang="sv-SE" sz="2100"/>
              <a:t>I Resultatet från elevbaserat självbildstest. </a:t>
            </a:r>
          </a:p>
          <a:p>
            <a:pPr eaLnBrk="1" hangingPunct="1">
              <a:buFontTx/>
              <a:buNone/>
            </a:pPr>
            <a:r>
              <a:rPr lang="sv-SE" altLang="sv-SE" sz="2100"/>
              <a:t>II Etiska frågor vid intervjuer med barn.</a:t>
            </a:r>
          </a:p>
          <a:p>
            <a:pPr eaLnBrk="1" hangingPunct="1">
              <a:buFontTx/>
              <a:buNone/>
            </a:pPr>
            <a:r>
              <a:rPr lang="sv-SE" altLang="sv-SE" sz="2100"/>
              <a:t>III Frågeformulär, föräldrars och lärares syn på undervisning i särskild undervisningsgrupp.</a:t>
            </a:r>
          </a:p>
          <a:p>
            <a:pPr eaLnBrk="1" hangingPunct="1">
              <a:buFontTx/>
              <a:buNone/>
            </a:pPr>
            <a:r>
              <a:rPr lang="sv-SE" altLang="sv-SE" sz="2100"/>
              <a:t>IV Intervjuer med tio elever.</a:t>
            </a:r>
          </a:p>
          <a:p>
            <a:pPr eaLnBrk="1" hangingPunct="1">
              <a:buFontTx/>
              <a:buNone/>
            </a:pPr>
            <a:r>
              <a:rPr lang="sv-SE" altLang="sv-SE" sz="2100"/>
              <a:t>V Lärarintervjuer och klassrumsobservationer med fokus på klassrumsklimat.</a:t>
            </a:r>
          </a:p>
          <a:p>
            <a:pPr eaLnBrk="1" hangingPunct="1"/>
            <a:endParaRPr lang="sv-SE" altLang="sv-SE"/>
          </a:p>
        </p:txBody>
      </p:sp>
    </p:spTree>
    <p:extLst>
      <p:ext uri="{BB962C8B-B14F-4D97-AF65-F5344CB8AC3E}">
        <p14:creationId xmlns:p14="http://schemas.microsoft.com/office/powerpoint/2010/main" val="2652609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6AC894D3-4063-4F6B-B6CB-86C9C2AA6E33}" type="datetime1">
              <a:rPr lang="sv-SE"/>
              <a:pPr>
                <a:defRPr/>
              </a:pPr>
              <a:t>2016-12-02</a:t>
            </a:fld>
            <a:endParaRPr lang="sv-SE"/>
          </a:p>
        </p:txBody>
      </p:sp>
      <p:sp>
        <p:nvSpPr>
          <p:cNvPr id="5" name="Platshållare för sidfot 4"/>
          <p:cNvSpPr>
            <a:spLocks noGrp="1"/>
          </p:cNvSpPr>
          <p:nvPr>
            <p:ph type="ftr" sz="quarter" idx="11"/>
          </p:nvPr>
        </p:nvSpPr>
        <p:spPr/>
        <p:txBody>
          <a:bodyPr/>
          <a:lstStyle/>
          <a:p>
            <a:pPr>
              <a:defRPr/>
            </a:pPr>
            <a:r>
              <a:rPr lang="sv-SE"/>
              <a:t>/ Anna-Lena Ljusberg fil. dok i barn- och ungdomsvetenskap. </a:t>
            </a:r>
          </a:p>
        </p:txBody>
      </p:sp>
      <p:sp>
        <p:nvSpPr>
          <p:cNvPr id="12292" name="Rectangle 2"/>
          <p:cNvSpPr>
            <a:spLocks noGrp="1" noChangeArrowheads="1"/>
          </p:cNvSpPr>
          <p:nvPr>
            <p:ph type="title"/>
          </p:nvPr>
        </p:nvSpPr>
        <p:spPr/>
        <p:txBody>
          <a:bodyPr/>
          <a:lstStyle/>
          <a:p>
            <a:pPr eaLnBrk="1" hangingPunct="1"/>
            <a:r>
              <a:rPr lang="sv-SE" altLang="sv-SE" sz="2800"/>
              <a:t>Metod</a:t>
            </a:r>
          </a:p>
        </p:txBody>
      </p:sp>
      <p:sp>
        <p:nvSpPr>
          <p:cNvPr id="12293" name="Rectangle 3"/>
          <p:cNvSpPr>
            <a:spLocks noGrp="1" noChangeArrowheads="1"/>
          </p:cNvSpPr>
          <p:nvPr>
            <p:ph type="body" idx="1"/>
          </p:nvPr>
        </p:nvSpPr>
        <p:spPr/>
        <p:txBody>
          <a:bodyPr/>
          <a:lstStyle/>
          <a:p>
            <a:pPr eaLnBrk="1" hangingPunct="1">
              <a:buFontTx/>
              <a:buNone/>
            </a:pPr>
            <a:endParaRPr lang="sv-SE" altLang="sv-SE" sz="2100"/>
          </a:p>
          <a:p>
            <a:pPr eaLnBrk="1" hangingPunct="1">
              <a:buFontTx/>
              <a:buNone/>
            </a:pPr>
            <a:endParaRPr lang="sv-SE" altLang="sv-SE" sz="2100"/>
          </a:p>
          <a:p>
            <a:pPr eaLnBrk="1" hangingPunct="1">
              <a:buFontTx/>
              <a:buNone/>
            </a:pPr>
            <a:r>
              <a:rPr lang="sv-SE" altLang="sv-SE" sz="2100"/>
              <a:t>Observationer (ca 300h), intervjuer (44),</a:t>
            </a:r>
          </a:p>
          <a:p>
            <a:pPr eaLnBrk="1" hangingPunct="1">
              <a:buFontTx/>
              <a:buNone/>
            </a:pPr>
            <a:r>
              <a:rPr lang="sv-SE" altLang="sv-SE" sz="2100"/>
              <a:t>	självbildstest (3*42) och frågeformulär. </a:t>
            </a:r>
          </a:p>
          <a:p>
            <a:pPr eaLnBrk="1" hangingPunct="1">
              <a:buFontTx/>
              <a:buNone/>
            </a:pPr>
            <a:endParaRPr lang="sv-SE" altLang="sv-SE" sz="2100"/>
          </a:p>
          <a:p>
            <a:pPr eaLnBrk="1" hangingPunct="1"/>
            <a:endParaRPr lang="sv-SE" altLang="sv-SE" sz="2100"/>
          </a:p>
          <a:p>
            <a:pPr eaLnBrk="1" hangingPunct="1"/>
            <a:endParaRPr lang="sv-SE" altLang="sv-SE"/>
          </a:p>
        </p:txBody>
      </p:sp>
    </p:spTree>
    <p:extLst>
      <p:ext uri="{BB962C8B-B14F-4D97-AF65-F5344CB8AC3E}">
        <p14:creationId xmlns:p14="http://schemas.microsoft.com/office/powerpoint/2010/main" val="3501596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E2EA8FE2-26FF-4478-866A-9AFE01429944}" type="datetime1">
              <a:rPr lang="sv-SE"/>
              <a:pPr>
                <a:defRPr/>
              </a:pPr>
              <a:t>2016-12-02</a:t>
            </a:fld>
            <a:endParaRPr lang="sv-SE"/>
          </a:p>
        </p:txBody>
      </p:sp>
      <p:sp>
        <p:nvSpPr>
          <p:cNvPr id="5" name="Platshållare för sidfot 4"/>
          <p:cNvSpPr>
            <a:spLocks noGrp="1"/>
          </p:cNvSpPr>
          <p:nvPr>
            <p:ph type="ftr" sz="quarter" idx="11"/>
          </p:nvPr>
        </p:nvSpPr>
        <p:spPr>
          <a:xfrm>
            <a:off x="3460750" y="6151564"/>
            <a:ext cx="6019800" cy="517525"/>
          </a:xfrm>
        </p:spPr>
        <p:txBody>
          <a:bodyPr/>
          <a:lstStyle/>
          <a:p>
            <a:pPr>
              <a:defRPr/>
            </a:pPr>
            <a:r>
              <a:rPr lang="sv-SE" dirty="0"/>
              <a:t>/ Anna-Lena Ljusberg fil. dok i barn- och ungdomsvetenskap. </a:t>
            </a:r>
          </a:p>
        </p:txBody>
      </p:sp>
      <p:sp>
        <p:nvSpPr>
          <p:cNvPr id="13316" name="Rectangle 2"/>
          <p:cNvSpPr>
            <a:spLocks noGrp="1" noChangeArrowheads="1"/>
          </p:cNvSpPr>
          <p:nvPr>
            <p:ph type="title"/>
          </p:nvPr>
        </p:nvSpPr>
        <p:spPr/>
        <p:txBody>
          <a:bodyPr/>
          <a:lstStyle/>
          <a:p>
            <a:pPr eaLnBrk="1" hangingPunct="1"/>
            <a:r>
              <a:rPr lang="en-GB" altLang="sv-SE"/>
              <a:t>Olika perspektiv</a:t>
            </a:r>
            <a:endParaRPr lang="sv-SE" altLang="sv-SE"/>
          </a:p>
        </p:txBody>
      </p:sp>
      <p:sp>
        <p:nvSpPr>
          <p:cNvPr id="13317" name="Rectangle 3"/>
          <p:cNvSpPr>
            <a:spLocks noGrp="1" noChangeArrowheads="1"/>
          </p:cNvSpPr>
          <p:nvPr>
            <p:ph type="body" idx="1"/>
          </p:nvPr>
        </p:nvSpPr>
        <p:spPr/>
        <p:txBody>
          <a:bodyPr/>
          <a:lstStyle/>
          <a:p>
            <a:pPr eaLnBrk="1" hangingPunct="1"/>
            <a:r>
              <a:rPr lang="sv-SE" altLang="sv-SE"/>
              <a:t>Sociokulturellt perspektiv.</a:t>
            </a:r>
          </a:p>
          <a:p>
            <a:pPr eaLnBrk="1" hangingPunct="1"/>
            <a:r>
              <a:rPr lang="sv-SE" altLang="sv-SE"/>
              <a:t>Elevperspektiv. </a:t>
            </a:r>
          </a:p>
          <a:p>
            <a:pPr eaLnBrk="1" hangingPunct="1"/>
            <a:r>
              <a:rPr lang="sv-SE" altLang="sv-SE"/>
              <a:t>Elevers perspektiv.</a:t>
            </a:r>
          </a:p>
          <a:p>
            <a:pPr eaLnBrk="1" hangingPunct="1"/>
            <a:r>
              <a:rPr lang="sv-SE" altLang="sv-SE"/>
              <a:t>Kompensatoriskt perspektiv.</a:t>
            </a:r>
          </a:p>
          <a:p>
            <a:pPr eaLnBrk="1" hangingPunct="1"/>
            <a:endParaRPr lang="sv-SE" altLang="sv-SE"/>
          </a:p>
        </p:txBody>
      </p:sp>
    </p:spTree>
    <p:extLst>
      <p:ext uri="{BB962C8B-B14F-4D97-AF65-F5344CB8AC3E}">
        <p14:creationId xmlns:p14="http://schemas.microsoft.com/office/powerpoint/2010/main" val="706668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5"/>
          <p:cNvSpPr>
            <a:spLocks noGrp="1"/>
          </p:cNvSpPr>
          <p:nvPr>
            <p:ph type="title"/>
          </p:nvPr>
        </p:nvSpPr>
        <p:spPr/>
        <p:txBody>
          <a:bodyPr/>
          <a:lstStyle/>
          <a:p>
            <a:pPr eaLnBrk="1" hangingPunct="1"/>
            <a:r>
              <a:rPr lang="sv-SE" altLang="sv-SE"/>
              <a:t>OLIKA PERSPEKTIV</a:t>
            </a:r>
          </a:p>
        </p:txBody>
      </p:sp>
      <p:sp>
        <p:nvSpPr>
          <p:cNvPr id="14339" name="Platshållare för text 6"/>
          <p:cNvSpPr>
            <a:spLocks noGrp="1"/>
          </p:cNvSpPr>
          <p:nvPr>
            <p:ph type="body" idx="1"/>
          </p:nvPr>
        </p:nvSpPr>
        <p:spPr/>
        <p:txBody>
          <a:bodyPr/>
          <a:lstStyle/>
          <a:p>
            <a:pPr eaLnBrk="1" hangingPunct="1"/>
            <a:r>
              <a:rPr lang="sv-SE" altLang="sv-SE"/>
              <a:t>KOMPENSATORISKT</a:t>
            </a:r>
          </a:p>
        </p:txBody>
      </p:sp>
      <p:sp>
        <p:nvSpPr>
          <p:cNvPr id="14340" name="Platshållare för innehåll 4"/>
          <p:cNvSpPr>
            <a:spLocks noGrp="1"/>
          </p:cNvSpPr>
          <p:nvPr>
            <p:ph sz="half" idx="2"/>
          </p:nvPr>
        </p:nvSpPr>
        <p:spPr>
          <a:xfrm>
            <a:off x="2024064" y="2286000"/>
            <a:ext cx="4040187" cy="3951288"/>
          </a:xfrm>
        </p:spPr>
        <p:txBody>
          <a:bodyPr/>
          <a:lstStyle/>
          <a:p>
            <a:pPr eaLnBrk="1" hangingPunct="1"/>
            <a:r>
              <a:rPr lang="sv-SE" altLang="sv-SE"/>
              <a:t>Eleven i fokus</a:t>
            </a:r>
          </a:p>
          <a:p>
            <a:pPr eaLnBrk="1" hangingPunct="1"/>
            <a:endParaRPr lang="sv-SE" altLang="sv-SE"/>
          </a:p>
          <a:p>
            <a:pPr eaLnBrk="1" hangingPunct="1"/>
            <a:r>
              <a:rPr lang="sv-SE" altLang="sv-SE"/>
              <a:t>Eleven har problem</a:t>
            </a:r>
          </a:p>
          <a:p>
            <a:pPr eaLnBrk="1" hangingPunct="1"/>
            <a:r>
              <a:rPr lang="sv-SE" altLang="sv-SE"/>
              <a:t>Eleven har problem med en text</a:t>
            </a:r>
          </a:p>
          <a:p>
            <a:pPr eaLnBrk="1" hangingPunct="1"/>
            <a:endParaRPr lang="sv-SE" altLang="sv-SE"/>
          </a:p>
          <a:p>
            <a:pPr eaLnBrk="1" hangingPunct="1"/>
            <a:r>
              <a:rPr lang="sv-SE" altLang="sv-SE"/>
              <a:t>Eleven har problem med instruktioner</a:t>
            </a:r>
          </a:p>
        </p:txBody>
      </p:sp>
      <p:sp>
        <p:nvSpPr>
          <p:cNvPr id="14341" name="Platshållare för text 7"/>
          <p:cNvSpPr>
            <a:spLocks noGrp="1"/>
          </p:cNvSpPr>
          <p:nvPr>
            <p:ph type="body" sz="quarter" idx="3"/>
          </p:nvPr>
        </p:nvSpPr>
        <p:spPr/>
        <p:txBody>
          <a:bodyPr/>
          <a:lstStyle/>
          <a:p>
            <a:pPr eaLnBrk="1" hangingPunct="1"/>
            <a:r>
              <a:rPr lang="sv-SE" altLang="sv-SE" dirty="0"/>
              <a:t>Relationellt perspektiv</a:t>
            </a:r>
          </a:p>
        </p:txBody>
      </p:sp>
      <p:sp>
        <p:nvSpPr>
          <p:cNvPr id="14342" name="Platshållare för innehåll 8"/>
          <p:cNvSpPr>
            <a:spLocks noGrp="1"/>
          </p:cNvSpPr>
          <p:nvPr>
            <p:ph sz="quarter" idx="4"/>
          </p:nvPr>
        </p:nvSpPr>
        <p:spPr>
          <a:xfrm>
            <a:off x="6169026" y="2349501"/>
            <a:ext cx="4041775" cy="3776663"/>
          </a:xfrm>
        </p:spPr>
        <p:txBody>
          <a:bodyPr/>
          <a:lstStyle/>
          <a:p>
            <a:pPr eaLnBrk="1" hangingPunct="1"/>
            <a:r>
              <a:rPr lang="sv-SE" altLang="sv-SE"/>
              <a:t>Eleven i ett sammanhang</a:t>
            </a:r>
          </a:p>
          <a:p>
            <a:pPr eaLnBrk="1" hangingPunct="1"/>
            <a:r>
              <a:rPr lang="sv-SE" altLang="sv-SE"/>
              <a:t>Eleven får problem</a:t>
            </a:r>
          </a:p>
          <a:p>
            <a:pPr eaLnBrk="1" hangingPunct="1"/>
            <a:r>
              <a:rPr lang="sv-SE" altLang="sv-SE"/>
              <a:t>Texten kan utgöra/förstärka/… problemet</a:t>
            </a:r>
          </a:p>
          <a:p>
            <a:pPr eaLnBrk="1" hangingPunct="1"/>
            <a:r>
              <a:rPr lang="sv-SE" altLang="sv-SE"/>
              <a:t>Instruktionerna kan utgöra/förstärka/… problemet</a:t>
            </a:r>
          </a:p>
          <a:p>
            <a:pPr eaLnBrk="1" hangingPunct="1"/>
            <a:endParaRPr lang="sv-SE" altLang="sv-SE"/>
          </a:p>
        </p:txBody>
      </p:sp>
      <p:sp>
        <p:nvSpPr>
          <p:cNvPr id="2" name="Platshållare för datum 1"/>
          <p:cNvSpPr>
            <a:spLocks noGrp="1"/>
          </p:cNvSpPr>
          <p:nvPr>
            <p:ph type="dt" sz="quarter" idx="10"/>
          </p:nvPr>
        </p:nvSpPr>
        <p:spPr/>
        <p:txBody>
          <a:bodyPr/>
          <a:lstStyle/>
          <a:p>
            <a:pPr>
              <a:defRPr/>
            </a:pPr>
            <a:fld id="{9FBD02CC-5548-41ED-8577-B17A6A10F570}" type="datetime1">
              <a:rPr lang="sv-SE"/>
              <a:pPr>
                <a:defRPr/>
              </a:pPr>
              <a:t>2016-12-02</a:t>
            </a:fld>
            <a:endParaRPr lang="sv-SE"/>
          </a:p>
        </p:txBody>
      </p:sp>
      <p:sp>
        <p:nvSpPr>
          <p:cNvPr id="3" name="Platshållare för sidfot 2"/>
          <p:cNvSpPr>
            <a:spLocks noGrp="1"/>
          </p:cNvSpPr>
          <p:nvPr>
            <p:ph type="ftr" sz="quarter" idx="11"/>
          </p:nvPr>
        </p:nvSpPr>
        <p:spPr>
          <a:xfrm>
            <a:off x="3460750" y="6151564"/>
            <a:ext cx="6091238" cy="517525"/>
          </a:xfrm>
        </p:spPr>
        <p:txBody>
          <a:bodyPr/>
          <a:lstStyle/>
          <a:p>
            <a:pPr>
              <a:defRPr/>
            </a:pPr>
            <a:r>
              <a:rPr lang="sv-SE" dirty="0"/>
              <a:t>/ Anna-Lena Ljusberg fil. dok i barn- och ungdomsvetenskap. </a:t>
            </a:r>
          </a:p>
        </p:txBody>
      </p:sp>
    </p:spTree>
    <p:extLst>
      <p:ext uri="{BB962C8B-B14F-4D97-AF65-F5344CB8AC3E}">
        <p14:creationId xmlns:p14="http://schemas.microsoft.com/office/powerpoint/2010/main" val="25302040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114B8A86-ECFC-4F13-B5B7-0CC8F147FE93}" type="datetime1">
              <a:rPr lang="sv-SE"/>
              <a:pPr>
                <a:defRPr/>
              </a:pPr>
              <a:t>2016-12-02</a:t>
            </a:fld>
            <a:endParaRPr lang="sv-SE"/>
          </a:p>
        </p:txBody>
      </p:sp>
      <p:sp>
        <p:nvSpPr>
          <p:cNvPr id="5" name="Platshållare för sidfot 4"/>
          <p:cNvSpPr>
            <a:spLocks noGrp="1"/>
          </p:cNvSpPr>
          <p:nvPr>
            <p:ph type="ftr" sz="quarter" idx="11"/>
          </p:nvPr>
        </p:nvSpPr>
        <p:spPr/>
        <p:txBody>
          <a:bodyPr/>
          <a:lstStyle/>
          <a:p>
            <a:pPr>
              <a:defRPr/>
            </a:pPr>
            <a:r>
              <a:rPr lang="sv-SE"/>
              <a:t>/ Anna-Lena Ljusberg fil. dok i barn- och ungdomsvetenskap. </a:t>
            </a:r>
          </a:p>
        </p:txBody>
      </p:sp>
      <p:sp>
        <p:nvSpPr>
          <p:cNvPr id="15364" name="Rectangle 7"/>
          <p:cNvSpPr>
            <a:spLocks noGrp="1" noChangeArrowheads="1"/>
          </p:cNvSpPr>
          <p:nvPr>
            <p:ph type="title"/>
          </p:nvPr>
        </p:nvSpPr>
        <p:spPr/>
        <p:txBody>
          <a:bodyPr/>
          <a:lstStyle/>
          <a:p>
            <a:pPr eaLnBrk="1" hangingPunct="1"/>
            <a:r>
              <a:rPr lang="sv-SE" altLang="sv-SE"/>
              <a:t>Urval </a:t>
            </a:r>
          </a:p>
        </p:txBody>
      </p:sp>
      <p:sp>
        <p:nvSpPr>
          <p:cNvPr id="15365" name="Rectangle 8"/>
          <p:cNvSpPr>
            <a:spLocks noGrp="1" noChangeArrowheads="1"/>
          </p:cNvSpPr>
          <p:nvPr>
            <p:ph type="body" idx="1"/>
          </p:nvPr>
        </p:nvSpPr>
        <p:spPr/>
        <p:txBody>
          <a:bodyPr/>
          <a:lstStyle/>
          <a:p>
            <a:pPr eaLnBrk="1" hangingPunct="1"/>
            <a:r>
              <a:rPr lang="sv-SE" altLang="sv-SE"/>
              <a:t>Nio olika skolor </a:t>
            </a:r>
          </a:p>
          <a:p>
            <a:pPr eaLnBrk="1" hangingPunct="1"/>
            <a:r>
              <a:rPr lang="sv-SE" altLang="sv-SE" b="1"/>
              <a:t>Tio</a:t>
            </a:r>
            <a:r>
              <a:rPr lang="sv-SE" altLang="sv-SE"/>
              <a:t> särskilda undervisningsgrupper för elever som upplevdes och bemöttes som om de hade koncentrationssvårigheter. </a:t>
            </a:r>
          </a:p>
          <a:p>
            <a:pPr eaLnBrk="1" hangingPunct="1"/>
            <a:r>
              <a:rPr lang="sv-SE" altLang="sv-SE" sz="2100"/>
              <a:t>Elever (64/42) lärare/assistenter (33) och föräldrar.</a:t>
            </a:r>
          </a:p>
          <a:p>
            <a:pPr eaLnBrk="1" hangingPunct="1"/>
            <a:endParaRPr lang="en-GB" altLang="sv-SE"/>
          </a:p>
          <a:p>
            <a:pPr eaLnBrk="1" hangingPunct="1">
              <a:buFontTx/>
              <a:buNone/>
            </a:pPr>
            <a:endParaRPr lang="sv-SE" altLang="sv-SE"/>
          </a:p>
        </p:txBody>
      </p:sp>
    </p:spTree>
    <p:extLst>
      <p:ext uri="{BB962C8B-B14F-4D97-AF65-F5344CB8AC3E}">
        <p14:creationId xmlns:p14="http://schemas.microsoft.com/office/powerpoint/2010/main" val="371605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sv-SE"/>
          </a:p>
        </p:txBody>
      </p:sp>
      <p:sp>
        <p:nvSpPr>
          <p:cNvPr id="2" name="Content Placeholder 1"/>
          <p:cNvSpPr>
            <a:spLocks noGrp="1"/>
          </p:cNvSpPr>
          <p:nvPr>
            <p:ph sz="half" idx="2"/>
          </p:nvPr>
        </p:nvSpPr>
        <p:spPr/>
        <p:txBody>
          <a:bodyPr/>
          <a:lstStyle/>
          <a:p>
            <a:r>
              <a:rPr lang="sv-SE" dirty="0"/>
              <a:t>Porträtt från fritids</a:t>
            </a:r>
          </a:p>
          <a:p>
            <a:r>
              <a:rPr lang="sv-SE" dirty="0"/>
              <a:t>Klas</a:t>
            </a:r>
          </a:p>
          <a:p>
            <a:r>
              <a:rPr lang="sv-SE" dirty="0"/>
              <a:t>Stina</a:t>
            </a:r>
          </a:p>
          <a:p>
            <a:r>
              <a:rPr lang="sv-SE" dirty="0" err="1"/>
              <a:t>Fariba</a:t>
            </a:r>
            <a:endParaRPr lang="sv-SE" dirty="0"/>
          </a:p>
        </p:txBody>
      </p:sp>
      <p:sp>
        <p:nvSpPr>
          <p:cNvPr id="4" name="Platshållare för innehåll 3"/>
          <p:cNvSpPr>
            <a:spLocks noGrp="1"/>
          </p:cNvSpPr>
          <p:nvPr>
            <p:ph sz="quarter" idx="4"/>
          </p:nvPr>
        </p:nvSpPr>
        <p:spPr>
          <a:xfrm>
            <a:off x="7492800" y="1970467"/>
            <a:ext cx="4080000" cy="4060800"/>
          </a:xfrm>
        </p:spPr>
        <p:txBody>
          <a:bodyPr/>
          <a:lstStyle/>
          <a:p>
            <a:endParaRPr lang="sv-SE"/>
          </a:p>
        </p:txBody>
      </p:sp>
    </p:spTree>
    <p:extLst>
      <p:ext uri="{BB962C8B-B14F-4D97-AF65-F5344CB8AC3E}">
        <p14:creationId xmlns:p14="http://schemas.microsoft.com/office/powerpoint/2010/main" val="4188628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37083989-8798-4884-AC7A-1FCDA92B466A}" type="datetime1">
              <a:rPr lang="sv-SE"/>
              <a:pPr>
                <a:defRPr/>
              </a:pPr>
              <a:t>2016-12-02</a:t>
            </a:fld>
            <a:endParaRPr lang="sv-SE"/>
          </a:p>
        </p:txBody>
      </p:sp>
      <p:sp>
        <p:nvSpPr>
          <p:cNvPr id="5" name="Platshållare för sidfot 4"/>
          <p:cNvSpPr>
            <a:spLocks noGrp="1"/>
          </p:cNvSpPr>
          <p:nvPr>
            <p:ph type="ftr" sz="quarter" idx="11"/>
          </p:nvPr>
        </p:nvSpPr>
        <p:spPr>
          <a:xfrm>
            <a:off x="3460750" y="6151564"/>
            <a:ext cx="6019800" cy="517525"/>
          </a:xfrm>
        </p:spPr>
        <p:txBody>
          <a:bodyPr/>
          <a:lstStyle/>
          <a:p>
            <a:pPr>
              <a:defRPr/>
            </a:pPr>
            <a:r>
              <a:rPr lang="sv-SE" dirty="0"/>
              <a:t>/ Anna-Lena Ljusberg fil. dok i barn- och ungdomsvetenskap. </a:t>
            </a:r>
          </a:p>
        </p:txBody>
      </p:sp>
      <p:sp>
        <p:nvSpPr>
          <p:cNvPr id="16388" name="Rectangle 2"/>
          <p:cNvSpPr>
            <a:spLocks noGrp="1" noChangeArrowheads="1"/>
          </p:cNvSpPr>
          <p:nvPr>
            <p:ph type="title"/>
          </p:nvPr>
        </p:nvSpPr>
        <p:spPr/>
        <p:txBody>
          <a:bodyPr/>
          <a:lstStyle/>
          <a:p>
            <a:pPr eaLnBrk="1" hangingPunct="1"/>
            <a:r>
              <a:rPr lang="sv-SE" altLang="sv-SE"/>
              <a:t>De studerade grupperna</a:t>
            </a:r>
          </a:p>
        </p:txBody>
      </p:sp>
      <p:sp>
        <p:nvSpPr>
          <p:cNvPr id="16389" name="Rectangle 3"/>
          <p:cNvSpPr>
            <a:spLocks noGrp="1" noChangeArrowheads="1"/>
          </p:cNvSpPr>
          <p:nvPr>
            <p:ph type="body" idx="1"/>
          </p:nvPr>
        </p:nvSpPr>
        <p:spPr/>
        <p:txBody>
          <a:bodyPr/>
          <a:lstStyle/>
          <a:p>
            <a:pPr eaLnBrk="1" hangingPunct="1"/>
            <a:r>
              <a:rPr lang="sv-SE" altLang="sv-SE"/>
              <a:t>lokalintegrerade, (9/10)</a:t>
            </a:r>
          </a:p>
          <a:p>
            <a:pPr eaLnBrk="1" hangingPunct="1"/>
            <a:r>
              <a:rPr lang="sv-SE" altLang="sv-SE"/>
              <a:t>små grupper, (4-11)</a:t>
            </a:r>
          </a:p>
          <a:p>
            <a:pPr eaLnBrk="1" hangingPunct="1"/>
            <a:r>
              <a:rPr lang="sv-SE" altLang="sv-SE"/>
              <a:t>få elever per lärare, (2/1)</a:t>
            </a:r>
          </a:p>
          <a:p>
            <a:pPr eaLnBrk="1" hangingPunct="1"/>
            <a:r>
              <a:rPr lang="sv-SE" altLang="sv-SE"/>
              <a:t>en-till-en. </a:t>
            </a:r>
          </a:p>
          <a:p>
            <a:pPr eaLnBrk="1" hangingPunct="1"/>
            <a:r>
              <a:rPr lang="sv-SE" altLang="sv-SE"/>
              <a:t>starkt kontrollerad undervisningssituation</a:t>
            </a:r>
            <a:endParaRPr lang="en-GB" altLang="sv-SE"/>
          </a:p>
          <a:p>
            <a:pPr eaLnBrk="1" hangingPunct="1"/>
            <a:endParaRPr lang="sv-SE" altLang="sv-SE"/>
          </a:p>
        </p:txBody>
      </p:sp>
    </p:spTree>
    <p:extLst>
      <p:ext uri="{BB962C8B-B14F-4D97-AF65-F5344CB8AC3E}">
        <p14:creationId xmlns:p14="http://schemas.microsoft.com/office/powerpoint/2010/main" val="220977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4"/>
          <p:cNvSpPr>
            <a:spLocks noGrp="1"/>
          </p:cNvSpPr>
          <p:nvPr>
            <p:ph type="title"/>
          </p:nvPr>
        </p:nvSpPr>
        <p:spPr/>
        <p:txBody>
          <a:bodyPr/>
          <a:lstStyle/>
          <a:p>
            <a:r>
              <a:rPr lang="sv-SE" altLang="sv-SE"/>
              <a:t>Isolerad placering av eleverna</a:t>
            </a:r>
          </a:p>
        </p:txBody>
      </p:sp>
      <p:sp>
        <p:nvSpPr>
          <p:cNvPr id="17411" name="Rectangle 3"/>
          <p:cNvSpPr>
            <a:spLocks noGrp="1" noChangeArrowheads="1"/>
          </p:cNvSpPr>
          <p:nvPr>
            <p:ph idx="1"/>
          </p:nvPr>
        </p:nvSpPr>
        <p:spPr/>
        <p:txBody>
          <a:bodyPr/>
          <a:lstStyle/>
          <a:p>
            <a:pPr eaLnBrk="1" hangingPunct="1"/>
            <a:r>
              <a:rPr lang="sv-SE" altLang="sv-SE"/>
              <a:t>Elevernas bänkar var oftast placerade var för sig utmed väggarna  (7/10)</a:t>
            </a:r>
          </a:p>
          <a:p>
            <a:pPr eaLnBrk="1" hangingPunct="1"/>
            <a:r>
              <a:rPr lang="sv-SE" altLang="sv-SE"/>
              <a:t>I hälften (4-5/10) av klasserna var bänkarna  vända mot väggen.</a:t>
            </a:r>
          </a:p>
          <a:p>
            <a:pPr eaLnBrk="1" hangingPunct="1"/>
            <a:r>
              <a:rPr lang="sv-SE" altLang="sv-SE"/>
              <a:t>I hälften (5/10) av klasserna fanns det skärmar att tillgå för att kunna skärma av varje elev.</a:t>
            </a:r>
          </a:p>
        </p:txBody>
      </p:sp>
      <p:sp>
        <p:nvSpPr>
          <p:cNvPr id="3" name="Platshållare för datum 1"/>
          <p:cNvSpPr>
            <a:spLocks noGrp="1"/>
          </p:cNvSpPr>
          <p:nvPr>
            <p:ph type="dt" sz="quarter" idx="10"/>
          </p:nvPr>
        </p:nvSpPr>
        <p:spPr/>
        <p:txBody>
          <a:bodyPr/>
          <a:lstStyle/>
          <a:p>
            <a:pPr>
              <a:defRPr/>
            </a:pPr>
            <a:fld id="{EFD21FCD-E019-47FF-816C-C80081198CB7}" type="datetime1">
              <a:rPr lang="sv-SE"/>
              <a:pPr>
                <a:defRPr/>
              </a:pPr>
              <a:t>2016-12-02</a:t>
            </a:fld>
            <a:endParaRPr lang="sv-SE"/>
          </a:p>
        </p:txBody>
      </p:sp>
      <p:sp>
        <p:nvSpPr>
          <p:cNvPr id="4" name="Platshållare för sidfot 2"/>
          <p:cNvSpPr>
            <a:spLocks noGrp="1"/>
          </p:cNvSpPr>
          <p:nvPr>
            <p:ph type="ftr" sz="quarter" idx="11"/>
          </p:nvPr>
        </p:nvSpPr>
        <p:spPr/>
        <p:txBody>
          <a:bodyPr/>
          <a:lstStyle/>
          <a:p>
            <a:pPr>
              <a:defRPr/>
            </a:pPr>
            <a:r>
              <a:rPr lang="sv-SE" dirty="0"/>
              <a:t>/ Anna-Lena Ljusberg fil. dok i barn- och ungdomsvetenskap. </a:t>
            </a:r>
          </a:p>
        </p:txBody>
      </p:sp>
    </p:spTree>
    <p:extLst>
      <p:ext uri="{BB962C8B-B14F-4D97-AF65-F5344CB8AC3E}">
        <p14:creationId xmlns:p14="http://schemas.microsoft.com/office/powerpoint/2010/main" val="3455562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ctrTitle"/>
          </p:nvPr>
        </p:nvSpPr>
        <p:spPr/>
        <p:txBody>
          <a:bodyPr/>
          <a:lstStyle/>
          <a:p>
            <a:pPr eaLnBrk="1" hangingPunct="1"/>
            <a:r>
              <a:rPr lang="sv-SE" altLang="sv-SE"/>
              <a:t>Resultat</a:t>
            </a:r>
          </a:p>
        </p:txBody>
      </p:sp>
      <p:sp>
        <p:nvSpPr>
          <p:cNvPr id="18435" name="Rectangle 6"/>
          <p:cNvSpPr>
            <a:spLocks noGrp="1" noChangeArrowheads="1"/>
          </p:cNvSpPr>
          <p:nvPr>
            <p:ph type="subTitle" idx="1"/>
          </p:nvPr>
        </p:nvSpPr>
        <p:spPr/>
        <p:txBody>
          <a:bodyPr/>
          <a:lstStyle/>
          <a:p>
            <a:pPr eaLnBrk="1" hangingPunct="1"/>
            <a:endParaRPr lang="sv-SE" altLang="sv-SE"/>
          </a:p>
        </p:txBody>
      </p:sp>
    </p:spTree>
    <p:extLst>
      <p:ext uri="{BB962C8B-B14F-4D97-AF65-F5344CB8AC3E}">
        <p14:creationId xmlns:p14="http://schemas.microsoft.com/office/powerpoint/2010/main" val="396190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98EB7E7C-C8E7-46D6-BAB7-7559834C675A}" type="datetime1">
              <a:rPr lang="sv-SE"/>
              <a:pPr>
                <a:defRPr/>
              </a:pPr>
              <a:t>2016-12-02</a:t>
            </a:fld>
            <a:endParaRPr lang="sv-SE"/>
          </a:p>
        </p:txBody>
      </p:sp>
      <p:sp>
        <p:nvSpPr>
          <p:cNvPr id="5" name="Platshållare för sidfot 4"/>
          <p:cNvSpPr>
            <a:spLocks noGrp="1"/>
          </p:cNvSpPr>
          <p:nvPr>
            <p:ph type="ftr" sz="quarter" idx="11"/>
          </p:nvPr>
        </p:nvSpPr>
        <p:spPr>
          <a:xfrm>
            <a:off x="3460750" y="6151564"/>
            <a:ext cx="6235700" cy="517525"/>
          </a:xfrm>
        </p:spPr>
        <p:txBody>
          <a:bodyPr/>
          <a:lstStyle/>
          <a:p>
            <a:pPr>
              <a:defRPr/>
            </a:pPr>
            <a:r>
              <a:rPr lang="sv-SE" dirty="0"/>
              <a:t>/ Anna-Lena Ljusberg fil. dok i barn- och ungdomsvetenskap. </a:t>
            </a:r>
          </a:p>
        </p:txBody>
      </p:sp>
      <p:sp>
        <p:nvSpPr>
          <p:cNvPr id="19460" name="Rectangle 2"/>
          <p:cNvSpPr>
            <a:spLocks noGrp="1" noChangeArrowheads="1"/>
          </p:cNvSpPr>
          <p:nvPr>
            <p:ph type="title"/>
          </p:nvPr>
        </p:nvSpPr>
        <p:spPr/>
        <p:txBody>
          <a:bodyPr/>
          <a:lstStyle/>
          <a:p>
            <a:pPr eaLnBrk="1" hangingPunct="1"/>
            <a:r>
              <a:rPr lang="sv-SE" altLang="sv-SE"/>
              <a:t>När eleverna talar om svårigheter</a:t>
            </a:r>
          </a:p>
        </p:txBody>
      </p:sp>
      <p:sp>
        <p:nvSpPr>
          <p:cNvPr id="19461" name="Rectangle 3"/>
          <p:cNvSpPr>
            <a:spLocks noGrp="1" noChangeArrowheads="1"/>
          </p:cNvSpPr>
          <p:nvPr>
            <p:ph type="body" idx="1"/>
          </p:nvPr>
        </p:nvSpPr>
        <p:spPr/>
        <p:txBody>
          <a:bodyPr/>
          <a:lstStyle/>
          <a:p>
            <a:pPr eaLnBrk="1" hangingPunct="1">
              <a:buFontTx/>
              <a:buNone/>
            </a:pPr>
            <a:r>
              <a:rPr lang="sv-SE" altLang="sv-SE"/>
              <a:t>	handlar det om; </a:t>
            </a:r>
          </a:p>
          <a:p>
            <a:pPr eaLnBrk="1" hangingPunct="1"/>
            <a:r>
              <a:rPr lang="sv-SE" altLang="sv-SE"/>
              <a:t>Osynlighet - vuxna frånvaro av lyssnande</a:t>
            </a:r>
          </a:p>
          <a:p>
            <a:pPr eaLnBrk="1" hangingPunct="1"/>
            <a:r>
              <a:rPr lang="sv-SE" altLang="sv-SE"/>
              <a:t>Sorg - kamratförlust</a:t>
            </a:r>
            <a:endParaRPr lang="sv-SE" altLang="sv-SE" b="1"/>
          </a:p>
          <a:p>
            <a:pPr eaLnBrk="1" hangingPunct="1"/>
            <a:r>
              <a:rPr lang="sv-SE" altLang="sv-SE"/>
              <a:t>Ensamhet - avsaknaden av kamrater i gruppen</a:t>
            </a:r>
          </a:p>
          <a:p>
            <a:pPr eaLnBrk="1" hangingPunct="1"/>
            <a:r>
              <a:rPr lang="sv-SE" altLang="sv-SE"/>
              <a:t>Stigmatisering - hur andra ser på dem</a:t>
            </a:r>
          </a:p>
        </p:txBody>
      </p:sp>
    </p:spTree>
    <p:extLst>
      <p:ext uri="{BB962C8B-B14F-4D97-AF65-F5344CB8AC3E}">
        <p14:creationId xmlns:p14="http://schemas.microsoft.com/office/powerpoint/2010/main" val="41336012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9BDED94E-2AC4-47D7-9D97-253DB8FD3EFB}" type="datetime1">
              <a:rPr lang="sv-SE"/>
              <a:pPr>
                <a:defRPr/>
              </a:pPr>
              <a:t>2016-12-02</a:t>
            </a:fld>
            <a:endParaRPr lang="sv-SE"/>
          </a:p>
        </p:txBody>
      </p:sp>
      <p:sp>
        <p:nvSpPr>
          <p:cNvPr id="5" name="Platshållare för sidfot 4"/>
          <p:cNvSpPr>
            <a:spLocks noGrp="1"/>
          </p:cNvSpPr>
          <p:nvPr>
            <p:ph type="ftr" sz="quarter" idx="11"/>
          </p:nvPr>
        </p:nvSpPr>
        <p:spPr>
          <a:xfrm>
            <a:off x="3460751" y="6151564"/>
            <a:ext cx="5948363" cy="517525"/>
          </a:xfrm>
        </p:spPr>
        <p:txBody>
          <a:bodyPr/>
          <a:lstStyle/>
          <a:p>
            <a:pPr>
              <a:defRPr/>
            </a:pPr>
            <a:r>
              <a:rPr lang="sv-SE" dirty="0"/>
              <a:t>/ Anna-Lena Ljusberg fil. dok i barn- och ungdomsvetenskap. </a:t>
            </a:r>
          </a:p>
        </p:txBody>
      </p:sp>
      <p:sp>
        <p:nvSpPr>
          <p:cNvPr id="20484" name="Rectangle 2"/>
          <p:cNvSpPr>
            <a:spLocks noGrp="1" noChangeArrowheads="1"/>
          </p:cNvSpPr>
          <p:nvPr>
            <p:ph type="title"/>
          </p:nvPr>
        </p:nvSpPr>
        <p:spPr/>
        <p:txBody>
          <a:bodyPr/>
          <a:lstStyle/>
          <a:p>
            <a:pPr eaLnBrk="1" hangingPunct="1"/>
            <a:r>
              <a:rPr lang="en-GB" altLang="sv-SE"/>
              <a:t>Icke-kompetenta</a:t>
            </a:r>
            <a:endParaRPr lang="sv-SE" altLang="sv-SE"/>
          </a:p>
        </p:txBody>
      </p:sp>
      <p:sp>
        <p:nvSpPr>
          <p:cNvPr id="20485" name="Rectangle 3"/>
          <p:cNvSpPr>
            <a:spLocks noGrp="1" noChangeArrowheads="1"/>
          </p:cNvSpPr>
          <p:nvPr>
            <p:ph type="body" idx="1"/>
          </p:nvPr>
        </p:nvSpPr>
        <p:spPr/>
        <p:txBody>
          <a:bodyPr/>
          <a:lstStyle/>
          <a:p>
            <a:pPr eaLnBrk="1" hangingPunct="1"/>
            <a:endParaRPr lang="sv-SE" altLang="sv-SE"/>
          </a:p>
          <a:p>
            <a:pPr eaLnBrk="1" hangingPunct="1"/>
            <a:endParaRPr lang="sv-SE" altLang="sv-SE"/>
          </a:p>
          <a:p>
            <a:pPr eaLnBrk="1" hangingPunct="1"/>
            <a:r>
              <a:rPr lang="sv-SE" altLang="sv-SE"/>
              <a:t>Grundsynen – elevers/lärares – eleverna är inte kompetenta medaktörer. </a:t>
            </a:r>
          </a:p>
          <a:p>
            <a:pPr eaLnBrk="1" hangingPunct="1">
              <a:buFontTx/>
              <a:buNone/>
            </a:pPr>
            <a:endParaRPr lang="sv-SE" altLang="sv-SE"/>
          </a:p>
        </p:txBody>
      </p:sp>
    </p:spTree>
    <p:extLst>
      <p:ext uri="{BB962C8B-B14F-4D97-AF65-F5344CB8AC3E}">
        <p14:creationId xmlns:p14="http://schemas.microsoft.com/office/powerpoint/2010/main" val="3057556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1"/>
          <p:cNvSpPr>
            <a:spLocks noGrp="1"/>
          </p:cNvSpPr>
          <p:nvPr>
            <p:ph type="dt" sz="quarter" idx="10"/>
          </p:nvPr>
        </p:nvSpPr>
        <p:spPr/>
        <p:txBody>
          <a:bodyPr/>
          <a:lstStyle/>
          <a:p>
            <a:pPr>
              <a:defRPr/>
            </a:pPr>
            <a:fld id="{F3B133F0-1120-435E-BC95-880D7FD8A7AC}" type="datetime1">
              <a:rPr lang="sv-SE"/>
              <a:pPr>
                <a:defRPr/>
              </a:pPr>
              <a:t>2016-12-02</a:t>
            </a:fld>
            <a:endParaRPr lang="sv-SE"/>
          </a:p>
        </p:txBody>
      </p:sp>
      <p:sp>
        <p:nvSpPr>
          <p:cNvPr id="4" name="Platshållare för sidfot 2"/>
          <p:cNvSpPr>
            <a:spLocks noGrp="1"/>
          </p:cNvSpPr>
          <p:nvPr>
            <p:ph type="ftr" sz="quarter" idx="11"/>
          </p:nvPr>
        </p:nvSpPr>
        <p:spPr>
          <a:xfrm>
            <a:off x="3460751" y="6151564"/>
            <a:ext cx="5730875" cy="517525"/>
          </a:xfrm>
        </p:spPr>
        <p:txBody>
          <a:bodyPr/>
          <a:lstStyle/>
          <a:p>
            <a:pPr>
              <a:defRPr/>
            </a:pPr>
            <a:r>
              <a:rPr lang="sv-SE" dirty="0"/>
              <a:t>/ Anna-Lena Ljusberg fil. dok i barn- och ungdomsvetenskap. </a:t>
            </a:r>
          </a:p>
        </p:txBody>
      </p:sp>
      <p:sp>
        <p:nvSpPr>
          <p:cNvPr id="21508" name="Rectangle 3"/>
          <p:cNvSpPr>
            <a:spLocks noGrp="1" noChangeArrowheads="1"/>
          </p:cNvSpPr>
          <p:nvPr>
            <p:ph type="body" idx="4294967295"/>
          </p:nvPr>
        </p:nvSpPr>
        <p:spPr>
          <a:xfrm>
            <a:off x="1524000" y="1557338"/>
            <a:ext cx="8820150" cy="4464050"/>
          </a:xfrm>
        </p:spPr>
        <p:txBody>
          <a:bodyPr/>
          <a:lstStyle/>
          <a:p>
            <a:pPr eaLnBrk="1" hangingPunct="1"/>
            <a:r>
              <a:rPr lang="sv-SE" altLang="sv-SE"/>
              <a:t>Att bli flyttad till särskild undervisningsgrupp innebär också att bli tillskriven inkompetens </a:t>
            </a:r>
          </a:p>
          <a:p>
            <a:pPr eaLnBrk="1" hangingPunct="1">
              <a:buFontTx/>
              <a:buNone/>
            </a:pPr>
            <a:r>
              <a:rPr lang="sv-SE" altLang="sv-SE"/>
              <a:t>	- en förväntan på låg grad av aktörsskap, lydnad och disciplin står i fokus.</a:t>
            </a:r>
          </a:p>
          <a:p>
            <a:pPr eaLnBrk="1" hangingPunct="1"/>
            <a:endParaRPr lang="sv-SE" altLang="sv-SE"/>
          </a:p>
          <a:p>
            <a:pPr eaLnBrk="1" hangingPunct="1"/>
            <a:r>
              <a:rPr lang="sv-SE" altLang="sv-SE"/>
              <a:t>Det kompensatoriska perspektivet kan i den särskilda undervisningsgruppen avläsas i såväl utformning av klassrum som undervisning. </a:t>
            </a:r>
          </a:p>
          <a:p>
            <a:pPr eaLnBrk="1" hangingPunct="1"/>
            <a:endParaRPr lang="sv-SE" altLang="sv-SE"/>
          </a:p>
          <a:p>
            <a:pPr eaLnBrk="1" hangingPunct="1"/>
            <a:endParaRPr lang="sv-SE" altLang="sv-SE"/>
          </a:p>
        </p:txBody>
      </p:sp>
    </p:spTree>
    <p:extLst>
      <p:ext uri="{BB962C8B-B14F-4D97-AF65-F5344CB8AC3E}">
        <p14:creationId xmlns:p14="http://schemas.microsoft.com/office/powerpoint/2010/main" val="3330497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1"/>
          <p:cNvSpPr>
            <a:spLocks noGrp="1"/>
          </p:cNvSpPr>
          <p:nvPr>
            <p:ph type="dt" sz="quarter" idx="10"/>
          </p:nvPr>
        </p:nvSpPr>
        <p:spPr/>
        <p:txBody>
          <a:bodyPr/>
          <a:lstStyle/>
          <a:p>
            <a:pPr>
              <a:defRPr/>
            </a:pPr>
            <a:fld id="{399355A3-7D0D-468F-91DC-1EF280122D5D}" type="datetime1">
              <a:rPr lang="sv-SE"/>
              <a:pPr>
                <a:defRPr/>
              </a:pPr>
              <a:t>2016-12-02</a:t>
            </a:fld>
            <a:endParaRPr lang="sv-SE"/>
          </a:p>
        </p:txBody>
      </p:sp>
      <p:sp>
        <p:nvSpPr>
          <p:cNvPr id="4" name="Platshållare för sidfot 2"/>
          <p:cNvSpPr>
            <a:spLocks noGrp="1"/>
          </p:cNvSpPr>
          <p:nvPr>
            <p:ph type="ftr" sz="quarter" idx="11"/>
          </p:nvPr>
        </p:nvSpPr>
        <p:spPr>
          <a:xfrm>
            <a:off x="3460750" y="6151564"/>
            <a:ext cx="6091238" cy="517525"/>
          </a:xfrm>
        </p:spPr>
        <p:txBody>
          <a:bodyPr/>
          <a:lstStyle/>
          <a:p>
            <a:pPr>
              <a:defRPr/>
            </a:pPr>
            <a:r>
              <a:rPr lang="sv-SE" dirty="0"/>
              <a:t>/ Anna-Lena Ljusberg fil. dok i barn- och ungdomsvetenskap. </a:t>
            </a:r>
          </a:p>
        </p:txBody>
      </p:sp>
      <p:sp>
        <p:nvSpPr>
          <p:cNvPr id="22532" name="Rectangle 3"/>
          <p:cNvSpPr>
            <a:spLocks noGrp="1" noChangeArrowheads="1"/>
          </p:cNvSpPr>
          <p:nvPr>
            <p:ph type="body" idx="4294967295"/>
          </p:nvPr>
        </p:nvSpPr>
        <p:spPr>
          <a:xfrm>
            <a:off x="1524001" y="1916114"/>
            <a:ext cx="7667625" cy="4105275"/>
          </a:xfrm>
        </p:spPr>
        <p:txBody>
          <a:bodyPr/>
          <a:lstStyle/>
          <a:p>
            <a:pPr eaLnBrk="1" hangingPunct="1"/>
            <a:r>
              <a:rPr lang="sv-SE" altLang="sv-SE"/>
              <a:t>Förhandlingsutrymmet är starkt beskuret medan lärarnas kontroll och makt är stor. </a:t>
            </a:r>
          </a:p>
          <a:p>
            <a:pPr eaLnBrk="1" hangingPunct="1"/>
            <a:endParaRPr lang="sv-SE" altLang="sv-SE"/>
          </a:p>
          <a:p>
            <a:pPr eaLnBrk="1" hangingPunct="1"/>
            <a:r>
              <a:rPr lang="sv-SE" altLang="sv-SE"/>
              <a:t>Diskursen antar materiella uttryck i skärmar som avskiljer eleverna och skolbänkar som riktas mot en kal vägg samt en hårt strukturerad dag. </a:t>
            </a:r>
          </a:p>
          <a:p>
            <a:pPr eaLnBrk="1" hangingPunct="1"/>
            <a:endParaRPr lang="sv-SE" altLang="sv-SE"/>
          </a:p>
          <a:p>
            <a:pPr eaLnBrk="1" hangingPunct="1"/>
            <a:r>
              <a:rPr lang="sv-SE" altLang="sv-SE"/>
              <a:t>I ett sådant klassrum är förväntningarna på eleverna vad det gäller skolanpassning lågt ställda.</a:t>
            </a:r>
            <a:endParaRPr lang="en-GB" altLang="sv-SE"/>
          </a:p>
          <a:p>
            <a:pPr eaLnBrk="1" hangingPunct="1"/>
            <a:endParaRPr lang="sv-SE" altLang="sv-SE"/>
          </a:p>
        </p:txBody>
      </p:sp>
    </p:spTree>
    <p:extLst>
      <p:ext uri="{BB962C8B-B14F-4D97-AF65-F5344CB8AC3E}">
        <p14:creationId xmlns:p14="http://schemas.microsoft.com/office/powerpoint/2010/main" val="12563597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1"/>
          <p:cNvSpPr>
            <a:spLocks noGrp="1"/>
          </p:cNvSpPr>
          <p:nvPr>
            <p:ph type="dt" sz="quarter" idx="10"/>
          </p:nvPr>
        </p:nvSpPr>
        <p:spPr/>
        <p:txBody>
          <a:bodyPr/>
          <a:lstStyle/>
          <a:p>
            <a:pPr>
              <a:defRPr/>
            </a:pPr>
            <a:fld id="{9699D0C7-1CFE-4852-95E6-861D3C9B341E}" type="datetime1">
              <a:rPr lang="sv-SE"/>
              <a:pPr>
                <a:defRPr/>
              </a:pPr>
              <a:t>2016-12-02</a:t>
            </a:fld>
            <a:endParaRPr lang="sv-SE"/>
          </a:p>
        </p:txBody>
      </p:sp>
      <p:sp>
        <p:nvSpPr>
          <p:cNvPr id="4" name="Platshållare för sidfot 2"/>
          <p:cNvSpPr>
            <a:spLocks noGrp="1"/>
          </p:cNvSpPr>
          <p:nvPr>
            <p:ph type="ftr" sz="quarter" idx="11"/>
          </p:nvPr>
        </p:nvSpPr>
        <p:spPr>
          <a:xfrm>
            <a:off x="3460750" y="6151564"/>
            <a:ext cx="6091238" cy="517525"/>
          </a:xfrm>
        </p:spPr>
        <p:txBody>
          <a:bodyPr/>
          <a:lstStyle/>
          <a:p>
            <a:pPr>
              <a:defRPr/>
            </a:pPr>
            <a:r>
              <a:rPr lang="sv-SE" dirty="0"/>
              <a:t>/ Anna-Lena Ljusberg fil. dok i barn- och ungdomsvetenskap. </a:t>
            </a:r>
          </a:p>
        </p:txBody>
      </p:sp>
      <p:sp>
        <p:nvSpPr>
          <p:cNvPr id="23556" name="Rectangle 3"/>
          <p:cNvSpPr>
            <a:spLocks noGrp="1" noChangeArrowheads="1"/>
          </p:cNvSpPr>
          <p:nvPr>
            <p:ph type="body" idx="4294967295"/>
          </p:nvPr>
        </p:nvSpPr>
        <p:spPr>
          <a:xfrm>
            <a:off x="1524001" y="2806700"/>
            <a:ext cx="6848475" cy="3214688"/>
          </a:xfrm>
        </p:spPr>
        <p:txBody>
          <a:bodyPr/>
          <a:lstStyle/>
          <a:p>
            <a:pPr eaLnBrk="1" hangingPunct="1"/>
            <a:r>
              <a:rPr lang="sv-SE" altLang="sv-SE" sz="1800"/>
              <a:t>Den särskilda undervisningsgruppen skapar sociala problem för eleverna.</a:t>
            </a:r>
          </a:p>
        </p:txBody>
      </p:sp>
    </p:spTree>
    <p:extLst>
      <p:ext uri="{BB962C8B-B14F-4D97-AF65-F5344CB8AC3E}">
        <p14:creationId xmlns:p14="http://schemas.microsoft.com/office/powerpoint/2010/main" val="19172922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1"/>
          <p:cNvSpPr>
            <a:spLocks noGrp="1"/>
          </p:cNvSpPr>
          <p:nvPr>
            <p:ph type="dt" sz="quarter" idx="10"/>
          </p:nvPr>
        </p:nvSpPr>
        <p:spPr/>
        <p:txBody>
          <a:bodyPr/>
          <a:lstStyle/>
          <a:p>
            <a:pPr>
              <a:defRPr/>
            </a:pPr>
            <a:fld id="{AFA606D0-2D9F-4DBD-9C94-69EF67AEE7AC}" type="datetime1">
              <a:rPr lang="sv-SE"/>
              <a:pPr>
                <a:defRPr/>
              </a:pPr>
              <a:t>2016-12-02</a:t>
            </a:fld>
            <a:endParaRPr lang="sv-SE"/>
          </a:p>
        </p:txBody>
      </p:sp>
      <p:sp>
        <p:nvSpPr>
          <p:cNvPr id="4" name="Platshållare för sidfot 2"/>
          <p:cNvSpPr>
            <a:spLocks noGrp="1"/>
          </p:cNvSpPr>
          <p:nvPr>
            <p:ph type="ftr" sz="quarter" idx="11"/>
          </p:nvPr>
        </p:nvSpPr>
        <p:spPr>
          <a:xfrm>
            <a:off x="3460751" y="6151564"/>
            <a:ext cx="6380163" cy="517525"/>
          </a:xfrm>
        </p:spPr>
        <p:txBody>
          <a:bodyPr/>
          <a:lstStyle/>
          <a:p>
            <a:pPr>
              <a:defRPr/>
            </a:pPr>
            <a:r>
              <a:rPr lang="sv-SE" dirty="0"/>
              <a:t>/ Anna-Lena Ljusberg fil. dok i barn- och ungdomsvetenskap. </a:t>
            </a:r>
          </a:p>
        </p:txBody>
      </p:sp>
      <p:sp>
        <p:nvSpPr>
          <p:cNvPr id="24580" name="Rectangle 3"/>
          <p:cNvSpPr>
            <a:spLocks noGrp="1" noChangeArrowheads="1"/>
          </p:cNvSpPr>
          <p:nvPr>
            <p:ph type="body" idx="4294967295"/>
          </p:nvPr>
        </p:nvSpPr>
        <p:spPr>
          <a:xfrm>
            <a:off x="1524001" y="1700214"/>
            <a:ext cx="8316913" cy="4321175"/>
          </a:xfrm>
        </p:spPr>
        <p:txBody>
          <a:bodyPr/>
          <a:lstStyle/>
          <a:p>
            <a:pPr eaLnBrk="1" hangingPunct="1"/>
            <a:r>
              <a:rPr lang="sv-SE" altLang="sv-SE"/>
              <a:t>Den som står för misslyckanden är inte lika duglig som andra och kan få svårt med att vara delaktig. </a:t>
            </a:r>
          </a:p>
          <a:p>
            <a:pPr eaLnBrk="1" hangingPunct="1"/>
            <a:endParaRPr lang="sv-SE" altLang="sv-SE"/>
          </a:p>
          <a:p>
            <a:pPr eaLnBrk="1" hangingPunct="1"/>
            <a:r>
              <a:rPr lang="sv-SE" altLang="sv-SE"/>
              <a:t>Detta ställer till komplikationer och hinder för eleverna såväl vad det gäller vänskap som lärande av ämneskunskaper.</a:t>
            </a:r>
          </a:p>
          <a:p>
            <a:pPr eaLnBrk="1" hangingPunct="1"/>
            <a:endParaRPr lang="sv-SE" altLang="sv-SE"/>
          </a:p>
          <a:p>
            <a:pPr eaLnBrk="1" hangingPunct="1"/>
            <a:r>
              <a:rPr lang="sv-SE" altLang="sv-SE"/>
              <a:t>Begränsade möjligheter till kamratval och socialt samspel.</a:t>
            </a:r>
          </a:p>
          <a:p>
            <a:pPr eaLnBrk="1" hangingPunct="1"/>
            <a:endParaRPr lang="sv-SE" altLang="sv-SE"/>
          </a:p>
        </p:txBody>
      </p:sp>
    </p:spTree>
    <p:extLst>
      <p:ext uri="{BB962C8B-B14F-4D97-AF65-F5344CB8AC3E}">
        <p14:creationId xmlns:p14="http://schemas.microsoft.com/office/powerpoint/2010/main" val="41167092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EC19CA1A-ECD4-426C-820C-0ABCA42FA14F}" type="datetime1">
              <a:rPr lang="sv-SE"/>
              <a:pPr>
                <a:defRPr/>
              </a:pPr>
              <a:t>2016-12-02</a:t>
            </a:fld>
            <a:endParaRPr lang="sv-SE"/>
          </a:p>
        </p:txBody>
      </p:sp>
      <p:sp>
        <p:nvSpPr>
          <p:cNvPr id="5" name="Platshållare för sidfot 4"/>
          <p:cNvSpPr>
            <a:spLocks noGrp="1"/>
          </p:cNvSpPr>
          <p:nvPr>
            <p:ph type="ftr" sz="quarter" idx="11"/>
          </p:nvPr>
        </p:nvSpPr>
        <p:spPr>
          <a:xfrm>
            <a:off x="3460750" y="6151564"/>
            <a:ext cx="6019800" cy="517525"/>
          </a:xfrm>
        </p:spPr>
        <p:txBody>
          <a:bodyPr/>
          <a:lstStyle/>
          <a:p>
            <a:pPr>
              <a:defRPr/>
            </a:pPr>
            <a:r>
              <a:rPr lang="sv-SE" dirty="0"/>
              <a:t>/ Anna-Lena Ljusberg fil. dok i barn- och ungdomsvetenskap. </a:t>
            </a:r>
          </a:p>
        </p:txBody>
      </p:sp>
      <p:sp>
        <p:nvSpPr>
          <p:cNvPr id="25604" name="Rectangle 2"/>
          <p:cNvSpPr>
            <a:spLocks noGrp="1" noChangeArrowheads="1"/>
          </p:cNvSpPr>
          <p:nvPr>
            <p:ph type="title"/>
          </p:nvPr>
        </p:nvSpPr>
        <p:spPr>
          <a:xfrm>
            <a:off x="397566" y="1341438"/>
            <a:ext cx="8765486" cy="1397000"/>
          </a:xfrm>
        </p:spPr>
        <p:txBody>
          <a:bodyPr/>
          <a:lstStyle/>
          <a:p>
            <a:pPr eaLnBrk="1" hangingPunct="1"/>
            <a:r>
              <a:rPr lang="sv-SE" altLang="sv-SE" sz="2000" dirty="0"/>
              <a:t>Eleverna får ensamma bära svårigheterna som uppkommer i mötet mellan dem och skolan.</a:t>
            </a:r>
          </a:p>
        </p:txBody>
      </p:sp>
      <p:sp>
        <p:nvSpPr>
          <p:cNvPr id="25605" name="Rectangle 3"/>
          <p:cNvSpPr>
            <a:spLocks noGrp="1" noChangeArrowheads="1"/>
          </p:cNvSpPr>
          <p:nvPr>
            <p:ph type="body" idx="1"/>
          </p:nvPr>
        </p:nvSpPr>
        <p:spPr/>
        <p:txBody>
          <a:bodyPr/>
          <a:lstStyle/>
          <a:p>
            <a:pPr eaLnBrk="1" hangingPunct="1"/>
            <a:r>
              <a:rPr lang="sv-SE" altLang="sv-SE" dirty="0"/>
              <a:t>Intervjuerna med eleverna pekar tydligt på att de blir bärare av de vuxnas föreställningar. Detta framgår bland annat när de i intervjuerna talar om </a:t>
            </a:r>
          </a:p>
          <a:p>
            <a:pPr eaLnBrk="1" hangingPunct="1"/>
            <a:r>
              <a:rPr lang="sv-SE" altLang="sv-SE" dirty="0"/>
              <a:t>varför de går i särskild undervisningsgrupp,</a:t>
            </a:r>
          </a:p>
          <a:p>
            <a:pPr eaLnBrk="1" hangingPunct="1"/>
            <a:r>
              <a:rPr lang="sv-SE" altLang="sv-SE" dirty="0"/>
              <a:t>hur det är att gå där och i </a:t>
            </a:r>
          </a:p>
          <a:p>
            <a:pPr eaLnBrk="1" hangingPunct="1"/>
            <a:r>
              <a:rPr lang="sv-SE" altLang="sv-SE" dirty="0"/>
              <a:t>hur de ser på framtiden.</a:t>
            </a:r>
          </a:p>
          <a:p>
            <a:pPr eaLnBrk="1" hangingPunct="1"/>
            <a:endParaRPr lang="sv-SE" altLang="sv-SE" dirty="0"/>
          </a:p>
        </p:txBody>
      </p:sp>
    </p:spTree>
    <p:extLst>
      <p:ext uri="{BB962C8B-B14F-4D97-AF65-F5344CB8AC3E}">
        <p14:creationId xmlns:p14="http://schemas.microsoft.com/office/powerpoint/2010/main" val="334278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Historiskt, socialt kulturellt konstruerad barnsyn</a:t>
            </a:r>
          </a:p>
        </p:txBody>
      </p:sp>
      <p:sp>
        <p:nvSpPr>
          <p:cNvPr id="3" name="Platshållare för innehåll 2"/>
          <p:cNvSpPr>
            <a:spLocks noGrp="1"/>
          </p:cNvSpPr>
          <p:nvPr>
            <p:ph idx="1"/>
          </p:nvPr>
        </p:nvSpPr>
        <p:spPr/>
        <p:txBody>
          <a:bodyPr/>
          <a:lstStyle/>
          <a:p>
            <a:pPr marL="0" indent="0">
              <a:buNone/>
            </a:pPr>
            <a:r>
              <a:rPr lang="sv-SE" dirty="0"/>
              <a:t>Vår barnsyn bildas (utifrån detta perspektiv) utifrån våra erfarenheter, våra kunskaper, våra vardags- och/eller forskningsbaserade teorier om vad barn är. </a:t>
            </a:r>
          </a:p>
        </p:txBody>
      </p:sp>
    </p:spTree>
    <p:extLst>
      <p:ext uri="{BB962C8B-B14F-4D97-AF65-F5344CB8AC3E}">
        <p14:creationId xmlns:p14="http://schemas.microsoft.com/office/powerpoint/2010/main" val="3974217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150D23F0-4B21-446B-A746-34A5E59ADDC5}" type="datetime1">
              <a:rPr lang="sv-SE"/>
              <a:pPr>
                <a:defRPr/>
              </a:pPr>
              <a:t>2016-12-02</a:t>
            </a:fld>
            <a:endParaRPr lang="sv-SE"/>
          </a:p>
        </p:txBody>
      </p:sp>
      <p:sp>
        <p:nvSpPr>
          <p:cNvPr id="5" name="Platshållare för sidfot 4"/>
          <p:cNvSpPr>
            <a:spLocks noGrp="1"/>
          </p:cNvSpPr>
          <p:nvPr>
            <p:ph type="ftr" sz="quarter" idx="11"/>
          </p:nvPr>
        </p:nvSpPr>
        <p:spPr>
          <a:xfrm>
            <a:off x="3460750" y="6151564"/>
            <a:ext cx="6235700" cy="517525"/>
          </a:xfrm>
        </p:spPr>
        <p:txBody>
          <a:bodyPr/>
          <a:lstStyle/>
          <a:p>
            <a:pPr>
              <a:defRPr/>
            </a:pPr>
            <a:r>
              <a:rPr lang="sv-SE" dirty="0"/>
              <a:t>/ Anna-Lena Ljusberg fil. dok i barn- och ungdomsvetenskap. </a:t>
            </a:r>
          </a:p>
        </p:txBody>
      </p:sp>
      <p:sp>
        <p:nvSpPr>
          <p:cNvPr id="26628" name="Rectangle 2"/>
          <p:cNvSpPr>
            <a:spLocks noGrp="1" noChangeArrowheads="1"/>
          </p:cNvSpPr>
          <p:nvPr>
            <p:ph type="title"/>
          </p:nvPr>
        </p:nvSpPr>
        <p:spPr/>
        <p:txBody>
          <a:bodyPr/>
          <a:lstStyle/>
          <a:p>
            <a:pPr eaLnBrk="1" hangingPunct="1"/>
            <a:r>
              <a:rPr lang="en-US" altLang="sv-SE" i="1" dirty="0"/>
              <a:t>DAMP-</a:t>
            </a:r>
            <a:r>
              <a:rPr lang="en-US" altLang="sv-SE" i="1" dirty="0" err="1"/>
              <a:t>ungar</a:t>
            </a:r>
            <a:r>
              <a:rPr lang="en-US" altLang="sv-SE" dirty="0"/>
              <a:t>, </a:t>
            </a:r>
            <a:r>
              <a:rPr lang="en-US" altLang="sv-SE" i="1" dirty="0" err="1"/>
              <a:t>idioter</a:t>
            </a:r>
            <a:r>
              <a:rPr lang="en-US" altLang="sv-SE" i="1" dirty="0"/>
              <a:t>, </a:t>
            </a:r>
            <a:r>
              <a:rPr lang="en-US" altLang="sv-SE" i="1" dirty="0" err="1"/>
              <a:t>dumhuvuden</a:t>
            </a:r>
            <a:endParaRPr lang="sv-SE" altLang="sv-SE" i="1" dirty="0"/>
          </a:p>
        </p:txBody>
      </p:sp>
      <p:sp>
        <p:nvSpPr>
          <p:cNvPr id="26629" name="Rectangle 3"/>
          <p:cNvSpPr>
            <a:spLocks noGrp="1" noChangeArrowheads="1"/>
          </p:cNvSpPr>
          <p:nvPr>
            <p:ph type="body" idx="1"/>
          </p:nvPr>
        </p:nvSpPr>
        <p:spPr/>
        <p:txBody>
          <a:bodyPr/>
          <a:lstStyle/>
          <a:p>
            <a:pPr eaLnBrk="1" hangingPunct="1">
              <a:buFontTx/>
              <a:buNone/>
            </a:pPr>
            <a:r>
              <a:rPr lang="sv-SE" altLang="sv-SE" dirty="0"/>
              <a:t>Eleverna gav vid observationer och intervjuer uttryck för att det var på grund av deras svårigheter som de placerats i särskild undervisningsgrupp de gav även uttryck för att de andra i gruppen hade svårigheter och uttryckte farhågor över att andra såg på dem som annorlunda med negativa förtecken. </a:t>
            </a:r>
          </a:p>
          <a:p>
            <a:pPr eaLnBrk="1" hangingPunct="1"/>
            <a:endParaRPr lang="sv-SE" altLang="sv-SE" dirty="0"/>
          </a:p>
        </p:txBody>
      </p:sp>
    </p:spTree>
    <p:extLst>
      <p:ext uri="{BB962C8B-B14F-4D97-AF65-F5344CB8AC3E}">
        <p14:creationId xmlns:p14="http://schemas.microsoft.com/office/powerpoint/2010/main" val="17291786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quarter" idx="10"/>
          </p:nvPr>
        </p:nvSpPr>
        <p:spPr/>
        <p:txBody>
          <a:bodyPr/>
          <a:lstStyle/>
          <a:p>
            <a:pPr>
              <a:defRPr/>
            </a:pPr>
            <a:fld id="{91F2CD1B-D05E-41F2-BE3F-65079572DA62}" type="datetime1">
              <a:rPr lang="sv-SE"/>
              <a:pPr>
                <a:defRPr/>
              </a:pPr>
              <a:t>2016-12-02</a:t>
            </a:fld>
            <a:endParaRPr lang="sv-SE"/>
          </a:p>
        </p:txBody>
      </p:sp>
      <p:sp>
        <p:nvSpPr>
          <p:cNvPr id="5" name="Platshållare för sidfot 4"/>
          <p:cNvSpPr>
            <a:spLocks noGrp="1"/>
          </p:cNvSpPr>
          <p:nvPr>
            <p:ph type="ftr" sz="quarter" idx="11"/>
          </p:nvPr>
        </p:nvSpPr>
        <p:spPr>
          <a:xfrm>
            <a:off x="3460751" y="6151564"/>
            <a:ext cx="5948363" cy="517525"/>
          </a:xfrm>
        </p:spPr>
        <p:txBody>
          <a:bodyPr/>
          <a:lstStyle/>
          <a:p>
            <a:pPr>
              <a:defRPr/>
            </a:pPr>
            <a:r>
              <a:rPr lang="sv-SE" dirty="0"/>
              <a:t>/ Anna-Lena Ljusberg fil. dok i barn- och ungdomsvetenskap. </a:t>
            </a:r>
          </a:p>
        </p:txBody>
      </p:sp>
      <p:sp>
        <p:nvSpPr>
          <p:cNvPr id="27652" name="Rectangle 2"/>
          <p:cNvSpPr>
            <a:spLocks noGrp="1" noChangeArrowheads="1"/>
          </p:cNvSpPr>
          <p:nvPr>
            <p:ph type="title"/>
          </p:nvPr>
        </p:nvSpPr>
        <p:spPr/>
        <p:txBody>
          <a:bodyPr/>
          <a:lstStyle/>
          <a:p>
            <a:pPr eaLnBrk="1" hangingPunct="1"/>
            <a:r>
              <a:rPr lang="sv-SE" altLang="sv-SE"/>
              <a:t>De</a:t>
            </a:r>
            <a:r>
              <a:rPr lang="en-US" altLang="sv-SE"/>
              <a:t> talade ofta om att andra såg dem  som misslyckade</a:t>
            </a:r>
            <a:endParaRPr lang="sv-SE" altLang="sv-SE"/>
          </a:p>
        </p:txBody>
      </p:sp>
      <p:sp>
        <p:nvSpPr>
          <p:cNvPr id="27653" name="Rectangle 3"/>
          <p:cNvSpPr>
            <a:spLocks noGrp="1" noChangeArrowheads="1"/>
          </p:cNvSpPr>
          <p:nvPr>
            <p:ph type="body" idx="1"/>
          </p:nvPr>
        </p:nvSpPr>
        <p:spPr/>
        <p:txBody>
          <a:bodyPr/>
          <a:lstStyle/>
          <a:p>
            <a:pPr eaLnBrk="1" hangingPunct="1"/>
            <a:r>
              <a:rPr lang="sv-SE" altLang="sv-SE"/>
              <a:t>Detta kan även få till följd att dessa elever inte ser sig ingå i ett sammanhang där de kan identifiera sig med andra som har mött liknande svårigheter och därför få stöd av varandra. </a:t>
            </a:r>
          </a:p>
          <a:p>
            <a:pPr eaLnBrk="1" hangingPunct="1">
              <a:buFontTx/>
              <a:buNone/>
            </a:pPr>
            <a:endParaRPr lang="sv-SE" altLang="sv-SE"/>
          </a:p>
          <a:p>
            <a:pPr eaLnBrk="1" hangingPunct="1"/>
            <a:r>
              <a:rPr lang="sv-SE" altLang="sv-SE"/>
              <a:t>Detta förstärktes genom den strukturerade och korrigerande undervisningen. </a:t>
            </a:r>
          </a:p>
          <a:p>
            <a:pPr eaLnBrk="1" hangingPunct="1"/>
            <a:endParaRPr lang="sv-SE" altLang="sv-SE"/>
          </a:p>
        </p:txBody>
      </p:sp>
    </p:spTree>
    <p:extLst>
      <p:ext uri="{BB962C8B-B14F-4D97-AF65-F5344CB8AC3E}">
        <p14:creationId xmlns:p14="http://schemas.microsoft.com/office/powerpoint/2010/main" val="300745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1"/>
          <p:cNvSpPr>
            <a:spLocks noGrp="1"/>
          </p:cNvSpPr>
          <p:nvPr>
            <p:ph type="dt" sz="quarter" idx="10"/>
          </p:nvPr>
        </p:nvSpPr>
        <p:spPr/>
        <p:txBody>
          <a:bodyPr/>
          <a:lstStyle/>
          <a:p>
            <a:pPr>
              <a:defRPr/>
            </a:pPr>
            <a:fld id="{086F1EC4-BC03-4C28-BDC8-0C2B5DB78149}" type="datetime1">
              <a:rPr lang="sv-SE"/>
              <a:pPr>
                <a:defRPr/>
              </a:pPr>
              <a:t>2016-12-02</a:t>
            </a:fld>
            <a:endParaRPr lang="sv-SE"/>
          </a:p>
        </p:txBody>
      </p:sp>
      <p:sp>
        <p:nvSpPr>
          <p:cNvPr id="4" name="Platshållare för sidfot 2"/>
          <p:cNvSpPr>
            <a:spLocks noGrp="1"/>
          </p:cNvSpPr>
          <p:nvPr>
            <p:ph type="ftr" sz="quarter" idx="11"/>
          </p:nvPr>
        </p:nvSpPr>
        <p:spPr>
          <a:xfrm>
            <a:off x="3460751" y="6151564"/>
            <a:ext cx="5730875" cy="517525"/>
          </a:xfrm>
        </p:spPr>
        <p:txBody>
          <a:bodyPr/>
          <a:lstStyle/>
          <a:p>
            <a:pPr>
              <a:defRPr/>
            </a:pPr>
            <a:r>
              <a:rPr lang="sv-SE" dirty="0"/>
              <a:t>/ Anna-Lena Ljusberg fil. dok i barn- och ungdomsvetenskap. </a:t>
            </a:r>
          </a:p>
        </p:txBody>
      </p:sp>
      <p:sp>
        <p:nvSpPr>
          <p:cNvPr id="28676" name="Rectangle 3"/>
          <p:cNvSpPr>
            <a:spLocks noGrp="1" noChangeArrowheads="1"/>
          </p:cNvSpPr>
          <p:nvPr>
            <p:ph type="body" idx="4294967295"/>
          </p:nvPr>
        </p:nvSpPr>
        <p:spPr>
          <a:xfrm>
            <a:off x="1524001" y="2806700"/>
            <a:ext cx="6848475" cy="3214688"/>
          </a:xfrm>
        </p:spPr>
        <p:txBody>
          <a:bodyPr/>
          <a:lstStyle/>
          <a:p>
            <a:pPr eaLnBrk="1" hangingPunct="1">
              <a:buFontTx/>
              <a:buNone/>
            </a:pPr>
            <a:r>
              <a:rPr lang="sv-SE" altLang="sv-SE"/>
              <a:t>	Detta kan utgöra hinder för eleverna såväl vad det gäller vänskap som lärande av ämneskunskaper. </a:t>
            </a:r>
          </a:p>
          <a:p>
            <a:pPr eaLnBrk="1" hangingPunct="1"/>
            <a:endParaRPr lang="sv-SE" altLang="sv-SE"/>
          </a:p>
        </p:txBody>
      </p:sp>
    </p:spTree>
    <p:extLst>
      <p:ext uri="{BB962C8B-B14F-4D97-AF65-F5344CB8AC3E}">
        <p14:creationId xmlns:p14="http://schemas.microsoft.com/office/powerpoint/2010/main" val="3798876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1"/>
          <p:cNvSpPr>
            <a:spLocks noGrp="1"/>
          </p:cNvSpPr>
          <p:nvPr>
            <p:ph type="dt" sz="quarter" idx="10"/>
          </p:nvPr>
        </p:nvSpPr>
        <p:spPr/>
        <p:txBody>
          <a:bodyPr/>
          <a:lstStyle/>
          <a:p>
            <a:pPr>
              <a:defRPr/>
            </a:pPr>
            <a:fld id="{C065035A-2240-4E2E-8FF5-8265662A1597}" type="datetime1">
              <a:rPr lang="sv-SE"/>
              <a:pPr>
                <a:defRPr/>
              </a:pPr>
              <a:t>2016-12-02</a:t>
            </a:fld>
            <a:endParaRPr lang="sv-SE"/>
          </a:p>
        </p:txBody>
      </p:sp>
      <p:sp>
        <p:nvSpPr>
          <p:cNvPr id="4" name="Platshållare för sidfot 2"/>
          <p:cNvSpPr>
            <a:spLocks noGrp="1"/>
          </p:cNvSpPr>
          <p:nvPr>
            <p:ph type="ftr" sz="quarter" idx="11"/>
          </p:nvPr>
        </p:nvSpPr>
        <p:spPr>
          <a:xfrm>
            <a:off x="3460750" y="6151564"/>
            <a:ext cx="6091238" cy="517525"/>
          </a:xfrm>
        </p:spPr>
        <p:txBody>
          <a:bodyPr/>
          <a:lstStyle/>
          <a:p>
            <a:pPr>
              <a:defRPr/>
            </a:pPr>
            <a:r>
              <a:rPr lang="sv-SE" dirty="0"/>
              <a:t>/ Anna-Lena Ljusberg fil. dok i barn- och ungdomsvetenskap. </a:t>
            </a:r>
          </a:p>
        </p:txBody>
      </p:sp>
      <p:sp>
        <p:nvSpPr>
          <p:cNvPr id="29700" name="Rectangle 3"/>
          <p:cNvSpPr>
            <a:spLocks noGrp="1" noChangeArrowheads="1"/>
          </p:cNvSpPr>
          <p:nvPr>
            <p:ph type="body" idx="4294967295"/>
          </p:nvPr>
        </p:nvSpPr>
        <p:spPr>
          <a:xfrm>
            <a:off x="1524001" y="2806700"/>
            <a:ext cx="6848475" cy="3214688"/>
          </a:xfrm>
        </p:spPr>
        <p:txBody>
          <a:bodyPr/>
          <a:lstStyle/>
          <a:p>
            <a:pPr eaLnBrk="1" hangingPunct="1">
              <a:buFontTx/>
              <a:buNone/>
            </a:pPr>
            <a:r>
              <a:rPr lang="sv-SE" altLang="sv-SE"/>
              <a:t>	Att skolan använder beskrivningar för att tillskriva samt individualisera elevers problem står i motsättning till att sträva mot att lyfta fram barns agentskap, kompetens och delaktighet.</a:t>
            </a:r>
            <a:endParaRPr lang="en-GB" altLang="sv-SE"/>
          </a:p>
          <a:p>
            <a:pPr eaLnBrk="1" hangingPunct="1"/>
            <a:endParaRPr lang="sv-SE" altLang="sv-SE"/>
          </a:p>
        </p:txBody>
      </p:sp>
    </p:spTree>
    <p:extLst>
      <p:ext uri="{BB962C8B-B14F-4D97-AF65-F5344CB8AC3E}">
        <p14:creationId xmlns:p14="http://schemas.microsoft.com/office/powerpoint/2010/main" val="15045625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1"/>
          <p:cNvSpPr>
            <a:spLocks noGrp="1"/>
          </p:cNvSpPr>
          <p:nvPr>
            <p:ph type="dt" sz="quarter" idx="10"/>
          </p:nvPr>
        </p:nvSpPr>
        <p:spPr/>
        <p:txBody>
          <a:bodyPr/>
          <a:lstStyle/>
          <a:p>
            <a:pPr>
              <a:defRPr/>
            </a:pPr>
            <a:fld id="{0F000E8B-9BB4-4789-9514-AC4DE21F2FFD}" type="datetime1">
              <a:rPr lang="sv-SE"/>
              <a:pPr>
                <a:defRPr/>
              </a:pPr>
              <a:t>2016-12-02</a:t>
            </a:fld>
            <a:endParaRPr lang="sv-SE"/>
          </a:p>
        </p:txBody>
      </p:sp>
      <p:sp>
        <p:nvSpPr>
          <p:cNvPr id="4" name="Platshållare för sidfot 2"/>
          <p:cNvSpPr>
            <a:spLocks noGrp="1"/>
          </p:cNvSpPr>
          <p:nvPr>
            <p:ph type="ftr" sz="quarter" idx="11"/>
          </p:nvPr>
        </p:nvSpPr>
        <p:spPr>
          <a:xfrm>
            <a:off x="3460750" y="6151564"/>
            <a:ext cx="5372100" cy="517525"/>
          </a:xfrm>
        </p:spPr>
        <p:txBody>
          <a:bodyPr/>
          <a:lstStyle/>
          <a:p>
            <a:pPr>
              <a:defRPr/>
            </a:pPr>
            <a:r>
              <a:rPr lang="sv-SE" dirty="0"/>
              <a:t>/ Anna-Lena Ljusberg fil. dok i barn- och ungdomsvetenskap. </a:t>
            </a:r>
          </a:p>
        </p:txBody>
      </p:sp>
      <p:sp>
        <p:nvSpPr>
          <p:cNvPr id="30724" name="Rectangle 3"/>
          <p:cNvSpPr>
            <a:spLocks noGrp="1" noChangeArrowheads="1"/>
          </p:cNvSpPr>
          <p:nvPr>
            <p:ph type="body" idx="4294967295"/>
          </p:nvPr>
        </p:nvSpPr>
        <p:spPr>
          <a:xfrm>
            <a:off x="1524001" y="2806700"/>
            <a:ext cx="6848475" cy="3214688"/>
          </a:xfrm>
        </p:spPr>
        <p:txBody>
          <a:bodyPr/>
          <a:lstStyle/>
          <a:p>
            <a:pPr eaLnBrk="1" hangingPunct="1">
              <a:buFontTx/>
              <a:buNone/>
            </a:pPr>
            <a:r>
              <a:rPr lang="sv-SE" altLang="sv-SE"/>
              <a:t>	Eleverna, ensamma, blir bärare av skolans misslyckande såväl akademiskt som socialt. </a:t>
            </a:r>
          </a:p>
          <a:p>
            <a:pPr eaLnBrk="1" hangingPunct="1"/>
            <a:endParaRPr lang="sv-SE" altLang="sv-SE"/>
          </a:p>
        </p:txBody>
      </p:sp>
    </p:spTree>
    <p:extLst>
      <p:ext uri="{BB962C8B-B14F-4D97-AF65-F5344CB8AC3E}">
        <p14:creationId xmlns:p14="http://schemas.microsoft.com/office/powerpoint/2010/main" val="2620402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p:txBody>
          <a:bodyPr/>
          <a:lstStyle/>
          <a:p>
            <a:pPr eaLnBrk="1" hangingPunct="1"/>
            <a:r>
              <a:rPr lang="en-GB" altLang="sv-SE" sz="4000"/>
              <a:t>TACK FÖR ER UPPMÄRKSAMHET</a:t>
            </a:r>
            <a:br>
              <a:rPr lang="en-GB" altLang="sv-SE" sz="4000"/>
            </a:br>
            <a:endParaRPr lang="sv-SE" altLang="sv-SE" sz="4000"/>
          </a:p>
        </p:txBody>
      </p:sp>
      <p:sp>
        <p:nvSpPr>
          <p:cNvPr id="31747" name="Rectangle 3"/>
          <p:cNvSpPr>
            <a:spLocks noGrp="1" noChangeArrowheads="1"/>
          </p:cNvSpPr>
          <p:nvPr>
            <p:ph type="subTitle" idx="1"/>
          </p:nvPr>
        </p:nvSpPr>
        <p:spPr/>
        <p:txBody>
          <a:bodyPr/>
          <a:lstStyle/>
          <a:p>
            <a:pPr eaLnBrk="1" hangingPunct="1"/>
            <a:endParaRPr lang="sv-SE" altLang="sv-SE"/>
          </a:p>
        </p:txBody>
      </p:sp>
    </p:spTree>
    <p:extLst>
      <p:ext uri="{BB962C8B-B14F-4D97-AF65-F5344CB8AC3E}">
        <p14:creationId xmlns:p14="http://schemas.microsoft.com/office/powerpoint/2010/main" val="9736522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Strander</a:t>
            </a:r>
            <a:r>
              <a:rPr lang="sv-SE" dirty="0"/>
              <a:t> </a:t>
            </a:r>
          </a:p>
        </p:txBody>
      </p:sp>
      <p:sp>
        <p:nvSpPr>
          <p:cNvPr id="3" name="Platshållare för innehåll 2"/>
          <p:cNvSpPr>
            <a:spLocks noGrp="1"/>
          </p:cNvSpPr>
          <p:nvPr>
            <p:ph idx="1"/>
          </p:nvPr>
        </p:nvSpPr>
        <p:spPr/>
        <p:txBody>
          <a:bodyPr/>
          <a:lstStyle/>
          <a:p>
            <a:r>
              <a:rPr lang="sv-SE" dirty="0"/>
              <a:t>Tindra</a:t>
            </a:r>
          </a:p>
          <a:p>
            <a:endParaRPr lang="sv-SE" dirty="0"/>
          </a:p>
        </p:txBody>
      </p:sp>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4308113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Sådana här ungar/föräldrar/kollegor kan man inte jobba med!</a:t>
            </a:r>
          </a:p>
          <a:p>
            <a:r>
              <a:rPr lang="sv-SE" dirty="0"/>
              <a:t>Om vi bara hade andra ungar/föräldrar/kollegor</a:t>
            </a:r>
          </a:p>
          <a:p>
            <a:r>
              <a:rPr lang="sv-SE" dirty="0"/>
              <a:t>Jag vet inte hur man gör!</a:t>
            </a:r>
          </a:p>
          <a:p>
            <a:endParaRPr lang="sv-SE" dirty="0"/>
          </a:p>
        </p:txBody>
      </p:sp>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dirty="0"/>
          </a:p>
        </p:txBody>
      </p:sp>
      <p:sp>
        <p:nvSpPr>
          <p:cNvPr id="5" name="Platshållare för sidfot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20435722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BEC4B3B-4FAE-4759-A93D-70F59752E42A}" type="datetime1">
              <a:rPr lang="sv-SE" smtClean="0"/>
              <a:t>2016-12-02</a:t>
            </a:fld>
            <a:endParaRPr lang="sv-SE"/>
          </a:p>
        </p:txBody>
      </p:sp>
      <p:sp>
        <p:nvSpPr>
          <p:cNvPr id="5" name="Platshållare för sidfot 4"/>
          <p:cNvSpPr>
            <a:spLocks noGrp="1"/>
          </p:cNvSpPr>
          <p:nvPr>
            <p:ph type="ftr" sz="quarter" idx="11"/>
          </p:nvPr>
        </p:nvSpPr>
        <p:spPr/>
        <p:txBody>
          <a:bodyPr/>
          <a:lstStyle/>
          <a:p>
            <a:r>
              <a:rPr lang="sv-SE"/>
              <a:t>Anna-Lena Ljusberg</a:t>
            </a:r>
          </a:p>
        </p:txBody>
      </p:sp>
      <p:sp>
        <p:nvSpPr>
          <p:cNvPr id="3" name="Platshållare för innehåll 2"/>
          <p:cNvSpPr>
            <a:spLocks noGrp="1"/>
          </p:cNvSpPr>
          <p:nvPr>
            <p:ph idx="4294967295"/>
          </p:nvPr>
        </p:nvSpPr>
        <p:spPr>
          <a:xfrm>
            <a:off x="0" y="626165"/>
            <a:ext cx="9134475" cy="5396810"/>
          </a:xfrm>
        </p:spPr>
        <p:txBody>
          <a:bodyPr/>
          <a:lstStyle/>
          <a:p>
            <a:r>
              <a:rPr lang="sv-SE" dirty="0"/>
              <a:t>Arbetslaget, hur ser vi på barn och barndom, vilka olika positioner får barn ta här?</a:t>
            </a:r>
          </a:p>
          <a:p>
            <a:r>
              <a:rPr lang="sv-SE" dirty="0"/>
              <a:t>Ingå i goda och tillitsfulla relationer.</a:t>
            </a:r>
          </a:p>
          <a:p>
            <a:r>
              <a:rPr lang="sv-SE" dirty="0"/>
              <a:t>Välkomna alla barn.</a:t>
            </a:r>
          </a:p>
          <a:p>
            <a:r>
              <a:rPr lang="sv-SE" dirty="0"/>
              <a:t>Visa intresse och vilja försöka.</a:t>
            </a:r>
          </a:p>
          <a:p>
            <a:r>
              <a:rPr lang="sv-SE" dirty="0"/>
              <a:t>Möta en medmänniska</a:t>
            </a:r>
          </a:p>
          <a:p>
            <a:r>
              <a:rPr lang="sv-SE" dirty="0"/>
              <a:t>Skapa klimat och atmosfär.</a:t>
            </a:r>
          </a:p>
          <a:p>
            <a:r>
              <a:rPr lang="sv-SE" dirty="0"/>
              <a:t>Välkomna, hitta styrkor, inte kränka föräldrarna.</a:t>
            </a:r>
          </a:p>
          <a:p>
            <a:r>
              <a:rPr lang="sv-SE" dirty="0"/>
              <a:t>Viktigt att ha hög status bland kamraterna.</a:t>
            </a:r>
          </a:p>
          <a:p>
            <a:r>
              <a:rPr lang="sv-SE" dirty="0"/>
              <a:t>Ta tag i och tala om situationer för att lösa men även för att lära sig hur man gör.</a:t>
            </a:r>
          </a:p>
          <a:p>
            <a:r>
              <a:rPr lang="sv-SE" dirty="0"/>
              <a:t>Handledning</a:t>
            </a:r>
          </a:p>
          <a:p>
            <a:endParaRPr lang="sv-SE" dirty="0"/>
          </a:p>
        </p:txBody>
      </p:sp>
    </p:spTree>
    <p:extLst>
      <p:ext uri="{BB962C8B-B14F-4D97-AF65-F5344CB8AC3E}">
        <p14:creationId xmlns:p14="http://schemas.microsoft.com/office/powerpoint/2010/main" val="1110577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17" y="261258"/>
            <a:ext cx="9133416" cy="665018"/>
          </a:xfrm>
        </p:spPr>
        <p:txBody>
          <a:bodyPr/>
          <a:lstStyle/>
          <a:p>
            <a:r>
              <a:rPr lang="sv-SE" i="1" dirty="0"/>
              <a:t>Uppdrag att arbeta med på hemmaplan:</a:t>
            </a:r>
            <a:r>
              <a:rPr lang="sv-SE" dirty="0"/>
              <a:t/>
            </a:r>
            <a:br>
              <a:rPr lang="sv-SE" dirty="0"/>
            </a:br>
            <a:endParaRPr lang="sv-SE" dirty="0"/>
          </a:p>
        </p:txBody>
      </p:sp>
      <p:sp>
        <p:nvSpPr>
          <p:cNvPr id="3" name="Content Placeholder 2"/>
          <p:cNvSpPr>
            <a:spLocks noGrp="1"/>
          </p:cNvSpPr>
          <p:nvPr>
            <p:ph idx="1"/>
          </p:nvPr>
        </p:nvSpPr>
        <p:spPr>
          <a:xfrm>
            <a:off x="1056217" y="926277"/>
            <a:ext cx="9133416" cy="5096700"/>
          </a:xfrm>
        </p:spPr>
        <p:txBody>
          <a:bodyPr/>
          <a:lstStyle/>
          <a:p>
            <a:r>
              <a:rPr lang="sv-SE" i="1" dirty="0"/>
              <a:t>Föreläsningen tar upp olika perspektiv på barn och barndom. Förenklat kan dessa delas in i ett individperspektiv där man placerar ”problemet” i barnet och ett relationellt perspektiv där man placerar ”problemet” i mellanrummet mellan olika aktörer. </a:t>
            </a:r>
          </a:p>
          <a:p>
            <a:endParaRPr lang="sv-SE" dirty="0"/>
          </a:p>
          <a:p>
            <a:r>
              <a:rPr lang="sv-SE" i="1" dirty="0"/>
              <a:t>Arbeta efter två scenarier. Lyft ett problem som går att placera dels i barnet, dels i mellanrummet. Till exempel: från ett individperspektiv; ni har ett barn som är utåtagerande. Från ett relationellt perspektiv ni har ett barn som blir utåtagerande. </a:t>
            </a:r>
          </a:p>
          <a:p>
            <a:endParaRPr lang="sv-SE" dirty="0"/>
          </a:p>
          <a:p>
            <a:r>
              <a:rPr lang="sv-SE" i="1" dirty="0"/>
              <a:t>Problematisera utifrån dessa två perspektiv hur ni ska arbeta främjande och förebyggande samt vad som skulle kunna ha en förhindrande funktion.</a:t>
            </a:r>
            <a:endParaRPr lang="sv-SE" dirty="0"/>
          </a:p>
          <a:p>
            <a:endParaRPr lang="sv-SE" dirty="0"/>
          </a:p>
        </p:txBody>
      </p:sp>
      <p:sp>
        <p:nvSpPr>
          <p:cNvPr id="4" name="Date Placeholder 3"/>
          <p:cNvSpPr>
            <a:spLocks noGrp="1"/>
          </p:cNvSpPr>
          <p:nvPr>
            <p:ph type="dt" sz="half" idx="10"/>
          </p:nvPr>
        </p:nvSpPr>
        <p:spPr/>
        <p:txBody>
          <a:bodyPr/>
          <a:lstStyle/>
          <a:p>
            <a:fld id="{5BEC4B3B-4FAE-4759-A93D-70F59752E42A}" type="datetime1">
              <a:rPr lang="sv-SE" smtClean="0"/>
              <a:t>2016-12-02</a:t>
            </a:fld>
            <a:endParaRPr lang="sv-SE"/>
          </a:p>
        </p:txBody>
      </p:sp>
      <p:sp>
        <p:nvSpPr>
          <p:cNvPr id="5" name="Footer Placeholder 4"/>
          <p:cNvSpPr>
            <a:spLocks noGrp="1"/>
          </p:cNvSpPr>
          <p:nvPr>
            <p:ph type="ftr" sz="quarter" idx="11"/>
          </p:nvPr>
        </p:nvSpPr>
        <p:spPr/>
        <p:txBody>
          <a:bodyPr/>
          <a:lstStyle/>
          <a:p>
            <a:r>
              <a:rPr lang="sv-SE"/>
              <a:t>Anna-Lena Ljusberg</a:t>
            </a:r>
          </a:p>
        </p:txBody>
      </p:sp>
    </p:spTree>
    <p:extLst>
      <p:ext uri="{BB962C8B-B14F-4D97-AF65-F5344CB8AC3E}">
        <p14:creationId xmlns:p14="http://schemas.microsoft.com/office/powerpoint/2010/main" val="329640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Diskurs</a:t>
            </a:r>
          </a:p>
        </p:txBody>
      </p:sp>
      <p:sp>
        <p:nvSpPr>
          <p:cNvPr id="3" name="Platshållare för innehåll 2"/>
          <p:cNvSpPr>
            <a:spLocks noGrp="1"/>
          </p:cNvSpPr>
          <p:nvPr>
            <p:ph idx="1"/>
          </p:nvPr>
        </p:nvSpPr>
        <p:spPr/>
        <p:txBody>
          <a:bodyPr/>
          <a:lstStyle/>
          <a:p>
            <a:r>
              <a:rPr lang="sv-SE" dirty="0"/>
              <a:t>Barnsyn, syn på inbegripet i ett sammanhängande meningssystem, i vilka man skapar, innesluter och utesluter mening. </a:t>
            </a:r>
          </a:p>
          <a:p>
            <a:r>
              <a:rPr lang="sv-SE" dirty="0"/>
              <a:t>Diskurser blir normerande alltså de bestämmer vad vi kan tala om och vad vi inte kan tala om (Säljö, 2000) men även vad vi ser, tolkar det vi ser. </a:t>
            </a:r>
          </a:p>
        </p:txBody>
      </p:sp>
    </p:spTree>
    <p:extLst>
      <p:ext uri="{BB962C8B-B14F-4D97-AF65-F5344CB8AC3E}">
        <p14:creationId xmlns:p14="http://schemas.microsoft.com/office/powerpoint/2010/main" val="1313717995"/>
      </p:ext>
    </p:extLst>
  </p:cSld>
  <p:clrMapOvr>
    <a:masterClrMapping/>
  </p:clrMapOvr>
</p:sld>
</file>

<file path=ppt/theme/theme1.xml><?xml version="1.0" encoding="utf-8"?>
<a:theme xmlns:a="http://schemas.openxmlformats.org/drawingml/2006/main" name="powerpoint-mal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Institutionaliseradfritid - olika perspektiv påbarns uppväxtvillkor</Template>
  <TotalTime>5443</TotalTime>
  <Words>3498</Words>
  <Application>Microsoft Office PowerPoint</Application>
  <PresentationFormat>Anpassad</PresentationFormat>
  <Paragraphs>479</Paragraphs>
  <Slides>89</Slides>
  <Notes>0</Notes>
  <HiddenSlides>0</HiddenSlides>
  <MMClips>0</MMClips>
  <ScaleCrop>false</ScaleCrop>
  <HeadingPairs>
    <vt:vector size="4" baseType="variant">
      <vt:variant>
        <vt:lpstr>Tema</vt:lpstr>
      </vt:variant>
      <vt:variant>
        <vt:i4>3</vt:i4>
      </vt:variant>
      <vt:variant>
        <vt:lpstr>Bildrubriker</vt:lpstr>
      </vt:variant>
      <vt:variant>
        <vt:i4>89</vt:i4>
      </vt:variant>
    </vt:vector>
  </HeadingPairs>
  <TitlesOfParts>
    <vt:vector size="92" baseType="lpstr">
      <vt:lpstr>powerpoint-mall</vt:lpstr>
      <vt:lpstr>SU Kronor</vt:lpstr>
      <vt:lpstr>SU Olivkvist</vt:lpstr>
      <vt:lpstr> Institutionaliserad fritid - olika perspektiv på uppväxtvillkor. </vt:lpstr>
      <vt:lpstr>PowerPoint-presentation</vt:lpstr>
      <vt:lpstr>Barn i utsatta livssituationer - Elever och emotionell utsatthet</vt:lpstr>
      <vt:lpstr>PowerPoint-presentation</vt:lpstr>
      <vt:lpstr>PowerPoint-presentation</vt:lpstr>
      <vt:lpstr>Fler utgångspunkter</vt:lpstr>
      <vt:lpstr>PowerPoint-presentation</vt:lpstr>
      <vt:lpstr>Historiskt, socialt kulturellt konstruerad barnsyn</vt:lpstr>
      <vt:lpstr>Diskurs</vt:lpstr>
      <vt:lpstr>PowerPoint-presentation</vt:lpstr>
      <vt:lpstr>Situerade praktiker</vt:lpstr>
      <vt:lpstr>PowerPoint-presentation</vt:lpstr>
      <vt:lpstr>PowerPoint-presentation</vt:lpstr>
      <vt:lpstr>PowerPoint-presentation</vt:lpstr>
      <vt:lpstr>PowerPoint-presentation</vt:lpstr>
      <vt:lpstr>Medieras - förtolkas</vt:lpstr>
      <vt:lpstr>PowerPoint-presentation</vt:lpstr>
      <vt:lpstr>PowerPoint-presentation</vt:lpstr>
      <vt:lpstr>I ständigt vardande</vt:lpstr>
      <vt:lpstr>PowerPoint-presentation</vt:lpstr>
      <vt:lpstr>PowerPoint-presentation</vt:lpstr>
      <vt:lpstr>PowerPoint-presentation</vt:lpstr>
      <vt:lpstr>PowerPoint-presentation</vt:lpstr>
      <vt:lpstr>PowerPoint-presentation</vt:lpstr>
      <vt:lpstr>PowerPoint-presentation</vt:lpstr>
      <vt:lpstr>Makt - ansvar</vt:lpstr>
      <vt:lpstr>Stänga - öppna</vt:lpstr>
      <vt:lpstr>Två olika perspektiv</vt:lpstr>
      <vt:lpstr>Kompensatoriskt perspektiv</vt:lpstr>
      <vt:lpstr>I det kompensatoriska perspektivet</vt:lpstr>
      <vt:lpstr>Relationellt perspektiv</vt:lpstr>
      <vt:lpstr>Var vi förlägger problemet får konsekvenser</vt:lpstr>
      <vt:lpstr>PowerPoint-presentation</vt:lpstr>
      <vt:lpstr>Emotionell utsatthet - omsorgssvikt</vt:lpstr>
      <vt:lpstr>Emotionell utsatthet - omsorgssvikt</vt:lpstr>
      <vt:lpstr>PowerPoint-presentation</vt:lpstr>
      <vt:lpstr>PowerPoint-presentation</vt:lpstr>
      <vt:lpstr>PowerPoint-presentation</vt:lpstr>
      <vt:lpstr>PowerPoint-presentation</vt:lpstr>
      <vt:lpstr>PowerPoint-presentation</vt:lpstr>
      <vt:lpstr>Relationer o vardagsstöd</vt:lpstr>
      <vt:lpstr>PowerPoint-presentation</vt:lpstr>
      <vt:lpstr>Professionellt bemötande – ett professionellt stöd</vt:lpstr>
      <vt:lpstr>Att visa vem man är</vt:lpstr>
      <vt:lpstr>Att vara tillgänglig</vt:lpstr>
      <vt:lpstr>Att kunna lyssna</vt:lpstr>
      <vt:lpstr>Barn i fritidshem och självständighet</vt:lpstr>
      <vt:lpstr>PowerPoint-presentation</vt:lpstr>
      <vt:lpstr>PowerPoint-presentation</vt:lpstr>
      <vt:lpstr>Lite resultat</vt:lpstr>
      <vt:lpstr> Självständig – att kunna klara sig själv – oberoende - hög status</vt:lpstr>
      <vt:lpstr>PowerPoint-presentation</vt:lpstr>
      <vt:lpstr>PowerPoint-presentation</vt:lpstr>
      <vt:lpstr>PowerPoint-presentation</vt:lpstr>
      <vt:lpstr>PowerPoint-presentation</vt:lpstr>
      <vt:lpstr>PowerPoint-presentation</vt:lpstr>
      <vt:lpstr>PowerPoint-presentation</vt:lpstr>
      <vt:lpstr>Klas</vt:lpstr>
      <vt:lpstr>Klas</vt:lpstr>
      <vt:lpstr>PowerPoint-presentation</vt:lpstr>
      <vt:lpstr>Professionellt bemötande – ett professionellt stöd</vt:lpstr>
      <vt:lpstr>Paus</vt:lpstr>
      <vt:lpstr>Elever i särskild undervisningsgrupp</vt:lpstr>
      <vt:lpstr>Överordnat syfte</vt:lpstr>
      <vt:lpstr>Pupils in remedial classes</vt:lpstr>
      <vt:lpstr>Metod</vt:lpstr>
      <vt:lpstr>Olika perspektiv</vt:lpstr>
      <vt:lpstr>OLIKA PERSPEKTIV</vt:lpstr>
      <vt:lpstr>Urval </vt:lpstr>
      <vt:lpstr>De studerade grupperna</vt:lpstr>
      <vt:lpstr>Isolerad placering av eleverna</vt:lpstr>
      <vt:lpstr>Resultat</vt:lpstr>
      <vt:lpstr>När eleverna talar om svårigheter</vt:lpstr>
      <vt:lpstr>Icke-kompetenta</vt:lpstr>
      <vt:lpstr>PowerPoint-presentation</vt:lpstr>
      <vt:lpstr>PowerPoint-presentation</vt:lpstr>
      <vt:lpstr>PowerPoint-presentation</vt:lpstr>
      <vt:lpstr>PowerPoint-presentation</vt:lpstr>
      <vt:lpstr>Eleverna får ensamma bära svårigheterna som uppkommer i mötet mellan dem och skolan.</vt:lpstr>
      <vt:lpstr>DAMP-ungar, idioter, dumhuvuden</vt:lpstr>
      <vt:lpstr>De talade ofta om att andra såg dem  som misslyckade</vt:lpstr>
      <vt:lpstr>PowerPoint-presentation</vt:lpstr>
      <vt:lpstr>PowerPoint-presentation</vt:lpstr>
      <vt:lpstr>PowerPoint-presentation</vt:lpstr>
      <vt:lpstr>TACK FÖR ER UPPMÄRKSAMHET </vt:lpstr>
      <vt:lpstr>Strander </vt:lpstr>
      <vt:lpstr>PowerPoint-presentation</vt:lpstr>
      <vt:lpstr>PowerPoint-presentation</vt:lpstr>
      <vt:lpstr>Uppdrag att arbeta med på hemmaplan: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Anna-Lena Ljusberg</dc:creator>
  <cp:lastModifiedBy>helethyr</cp:lastModifiedBy>
  <cp:revision>48</cp:revision>
  <cp:lastPrinted>2016-11-29T15:13:43Z</cp:lastPrinted>
  <dcterms:created xsi:type="dcterms:W3CDTF">2016-11-15T08:49:56Z</dcterms:created>
  <dcterms:modified xsi:type="dcterms:W3CDTF">2016-12-02T14:06:33Z</dcterms:modified>
</cp:coreProperties>
</file>