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307" r:id="rId3"/>
    <p:sldId id="280" r:id="rId4"/>
    <p:sldId id="281" r:id="rId5"/>
    <p:sldId id="262" r:id="rId6"/>
    <p:sldId id="261" r:id="rId7"/>
    <p:sldId id="303" r:id="rId8"/>
    <p:sldId id="260" r:id="rId9"/>
    <p:sldId id="263" r:id="rId10"/>
    <p:sldId id="290" r:id="rId11"/>
    <p:sldId id="318" r:id="rId12"/>
    <p:sldId id="305" r:id="rId13"/>
    <p:sldId id="309" r:id="rId14"/>
    <p:sldId id="319" r:id="rId15"/>
    <p:sldId id="282" r:id="rId16"/>
    <p:sldId id="283" r:id="rId17"/>
    <p:sldId id="306" r:id="rId18"/>
    <p:sldId id="291" r:id="rId19"/>
    <p:sldId id="284" r:id="rId20"/>
    <p:sldId id="285" r:id="rId21"/>
    <p:sldId id="286" r:id="rId22"/>
    <p:sldId id="287" r:id="rId23"/>
    <p:sldId id="299" r:id="rId24"/>
    <p:sldId id="300" r:id="rId25"/>
    <p:sldId id="298" r:id="rId26"/>
    <p:sldId id="297" r:id="rId27"/>
    <p:sldId id="304" r:id="rId28"/>
    <p:sldId id="317" r:id="rId29"/>
    <p:sldId id="311" r:id="rId30"/>
    <p:sldId id="271" r:id="rId31"/>
    <p:sldId id="320" r:id="rId32"/>
    <p:sldId id="279" r:id="rId33"/>
    <p:sldId id="316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97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135B0-D0CA-450C-A6F4-2F844C9DA9D1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2AF0-55D6-4224-8987-4AF96A4550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08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ihandsfigu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ihandsfigu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74DDD3-C137-4F16-B0CD-1B5ECCDB9F66}" type="datetimeFigureOut">
              <a:rPr lang="sv-SE" smtClean="0"/>
              <a:t>2016-10-19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CFB8BD-D676-4834-8CC6-197353423FEC}" type="slidenum">
              <a:rPr lang="sv-SE" smtClean="0"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Normkritisk pedagogik på Fritis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Eva Reimers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74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Skola i normer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sv-SE" dirty="0"/>
          </a:p>
          <a:p>
            <a:pPr marL="609600" indent="-609600">
              <a:buFontTx/>
              <a:buAutoNum type="arabicPeriod"/>
            </a:pPr>
            <a:r>
              <a:rPr lang="sv-SE" dirty="0"/>
              <a:t>S</a:t>
            </a:r>
            <a:r>
              <a:rPr lang="sv-SE" dirty="0" smtClean="0"/>
              <a:t>kolan </a:t>
            </a:r>
            <a:r>
              <a:rPr lang="sv-SE" dirty="0"/>
              <a:t>som ett resultat av en rad olika normer (en skola – substantiv)</a:t>
            </a:r>
          </a:p>
          <a:p>
            <a:pPr marL="609600" indent="-609600">
              <a:buFontTx/>
              <a:buAutoNum type="arabicPeriod"/>
            </a:pPr>
            <a:endParaRPr lang="sv-SE" dirty="0"/>
          </a:p>
          <a:p>
            <a:pPr marL="609600" indent="-609600">
              <a:buFontTx/>
              <a:buAutoNum type="arabicPeriod"/>
            </a:pPr>
            <a:r>
              <a:rPr lang="sv-SE" dirty="0"/>
              <a:t>S</a:t>
            </a:r>
            <a:r>
              <a:rPr lang="sv-SE" dirty="0" smtClean="0"/>
              <a:t>kolan </a:t>
            </a:r>
            <a:r>
              <a:rPr lang="sv-SE" dirty="0"/>
              <a:t>som en plats som förmedlar och ”skolar” i olika normer (att skola – verb)</a:t>
            </a:r>
          </a:p>
          <a:p>
            <a:pPr marL="609600" indent="-609600">
              <a:buFontTx/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1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 </a:t>
            </a:r>
            <a:r>
              <a:rPr lang="en-US" dirty="0" err="1" smtClean="0"/>
              <a:t>dolda</a:t>
            </a:r>
            <a:r>
              <a:rPr lang="en-US" dirty="0" smtClean="0"/>
              <a:t> </a:t>
            </a:r>
            <a:r>
              <a:rPr lang="en-US" dirty="0" err="1" smtClean="0"/>
              <a:t>läroplanen</a:t>
            </a:r>
            <a:endParaRPr lang="en-US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5626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 smtClean="0"/>
              <a:t>Fritidshemmet</a:t>
            </a:r>
            <a:endParaRPr lang="sv-SE" sz="5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Normeffekt</a:t>
            </a:r>
          </a:p>
          <a:p>
            <a:r>
              <a:rPr lang="sv-SE" sz="4000" dirty="0" smtClean="0"/>
              <a:t>Normproducent</a:t>
            </a:r>
          </a:p>
          <a:p>
            <a:r>
              <a:rPr lang="sv-SE" sz="4000" dirty="0" smtClean="0"/>
              <a:t>Subjektsproducent</a:t>
            </a:r>
          </a:p>
        </p:txBody>
      </p:sp>
    </p:spTree>
    <p:extLst>
      <p:ext uri="{BB962C8B-B14F-4D97-AF65-F5344CB8AC3E}">
        <p14:creationId xmlns:p14="http://schemas.microsoft.com/office/powerpoint/2010/main" val="32306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Normtrassel gör och görs på fritis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2800" dirty="0" smtClean="0"/>
              <a:t>Omsorg </a:t>
            </a:r>
          </a:p>
          <a:p>
            <a:r>
              <a:rPr lang="sv-SE" sz="2800" dirty="0" smtClean="0"/>
              <a:t>Pedagogik </a:t>
            </a:r>
          </a:p>
          <a:p>
            <a:r>
              <a:rPr lang="sv-SE" sz="2800" dirty="0" smtClean="0"/>
              <a:t>Kvinnokamp</a:t>
            </a:r>
          </a:p>
          <a:p>
            <a:r>
              <a:rPr lang="sv-SE" sz="2800" dirty="0" smtClean="0"/>
              <a:t>Arbetsmarknad</a:t>
            </a:r>
          </a:p>
          <a:p>
            <a:r>
              <a:rPr lang="sv-SE" sz="2800" dirty="0" smtClean="0"/>
              <a:t>Medborgare</a:t>
            </a:r>
          </a:p>
          <a:p>
            <a:r>
              <a:rPr lang="sv-SE" sz="2800" dirty="0" smtClean="0"/>
              <a:t>Barnsyn</a:t>
            </a:r>
          </a:p>
          <a:p>
            <a:r>
              <a:rPr lang="sv-SE" sz="2800" dirty="0" smtClean="0"/>
              <a:t>Ekonomi</a:t>
            </a:r>
          </a:p>
          <a:p>
            <a:r>
              <a:rPr lang="sv-SE" sz="2800" dirty="0" smtClean="0"/>
              <a:t>Vetenskap och kunskap (utvecklingspsykologi, barndomssociologi)</a:t>
            </a:r>
          </a:p>
          <a:p>
            <a:r>
              <a:rPr lang="sv-SE" sz="2800" dirty="0" smtClean="0"/>
              <a:t>Experter och professioner</a:t>
            </a:r>
          </a:p>
          <a:p>
            <a:r>
              <a:rPr lang="sv-SE" sz="2800" dirty="0" smtClean="0"/>
              <a:t>Etc.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4013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Utifrån</a:t>
            </a:r>
            <a:r>
              <a:rPr lang="en-US" dirty="0" smtClean="0"/>
              <a:t> </a:t>
            </a:r>
            <a:r>
              <a:rPr lang="en-US" dirty="0" err="1" smtClean="0"/>
              <a:t>vilka</a:t>
            </a:r>
            <a:r>
              <a:rPr lang="en-US" dirty="0" smtClean="0"/>
              <a:t> </a:t>
            </a:r>
            <a:r>
              <a:rPr lang="en-US" dirty="0" err="1" smtClean="0"/>
              <a:t>normer</a:t>
            </a:r>
            <a:r>
              <a:rPr lang="en-US" dirty="0" smtClean="0"/>
              <a:t> </a:t>
            </a:r>
            <a:r>
              <a:rPr lang="en-US" dirty="0" err="1" smtClean="0"/>
              <a:t>skapas</a:t>
            </a:r>
            <a:r>
              <a:rPr lang="en-US" dirty="0" smtClean="0"/>
              <a:t> </a:t>
            </a:r>
            <a:r>
              <a:rPr lang="en-US" dirty="0" err="1" smtClean="0"/>
              <a:t>fritidshemmen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Vilka</a:t>
            </a:r>
            <a:r>
              <a:rPr lang="en-US" dirty="0" smtClean="0"/>
              <a:t> </a:t>
            </a:r>
            <a:r>
              <a:rPr lang="en-US" dirty="0" err="1" smtClean="0"/>
              <a:t>normer</a:t>
            </a:r>
            <a:r>
              <a:rPr lang="en-US" dirty="0" smtClean="0"/>
              <a:t> </a:t>
            </a:r>
            <a:r>
              <a:rPr lang="en-US" dirty="0" err="1" smtClean="0"/>
              <a:t>skapas</a:t>
            </a:r>
            <a:r>
              <a:rPr lang="en-US" dirty="0" smtClean="0"/>
              <a:t> i </a:t>
            </a:r>
            <a:r>
              <a:rPr lang="en-US" dirty="0" err="1" smtClean="0"/>
              <a:t>fritidshemmen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01008"/>
            <a:ext cx="57644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Föreställningar om läraren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Char char="•"/>
            </a:pPr>
            <a:endParaRPr lang="sv-SE" sz="2800" dirty="0"/>
          </a:p>
          <a:p>
            <a:pPr marL="609600" indent="-609600">
              <a:buFontTx/>
              <a:buChar char="•"/>
            </a:pPr>
            <a:endParaRPr lang="sv-SE" sz="2800" dirty="0"/>
          </a:p>
          <a:p>
            <a:pPr marL="609600" indent="-609600">
              <a:buFontTx/>
              <a:buChar char="•"/>
            </a:pPr>
            <a:r>
              <a:rPr lang="sv-SE" sz="2800" dirty="0"/>
              <a:t>Läraren har varken kön, sexualitet, etnicitet eller någon speciell social klass </a:t>
            </a:r>
          </a:p>
          <a:p>
            <a:pPr marL="609600" indent="-609600">
              <a:buFontTx/>
              <a:buChar char="•"/>
            </a:pPr>
            <a:endParaRPr lang="sv-SE" sz="2800" dirty="0"/>
          </a:p>
          <a:p>
            <a:pPr marL="609600" indent="-609600">
              <a:buFontTx/>
              <a:buChar char="•"/>
            </a:pPr>
            <a:r>
              <a:rPr lang="sv-SE" sz="2800" dirty="0"/>
              <a:t>Läraren är ”normal”, sticker inte ut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46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Föreställningar om läraren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sv-SE" sz="3200" dirty="0"/>
              <a:t>Läraren har inga fördomar med avseende på kön, etnicitet, social klass</a:t>
            </a:r>
          </a:p>
          <a:p>
            <a:pPr marL="342900" indent="-342900">
              <a:lnSpc>
                <a:spcPct val="90000"/>
              </a:lnSpc>
            </a:pPr>
            <a:endParaRPr lang="sv-SE" sz="3200" dirty="0"/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sv-SE" sz="3200" dirty="0"/>
              <a:t>Lärarens personlighet är hennes/hans främsta redskap</a:t>
            </a:r>
          </a:p>
          <a:p>
            <a:pPr marL="342900" indent="-342900">
              <a:lnSpc>
                <a:spcPct val="90000"/>
              </a:lnSpc>
            </a:pPr>
            <a:endParaRPr lang="sv-SE" sz="3200" dirty="0"/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sv-SE" sz="3200" dirty="0"/>
              <a:t>Läraren är en förebild</a:t>
            </a:r>
          </a:p>
          <a:p>
            <a:pPr marL="342900" indent="-342900">
              <a:lnSpc>
                <a:spcPct val="90000"/>
              </a:lnSpc>
            </a:pPr>
            <a:endParaRPr lang="sv-SE" sz="3200" dirty="0"/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sv-SE" sz="3200" dirty="0"/>
              <a:t>Läraren är den som ska ”bota” icke-demokratiska förhållningssätt hos sina elever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25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2074242"/>
          </a:xfrm>
        </p:spPr>
        <p:txBody>
          <a:bodyPr>
            <a:normAutofit/>
          </a:bodyPr>
          <a:lstStyle/>
          <a:p>
            <a:r>
              <a:rPr lang="sv-SE" dirty="0" smtClean="0"/>
              <a:t>Hur är det då med grundlärare med inriktning mot fritidshem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3068961"/>
            <a:ext cx="6408712" cy="3024336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36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1786210"/>
          </a:xfrm>
        </p:spPr>
        <p:txBody>
          <a:bodyPr>
            <a:normAutofit fontScale="90000"/>
          </a:bodyPr>
          <a:lstStyle/>
          <a:p>
            <a:r>
              <a:rPr lang="sv-SE" sz="4800" dirty="0" smtClean="0"/>
              <a:t>Förskolans, fritidshemmets och skolans </a:t>
            </a:r>
            <a:r>
              <a:rPr lang="sv-SE" sz="4800" dirty="0"/>
              <a:t>uppdrag att skola i genus</a:t>
            </a:r>
            <a:endParaRPr lang="sv-S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sv-SE" dirty="0"/>
              <a:t>  </a:t>
            </a:r>
          </a:p>
          <a:p>
            <a:pPr>
              <a:buNone/>
            </a:pPr>
            <a:r>
              <a:rPr lang="sv-SE" dirty="0"/>
              <a:t>   </a:t>
            </a:r>
            <a:r>
              <a:rPr lang="sv-SE" sz="3600" dirty="0" smtClean="0"/>
              <a:t>Skolan </a:t>
            </a:r>
            <a:r>
              <a:rPr lang="sv-SE" sz="3600" dirty="0"/>
              <a:t>har ett ansvar för att motverka traditionella könsmöns­ter. Den ska därför ge utrymme för eleverna att pröva och utveckla sin förmåga och sina intressen oberoende av könstillhörighet</a:t>
            </a:r>
            <a:r>
              <a:rPr lang="sv-SE" sz="3600" dirty="0" smtClean="0"/>
              <a:t>. (Läroplanen 2011)</a:t>
            </a:r>
            <a:endParaRPr lang="sv-SE" sz="3600" dirty="0"/>
          </a:p>
          <a:p>
            <a:pPr>
              <a:buFontTx/>
              <a:buNone/>
            </a:pP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0524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33375"/>
            <a:ext cx="4167187" cy="58515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84438" y="2781300"/>
            <a:ext cx="5903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b="1">
                <a:solidFill>
                  <a:srgbClr val="FFFFCC"/>
                </a:solidFill>
              </a:rPr>
              <a:t>Skolan som normfabrik</a:t>
            </a:r>
          </a:p>
        </p:txBody>
      </p:sp>
    </p:spTree>
    <p:extLst>
      <p:ext uri="{BB962C8B-B14F-4D97-AF65-F5344CB8AC3E}">
        <p14:creationId xmlns:p14="http://schemas.microsoft.com/office/powerpoint/2010/main" val="743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Utgångspunkter (1)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Skollagen</a:t>
            </a:r>
          </a:p>
          <a:p>
            <a:r>
              <a:rPr lang="sv-SE" b="1" dirty="0"/>
              <a:t>6 § </a:t>
            </a:r>
            <a:r>
              <a:rPr lang="sv-SE" dirty="0"/>
              <a:t>Huvudmannen ska se till att det inom ramen för varje särskild </a:t>
            </a:r>
            <a:r>
              <a:rPr lang="sv-SE" dirty="0" smtClean="0"/>
              <a:t>verksamhet bedrivs </a:t>
            </a:r>
            <a:r>
              <a:rPr lang="sv-SE" dirty="0"/>
              <a:t>ett målinriktat arbete för att </a:t>
            </a:r>
            <a:r>
              <a:rPr lang="sv-SE" b="1" dirty="0"/>
              <a:t>motverka </a:t>
            </a:r>
            <a:r>
              <a:rPr lang="sv-SE" dirty="0"/>
              <a:t>kränkande </a:t>
            </a:r>
            <a:r>
              <a:rPr lang="sv-SE" dirty="0" smtClean="0"/>
              <a:t>behandling</a:t>
            </a:r>
            <a:r>
              <a:rPr lang="sv-SE" b="1" dirty="0" smtClean="0"/>
              <a:t> </a:t>
            </a:r>
            <a:r>
              <a:rPr lang="sv-SE" dirty="0" smtClean="0"/>
              <a:t>av </a:t>
            </a:r>
            <a:r>
              <a:rPr lang="sv-SE" dirty="0"/>
              <a:t>barn och </a:t>
            </a:r>
            <a:r>
              <a:rPr lang="sv-SE" dirty="0" smtClean="0"/>
              <a:t>elever.</a:t>
            </a:r>
          </a:p>
          <a:p>
            <a:r>
              <a:rPr lang="sv-SE" b="1" dirty="0"/>
              <a:t>7 § </a:t>
            </a:r>
            <a:r>
              <a:rPr lang="sv-SE" dirty="0"/>
              <a:t>Huvudmannen ska se till att det genomförs åtgärder för att </a:t>
            </a:r>
            <a:r>
              <a:rPr lang="sv-SE" b="1" dirty="0" smtClean="0"/>
              <a:t>förebygga </a:t>
            </a:r>
            <a:r>
              <a:rPr lang="sv-SE" dirty="0" smtClean="0"/>
              <a:t>och </a:t>
            </a:r>
            <a:r>
              <a:rPr lang="sv-SE" dirty="0"/>
              <a:t>förhindra att barn och elever utsätts för kränkande behandling.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06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rnbröllop1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-2043113"/>
            <a:ext cx="5948363" cy="8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ud-p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20713"/>
            <a:ext cx="4416425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eskuren barnbröllo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88047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Genus och sexualitet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Manligt = icke kvinnligt</a:t>
            </a:r>
          </a:p>
          <a:p>
            <a:r>
              <a:rPr lang="sv-SE" dirty="0"/>
              <a:t>Kvinnligt </a:t>
            </a:r>
            <a:r>
              <a:rPr lang="sv-SE" dirty="0" smtClean="0"/>
              <a:t>= </a:t>
            </a:r>
            <a:r>
              <a:rPr lang="sv-SE" dirty="0"/>
              <a:t>icke manligt</a:t>
            </a:r>
          </a:p>
          <a:p>
            <a:r>
              <a:rPr lang="sv-SE" dirty="0"/>
              <a:t>Manliga kroppar = begär av kvinnliga kroppar</a:t>
            </a:r>
          </a:p>
          <a:p>
            <a:r>
              <a:rPr lang="sv-SE" dirty="0"/>
              <a:t>Kvinnliga kroppar = begär av manliga kroppar</a:t>
            </a:r>
          </a:p>
          <a:p>
            <a:r>
              <a:rPr lang="sv-SE" dirty="0"/>
              <a:t>Homosocialitet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64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Heteronormen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Skillnad mellan manligt och kvinnligt</a:t>
            </a:r>
          </a:p>
          <a:p>
            <a:r>
              <a:rPr lang="sv-SE" dirty="0"/>
              <a:t>Begär till motsatt kön</a:t>
            </a:r>
          </a:p>
          <a:p>
            <a:r>
              <a:rPr lang="sv-SE" dirty="0"/>
              <a:t>Homosocialitet</a:t>
            </a:r>
          </a:p>
          <a:p>
            <a:r>
              <a:rPr lang="sv-SE" dirty="0"/>
              <a:t>Monogam kärnfamilj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41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210146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Olika genusteorier ger olika strategier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sv-SE" dirty="0"/>
              <a:t>Kompensatorisk pedagogik </a:t>
            </a:r>
            <a:r>
              <a:rPr lang="sv-SE" dirty="0" smtClean="0"/>
              <a:t>– kvinnligt och manligt är givet, men ska värderas lika (likhetsnorm)</a:t>
            </a:r>
            <a:endParaRPr lang="sv-SE" dirty="0"/>
          </a:p>
          <a:p>
            <a:pPr marL="609600" indent="-609600">
              <a:buFontTx/>
              <a:buAutoNum type="arabicPeriod"/>
            </a:pPr>
            <a:r>
              <a:rPr lang="sv-SE" dirty="0"/>
              <a:t>Uppvärdera ”det kvinnliga”. Omvärdera ”det </a:t>
            </a:r>
            <a:r>
              <a:rPr lang="sv-SE" dirty="0" smtClean="0"/>
              <a:t>manliga” – skillnader mellan kvinnligt och manligt (skillnadsnorm)</a:t>
            </a:r>
          </a:p>
          <a:p>
            <a:pPr marL="609600" indent="-609600">
              <a:buFontTx/>
              <a:buAutoNum type="arabicPeriod"/>
            </a:pPr>
            <a:r>
              <a:rPr lang="sv-SE" dirty="0" smtClean="0"/>
              <a:t>Normkritisk pedagogik – kvinnligt och manligt är inte givet. Kön ”görs” och kan göras på olika sätt. (normkritik)</a:t>
            </a:r>
            <a:endParaRPr lang="sv-SE" dirty="0"/>
          </a:p>
          <a:p>
            <a:pPr marL="36576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26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Centrala frågeställningar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”görs” kön?</a:t>
            </a:r>
          </a:p>
          <a:p>
            <a:r>
              <a:rPr lang="sv-SE" dirty="0"/>
              <a:t>Varför har just genus blivit så betydelsefullt?</a:t>
            </a:r>
          </a:p>
          <a:p>
            <a:r>
              <a:rPr lang="sv-SE" dirty="0"/>
              <a:t>Vilka konsekvenser får stereotypa förståelser av kön?</a:t>
            </a:r>
          </a:p>
          <a:p>
            <a:r>
              <a:rPr lang="sv-SE" dirty="0"/>
              <a:t>Hur kan man skapa större utrymme för olika (fler) sätt att ”göra” kön?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2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04" y="942036"/>
            <a:ext cx="5434768" cy="5748080"/>
          </a:xfrm>
        </p:spPr>
      </p:pic>
    </p:spTree>
    <p:extLst>
      <p:ext uri="{BB962C8B-B14F-4D97-AF65-F5344CB8AC3E}">
        <p14:creationId xmlns:p14="http://schemas.microsoft.com/office/powerpoint/2010/main" val="38707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Genusneutrala toaskyltar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2540372" cy="3387163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18" y="1844824"/>
            <a:ext cx="2540372" cy="338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få syn på normer?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sv-SE" dirty="0" smtClean="0"/>
              <a:t>Leta efter normens gränser – vad gör att det eller den framstår som avvikande?</a:t>
            </a:r>
          </a:p>
          <a:p>
            <a:pPr>
              <a:buFontTx/>
              <a:buChar char="-"/>
            </a:pPr>
            <a:r>
              <a:rPr lang="sv-SE" dirty="0" smtClean="0"/>
              <a:t>Vithet</a:t>
            </a:r>
          </a:p>
          <a:p>
            <a:pPr>
              <a:buFontTx/>
              <a:buChar char="-"/>
            </a:pPr>
            <a:r>
              <a:rPr lang="sv-SE" dirty="0" smtClean="0"/>
              <a:t>Heterosexualitet</a:t>
            </a:r>
          </a:p>
          <a:p>
            <a:pPr>
              <a:buFontTx/>
              <a:buChar char="-"/>
            </a:pPr>
            <a:r>
              <a:rPr lang="sv-SE" dirty="0" smtClean="0"/>
              <a:t>Klass</a:t>
            </a:r>
          </a:p>
          <a:p>
            <a:pPr>
              <a:buFontTx/>
              <a:buChar char="-"/>
            </a:pPr>
            <a:r>
              <a:rPr lang="sv-SE" dirty="0" smtClean="0"/>
              <a:t>Ålder</a:t>
            </a:r>
          </a:p>
          <a:p>
            <a:pPr>
              <a:buFontTx/>
              <a:buChar char="-"/>
            </a:pPr>
            <a:r>
              <a:rPr lang="sv-SE" dirty="0" smtClean="0"/>
              <a:t>Ekonomi</a:t>
            </a:r>
          </a:p>
          <a:p>
            <a:pPr marL="36576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33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Utgångspunkter (2)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Läroplanen: Alla som arbetar i skolan ska aktivt </a:t>
            </a:r>
            <a:r>
              <a:rPr lang="sv-SE" dirty="0"/>
              <a:t>motverka diskriminering och kränkande behandling av individer eller grupper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07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14202"/>
          </a:xfrm>
        </p:spPr>
        <p:txBody>
          <a:bodyPr>
            <a:noAutofit/>
          </a:bodyPr>
          <a:lstStyle/>
          <a:p>
            <a:r>
              <a:rPr lang="sv-SE" sz="4000" dirty="0" smtClean="0"/>
              <a:t>Vad betyder detta för arbete för inkludering och mot diskriminering?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988840"/>
            <a:ext cx="7313240" cy="4137323"/>
          </a:xfrm>
        </p:spPr>
        <p:txBody>
          <a:bodyPr>
            <a:normAutofit/>
          </a:bodyPr>
          <a:lstStyle/>
          <a:p>
            <a:r>
              <a:rPr lang="sv-SE" dirty="0" smtClean="0"/>
              <a:t>Pedagogen/lärarens uppgift?</a:t>
            </a:r>
          </a:p>
          <a:p>
            <a:r>
              <a:rPr lang="sv-SE" dirty="0" smtClean="0"/>
              <a:t>Utmana normer, öppna upp för väldigt många olika sätt att vara</a:t>
            </a:r>
          </a:p>
          <a:p>
            <a:r>
              <a:rPr lang="sv-SE" dirty="0" smtClean="0"/>
              <a:t>Leva med frågan ”vad blir norm nu”?</a:t>
            </a:r>
          </a:p>
        </p:txBody>
      </p:sp>
    </p:spTree>
    <p:extLst>
      <p:ext uri="{BB962C8B-B14F-4D97-AF65-F5344CB8AC3E}">
        <p14:creationId xmlns:p14="http://schemas.microsoft.com/office/powerpoint/2010/main" val="27006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 smtClean="0"/>
              <a:t>tas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givet</a:t>
            </a:r>
            <a:r>
              <a:rPr lang="en-US" dirty="0" smtClean="0"/>
              <a:t> i den </a:t>
            </a:r>
            <a:r>
              <a:rPr lang="en-US" dirty="0" err="1" smtClean="0"/>
              <a:t>dolda</a:t>
            </a:r>
            <a:r>
              <a:rPr lang="en-US" dirty="0" smtClean="0"/>
              <a:t> </a:t>
            </a:r>
            <a:r>
              <a:rPr lang="en-US" dirty="0" err="1" smtClean="0"/>
              <a:t>läroplanen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- hur ser fritidshemmets </a:t>
            </a:r>
            <a:r>
              <a:rPr lang="sv-SE" dirty="0"/>
              <a:t>dolda </a:t>
            </a:r>
            <a:r>
              <a:rPr lang="sv-SE" dirty="0" smtClean="0"/>
              <a:t>läroplan ut </a:t>
            </a:r>
            <a:r>
              <a:rPr lang="sv-SE" dirty="0"/>
              <a:t>med avseende på nationalitet, ras, religion, genus, ålder, klass och </a:t>
            </a:r>
            <a:r>
              <a:rPr lang="sv-SE" dirty="0" smtClean="0"/>
              <a:t>ekonomi?</a:t>
            </a:r>
            <a:endParaRPr lang="sv-SE" dirty="0"/>
          </a:p>
          <a:p>
            <a:r>
              <a:rPr lang="sv-SE" dirty="0"/>
              <a:t>- </a:t>
            </a:r>
            <a:r>
              <a:rPr lang="sv-SE" dirty="0" smtClean="0"/>
              <a:t>hur </a:t>
            </a:r>
            <a:r>
              <a:rPr lang="sv-SE" dirty="0"/>
              <a:t>befäster eller undergräver </a:t>
            </a:r>
            <a:r>
              <a:rPr lang="sv-SE" dirty="0" smtClean="0"/>
              <a:t>personalen </a:t>
            </a:r>
            <a:r>
              <a:rPr lang="sv-SE" dirty="0"/>
              <a:t>i sitt </a:t>
            </a:r>
            <a:r>
              <a:rPr lang="sv-SE" dirty="0" smtClean="0"/>
              <a:t>vardagliga arbete normer </a:t>
            </a:r>
            <a:r>
              <a:rPr lang="sv-SE" dirty="0"/>
              <a:t>som kan antas vara problematiska för enskilda </a:t>
            </a:r>
            <a:r>
              <a:rPr lang="sv-SE" dirty="0" smtClean="0"/>
              <a:t>barn?</a:t>
            </a:r>
            <a:endParaRPr lang="sv-SE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13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Litteratur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000" dirty="0" smtClean="0"/>
          </a:p>
          <a:p>
            <a:r>
              <a:rPr lang="sv-SE" sz="2000" dirty="0" err="1" smtClean="0"/>
              <a:t>Bromseth</a:t>
            </a:r>
            <a:r>
              <a:rPr lang="sv-SE" sz="2000" dirty="0" smtClean="0"/>
              <a:t>, Janne &amp; </a:t>
            </a:r>
            <a:r>
              <a:rPr lang="sv-SE" sz="2000" dirty="0" err="1" smtClean="0"/>
              <a:t>Darj</a:t>
            </a:r>
            <a:r>
              <a:rPr lang="sv-SE" sz="2000" dirty="0" smtClean="0"/>
              <a:t>, Frida (red) (2010) </a:t>
            </a:r>
            <a:r>
              <a:rPr lang="sv-SE" sz="2000" i="1" dirty="0" smtClean="0"/>
              <a:t>Normkritisk pedagogik : makt, lärande och strategier för förändring</a:t>
            </a:r>
            <a:r>
              <a:rPr lang="sv-SE" sz="2000" dirty="0" smtClean="0"/>
              <a:t>. Uppsala universitet: Centrum för genusvetenskap.</a:t>
            </a:r>
          </a:p>
          <a:p>
            <a:r>
              <a:rPr lang="sv-SE" sz="2000" dirty="0" err="1" smtClean="0"/>
              <a:t>Elmeroth</a:t>
            </a:r>
            <a:r>
              <a:rPr lang="sv-SE" sz="2000" dirty="0" smtClean="0"/>
              <a:t>, Elisabeth, Eek Karlsson, Lotta m.fl. (red). (2012) </a:t>
            </a:r>
            <a:r>
              <a:rPr lang="sv-SE" sz="2000" i="1" dirty="0" smtClean="0"/>
              <a:t>Normkritiska perspektiv i skolans likabehandlingsarbete.</a:t>
            </a:r>
            <a:r>
              <a:rPr lang="sv-SE" sz="2000" dirty="0" smtClean="0"/>
              <a:t>  Lund: Studentlitteratur.</a:t>
            </a:r>
          </a:p>
          <a:p>
            <a:r>
              <a:rPr lang="sv-SE" sz="2000" dirty="0" smtClean="0"/>
              <a:t>Martinsson, Lena &amp; Reimers, Eva (red)(2008</a:t>
            </a:r>
            <a:r>
              <a:rPr lang="sv-SE" sz="2000" i="1" dirty="0" smtClean="0"/>
              <a:t>) Skola i Normer</a:t>
            </a:r>
            <a:r>
              <a:rPr lang="sv-SE" sz="2000" dirty="0" smtClean="0"/>
              <a:t>. Malmö: Gleerups.</a:t>
            </a:r>
          </a:p>
          <a:p>
            <a:r>
              <a:rPr lang="sv-SE" sz="2000" dirty="0" err="1" smtClean="0"/>
              <a:t>Lenz</a:t>
            </a:r>
            <a:r>
              <a:rPr lang="sv-SE" sz="2000" dirty="0" smtClean="0"/>
              <a:t> </a:t>
            </a:r>
            <a:r>
              <a:rPr lang="sv-SE" sz="2000" dirty="0" err="1" smtClean="0"/>
              <a:t>Tagushi</a:t>
            </a:r>
            <a:r>
              <a:rPr lang="sv-SE" sz="2000" dirty="0" smtClean="0"/>
              <a:t>, Hillevi, Bodén, Linnéa, Ohrlander, Kajsa (red) (2011) </a:t>
            </a:r>
            <a:r>
              <a:rPr lang="sv-SE" sz="2000" i="1" dirty="0" smtClean="0"/>
              <a:t>En rosa pedagogik</a:t>
            </a:r>
            <a:r>
              <a:rPr lang="sv-SE" sz="2000" dirty="0" smtClean="0"/>
              <a:t>, Stockholm: Liber.</a:t>
            </a:r>
          </a:p>
          <a:p>
            <a:r>
              <a:rPr lang="sv-SE" sz="2000" dirty="0" err="1" smtClean="0"/>
              <a:t>Brade</a:t>
            </a:r>
            <a:r>
              <a:rPr lang="sv-SE" sz="2000" dirty="0" smtClean="0"/>
              <a:t>, </a:t>
            </a:r>
            <a:r>
              <a:rPr lang="sv-SE" sz="2000" dirty="0" err="1" smtClean="0"/>
              <a:t>Lovise</a:t>
            </a:r>
            <a:r>
              <a:rPr lang="sv-SE" sz="2000" dirty="0" smtClean="0"/>
              <a:t>, m.fl. (2008) </a:t>
            </a:r>
            <a:r>
              <a:rPr lang="sv-SE" sz="2000" i="1" dirty="0" smtClean="0"/>
              <a:t>I normens öga. Metoder för en normbrytande undervisning</a:t>
            </a:r>
            <a:r>
              <a:rPr lang="sv-SE" sz="2000" dirty="0" smtClean="0"/>
              <a:t>. Stockholm: </a:t>
            </a:r>
            <a:r>
              <a:rPr lang="sv-SE" sz="2000" dirty="0" err="1" smtClean="0"/>
              <a:t>Friends</a:t>
            </a:r>
            <a:r>
              <a:rPr lang="sv-SE" sz="2000" dirty="0" smtClean="0"/>
              <a:t>.</a:t>
            </a:r>
          </a:p>
          <a:p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14823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88832" cy="576064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052736"/>
            <a:ext cx="7992888" cy="5328592"/>
          </a:xfrm>
        </p:spPr>
        <p:txBody>
          <a:bodyPr>
            <a:normAutofit/>
          </a:bodyPr>
          <a:lstStyle/>
          <a:p>
            <a:r>
              <a:rPr lang="en-US" sz="2000" dirty="0"/>
              <a:t>Davies, Bronwyn. </a:t>
            </a:r>
            <a:r>
              <a:rPr lang="en-US" sz="2000" dirty="0" smtClean="0"/>
              <a:t>(2011). </a:t>
            </a:r>
            <a:r>
              <a:rPr lang="en-US" sz="2000" dirty="0"/>
              <a:t>Bullies as Guardians of the Moral Order or an Ethic of Truths? </a:t>
            </a:r>
            <a:r>
              <a:rPr lang="en-US" sz="2000" i="1" dirty="0"/>
              <a:t>Children and Society</a:t>
            </a:r>
            <a:r>
              <a:rPr lang="en-US" sz="2000" dirty="0"/>
              <a:t>. </a:t>
            </a:r>
            <a:r>
              <a:rPr lang="en-US" sz="2000" dirty="0" err="1"/>
              <a:t>Vol</a:t>
            </a:r>
            <a:r>
              <a:rPr lang="en-US" sz="2000" dirty="0"/>
              <a:t> 25, no 4: </a:t>
            </a:r>
            <a:r>
              <a:rPr lang="sv-SE" sz="2000" dirty="0"/>
              <a:t>278–286</a:t>
            </a:r>
            <a:r>
              <a:rPr lang="sv-SE" sz="2000" dirty="0" smtClean="0"/>
              <a:t>.</a:t>
            </a:r>
          </a:p>
          <a:p>
            <a:r>
              <a:rPr lang="sv-SE" sz="2000" dirty="0" smtClean="0"/>
              <a:t>RFSL-ungdom och Forum för Levande historia. (2011) </a:t>
            </a:r>
            <a:r>
              <a:rPr lang="sv-SE" sz="2000" i="1" dirty="0" smtClean="0"/>
              <a:t>Bryt! Ett metodmaterial om normer i allmänhet och heteronormen i synnerhet.</a:t>
            </a:r>
            <a:endParaRPr lang="sv-SE" sz="2000" dirty="0" smtClean="0"/>
          </a:p>
          <a:p>
            <a:r>
              <a:rPr lang="sv-SE" sz="2000" dirty="0" err="1" smtClean="0"/>
              <a:t>Svaleryd</a:t>
            </a:r>
            <a:r>
              <a:rPr lang="sv-SE" sz="2000" dirty="0" smtClean="0"/>
              <a:t>, Kajsa &amp; Hjertson, Moa. (2012) Likabehandling i förskola och skola. Stockholm: Liber.</a:t>
            </a:r>
          </a:p>
          <a:p>
            <a:r>
              <a:rPr lang="sv-SE" sz="2000" dirty="0" smtClean="0"/>
              <a:t>Hellman, Anette.(2013) </a:t>
            </a:r>
            <a:r>
              <a:rPr lang="sv-SE" sz="2000" i="1" dirty="0" smtClean="0"/>
              <a:t>Vardagsliv på förskolan ur ett normkritiskt perspektiv</a:t>
            </a:r>
            <a:r>
              <a:rPr lang="sv-SE" sz="2000" dirty="0" smtClean="0"/>
              <a:t>. Stockholm: Liber.</a:t>
            </a:r>
          </a:p>
          <a:p>
            <a:r>
              <a:rPr lang="sv-SE" sz="2000" dirty="0" smtClean="0"/>
              <a:t>Bengtsson, Jenny. (2013) </a:t>
            </a:r>
            <a:r>
              <a:rPr lang="sv-SE" sz="2000" i="1" dirty="0"/>
              <a:t>J</a:t>
            </a:r>
            <a:r>
              <a:rPr lang="sv-SE" sz="2000" i="1" dirty="0" smtClean="0"/>
              <a:t>ag sa att jag älskade han, men jag har redan sagt förlåt för det. Ålder, genus och sexualitet i skolans tidigare år</a:t>
            </a:r>
            <a:r>
              <a:rPr lang="sv-SE" sz="2000" dirty="0" smtClean="0"/>
              <a:t>. Linköping: Linköpings universitet.</a:t>
            </a:r>
            <a:r>
              <a:rPr lang="sv-SE" sz="2000" i="1" dirty="0" smtClean="0"/>
              <a:t>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9225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Utgångspunkter (3) Diskrimineringslagen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7632848" cy="4896544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Ingen ska diskrimineras på grund av: kön, könsöverskridande identitet eller uttryck, sexuell läggning, etnisk tillhörighet, religion eller trosuppfattning, funktionshinder, ålder</a:t>
            </a:r>
          </a:p>
          <a:p>
            <a:r>
              <a:rPr lang="sv-SE" dirty="0"/>
              <a:t>Huvudmannen har juridiskt ansvar</a:t>
            </a:r>
          </a:p>
          <a:p>
            <a:r>
              <a:rPr lang="sv-SE" dirty="0"/>
              <a:t>Skyldigheter att förebygga kränkande behandling och ha likabehandlingsplan</a:t>
            </a:r>
          </a:p>
          <a:p>
            <a:r>
              <a:rPr lang="sv-SE" dirty="0"/>
              <a:t>Barn- och elevombudet (BEO) + DO utövar tillsyn</a:t>
            </a:r>
          </a:p>
        </p:txBody>
      </p:sp>
    </p:spTree>
    <p:extLst>
      <p:ext uri="{BB962C8B-B14F-4D97-AF65-F5344CB8AC3E}">
        <p14:creationId xmlns:p14="http://schemas.microsoft.com/office/powerpoint/2010/main" val="364241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Normer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Stabiliserade idéer och föreställningar</a:t>
            </a:r>
          </a:p>
          <a:p>
            <a:r>
              <a:rPr lang="sv-SE" dirty="0" smtClean="0"/>
              <a:t>Nödvändiga för att vi ska kunna umgås och förstå</a:t>
            </a:r>
          </a:p>
          <a:p>
            <a:r>
              <a:rPr lang="sv-SE" dirty="0" smtClean="0"/>
              <a:t>Möjliggör tankar, handlingar och identiteter</a:t>
            </a:r>
          </a:p>
          <a:p>
            <a:r>
              <a:rPr lang="sv-SE" dirty="0" smtClean="0"/>
              <a:t>Begränsar tankar, handlingar och identiteter</a:t>
            </a:r>
          </a:p>
          <a:p>
            <a:r>
              <a:rPr lang="sv-SE" dirty="0" smtClean="0"/>
              <a:t>Utövar makt genom att skapa normalitet och avvikelse </a:t>
            </a:r>
          </a:p>
          <a:p>
            <a:r>
              <a:rPr lang="sv-SE" dirty="0" smtClean="0"/>
              <a:t>Upprepas och förändras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18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581816"/>
              </p:ext>
            </p:extLst>
          </p:nvPr>
        </p:nvGraphicFramePr>
        <p:xfrm>
          <a:off x="1908175" y="0"/>
          <a:ext cx="4679950" cy="661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Acrobat Document" r:id="rId3" imgW="4915586" imgH="6942857" progId="AcroExch.Document.7">
                  <p:embed/>
                </p:oleObj>
              </mc:Choice>
              <mc:Fallback>
                <p:oleObj name="Acrobat Document" r:id="rId3" imgW="4915586" imgH="6942857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0"/>
                        <a:ext cx="4679950" cy="661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0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124744"/>
            <a:ext cx="7920880" cy="5001419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The </a:t>
            </a:r>
            <a:r>
              <a:rPr lang="en-US" dirty="0"/>
              <a:t>ordinary everyday world is laid down or </a:t>
            </a:r>
            <a:r>
              <a:rPr lang="en-US" dirty="0" err="1"/>
              <a:t>sedimented</a:t>
            </a:r>
            <a:r>
              <a:rPr lang="en-US" dirty="0"/>
              <a:t> in repeated citations, that is, in </a:t>
            </a:r>
            <a:r>
              <a:rPr lang="en-US" dirty="0" smtClean="0"/>
              <a:t>the </a:t>
            </a:r>
            <a:r>
              <a:rPr lang="en-US" dirty="0" err="1" smtClean="0"/>
              <a:t>unreflected</a:t>
            </a:r>
            <a:r>
              <a:rPr lang="en-US" dirty="0"/>
              <a:t>, unoriginal repetition of the conventional, normative ⁄ moral </a:t>
            </a:r>
            <a:r>
              <a:rPr lang="en-US" dirty="0" smtClean="0"/>
              <a:t>order. </a:t>
            </a:r>
            <a:r>
              <a:rPr lang="en-US" dirty="0"/>
              <a:t>Those citations create an </a:t>
            </a:r>
            <a:r>
              <a:rPr lang="en-US" dirty="0" err="1"/>
              <a:t>unreflected</a:t>
            </a:r>
            <a:r>
              <a:rPr lang="en-US" dirty="0"/>
              <a:t> ordinariness </a:t>
            </a:r>
            <a:r>
              <a:rPr lang="en-US" dirty="0" smtClean="0"/>
              <a:t>that grants </a:t>
            </a:r>
            <a:r>
              <a:rPr lang="en-US" dirty="0"/>
              <a:t>power to some and deprives others of a reasonable or viable </a:t>
            </a:r>
            <a:r>
              <a:rPr lang="en-US" dirty="0" smtClean="0"/>
              <a:t>existence. (Davies, 2011: 281-282).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78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Det normala behöver inte förklaras</a:t>
            </a:r>
            <a:endParaRPr lang="sv-S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Fotboll – damfotboll</a:t>
            </a:r>
          </a:p>
          <a:p>
            <a:r>
              <a:rPr lang="sv-SE" dirty="0"/>
              <a:t>Förskollärare – manlig förskollärare</a:t>
            </a:r>
          </a:p>
          <a:p>
            <a:r>
              <a:rPr lang="sv-SE" dirty="0" smtClean="0"/>
              <a:t>Präst </a:t>
            </a:r>
            <a:r>
              <a:rPr lang="sv-SE" dirty="0"/>
              <a:t>– kvinnlig präst</a:t>
            </a:r>
          </a:p>
          <a:p>
            <a:r>
              <a:rPr lang="sv-SE" dirty="0"/>
              <a:t>Lärare – </a:t>
            </a:r>
            <a:r>
              <a:rPr lang="sv-SE" dirty="0" smtClean="0"/>
              <a:t>lärare med utländsk bakgrund</a:t>
            </a:r>
          </a:p>
          <a:p>
            <a:r>
              <a:rPr lang="sv-SE" dirty="0" smtClean="0"/>
              <a:t>Skola – mångetnisk (eller många språk) skola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46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Norm – blir tydliga vid normbrott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84784"/>
            <a:ext cx="7715200" cy="4896544"/>
          </a:xfrm>
        </p:spPr>
        <p:txBody>
          <a:bodyPr>
            <a:normAutofit/>
          </a:bodyPr>
          <a:lstStyle/>
          <a:p>
            <a:r>
              <a:rPr lang="sv-SE" dirty="0" smtClean="0"/>
              <a:t>Ras – </a:t>
            </a:r>
            <a:r>
              <a:rPr lang="sv-SE" dirty="0"/>
              <a:t>chokladboll, Lilla hjärtat, </a:t>
            </a:r>
            <a:r>
              <a:rPr lang="sv-SE" dirty="0" smtClean="0"/>
              <a:t>Tintin</a:t>
            </a:r>
          </a:p>
          <a:p>
            <a:r>
              <a:rPr lang="sv-SE" dirty="0" smtClean="0"/>
              <a:t>Religion – skolavslutningar i kyrkan</a:t>
            </a:r>
          </a:p>
          <a:p>
            <a:r>
              <a:rPr lang="sv-SE" dirty="0" smtClean="0"/>
              <a:t>Funktionalitet –trappor, brist på högtalare, läxor</a:t>
            </a:r>
          </a:p>
          <a:p>
            <a:r>
              <a:rPr lang="sv-SE" dirty="0" smtClean="0"/>
              <a:t>Utseende – övervikt, undervikt</a:t>
            </a:r>
          </a:p>
          <a:p>
            <a:r>
              <a:rPr lang="sv-SE" dirty="0" smtClean="0"/>
              <a:t>Genus – hen, leksaker, aktiviteter</a:t>
            </a:r>
          </a:p>
          <a:p>
            <a:r>
              <a:rPr lang="sv-SE" dirty="0" smtClean="0"/>
              <a:t>Sexualitet – samkönade äktenskap</a:t>
            </a:r>
          </a:p>
          <a:p>
            <a:r>
              <a:rPr lang="sv-SE" dirty="0" smtClean="0"/>
              <a:t>Ålder – pinsamma beteenden</a:t>
            </a:r>
          </a:p>
          <a:p>
            <a:r>
              <a:rPr lang="sv-SE" dirty="0" smtClean="0"/>
              <a:t>Klass – smak, ”make-over”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09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1048</TotalTime>
  <Words>1046</Words>
  <Application>Microsoft Office PowerPoint</Application>
  <PresentationFormat>Bildspel på skärmen (4:3)</PresentationFormat>
  <Paragraphs>127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5" baseType="lpstr">
      <vt:lpstr>Teknik</vt:lpstr>
      <vt:lpstr>Acrobat Document</vt:lpstr>
      <vt:lpstr>Normkritisk pedagogik på Fritis</vt:lpstr>
      <vt:lpstr>Utgångspunkter (1)</vt:lpstr>
      <vt:lpstr>Utgångspunkter (2)</vt:lpstr>
      <vt:lpstr>Utgångspunkter (3) Diskrimineringslagen</vt:lpstr>
      <vt:lpstr>Normer</vt:lpstr>
      <vt:lpstr>PowerPoint-presentation</vt:lpstr>
      <vt:lpstr>PowerPoint-presentation</vt:lpstr>
      <vt:lpstr>Det normala behöver inte förklaras</vt:lpstr>
      <vt:lpstr>Norm – blir tydliga vid normbrott</vt:lpstr>
      <vt:lpstr>Skola i normer</vt:lpstr>
      <vt:lpstr>Den dolda läroplanen</vt:lpstr>
      <vt:lpstr>Fritidshemmet</vt:lpstr>
      <vt:lpstr>Normtrassel gör och görs på fritis</vt:lpstr>
      <vt:lpstr>Paus</vt:lpstr>
      <vt:lpstr>Föreställningar om läraren</vt:lpstr>
      <vt:lpstr>Föreställningar om läraren</vt:lpstr>
      <vt:lpstr>Hur är det då med grundlärare med inriktning mot fritidshem</vt:lpstr>
      <vt:lpstr>Förskolans, fritidshemmets och skolans uppdrag att skola i genus</vt:lpstr>
      <vt:lpstr>PowerPoint-presentation</vt:lpstr>
      <vt:lpstr>PowerPoint-presentation</vt:lpstr>
      <vt:lpstr>PowerPoint-presentation</vt:lpstr>
      <vt:lpstr>PowerPoint-presentation</vt:lpstr>
      <vt:lpstr>Genus och sexualitet</vt:lpstr>
      <vt:lpstr>Heteronormen</vt:lpstr>
      <vt:lpstr>Olika genusteorier ger olika strategier</vt:lpstr>
      <vt:lpstr>Centrala frågeställningar</vt:lpstr>
      <vt:lpstr>PowerPoint-presentation</vt:lpstr>
      <vt:lpstr>Genusneutrala toaskyltar</vt:lpstr>
      <vt:lpstr>Hur få syn på normer?</vt:lpstr>
      <vt:lpstr>Vad betyder detta för arbete för inkludering och mot diskriminering?</vt:lpstr>
      <vt:lpstr>Vad tas för givet i den dolda läroplanen?</vt:lpstr>
      <vt:lpstr>Litteratur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Mångfald och lärande</dc:title>
  <dc:creator>Eva Reimers</dc:creator>
  <cp:lastModifiedBy>helethyr</cp:lastModifiedBy>
  <cp:revision>44</cp:revision>
  <dcterms:created xsi:type="dcterms:W3CDTF">2011-09-15T06:26:39Z</dcterms:created>
  <dcterms:modified xsi:type="dcterms:W3CDTF">2016-10-19T08:44:38Z</dcterms:modified>
</cp:coreProperties>
</file>